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98" r:id="rId3"/>
    <p:sldId id="327" r:id="rId4"/>
    <p:sldId id="328" r:id="rId5"/>
    <p:sldId id="340" r:id="rId6"/>
    <p:sldId id="324" r:id="rId7"/>
    <p:sldId id="329" r:id="rId8"/>
    <p:sldId id="297" r:id="rId9"/>
    <p:sldId id="318" r:id="rId10"/>
    <p:sldId id="317" r:id="rId11"/>
    <p:sldId id="330" r:id="rId12"/>
    <p:sldId id="331" r:id="rId13"/>
    <p:sldId id="332" r:id="rId14"/>
    <p:sldId id="334" r:id="rId15"/>
    <p:sldId id="335" r:id="rId16"/>
    <p:sldId id="337" r:id="rId17"/>
    <p:sldId id="322" r:id="rId18"/>
    <p:sldId id="338" r:id="rId19"/>
    <p:sldId id="339" r:id="rId20"/>
    <p:sldId id="314" r:id="rId21"/>
    <p:sldId id="315" r:id="rId22"/>
    <p:sldId id="316" r:id="rId23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ivaldi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00CCFF"/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 autoAdjust="0"/>
    <p:restoredTop sz="86473" autoAdjust="0"/>
  </p:normalViewPr>
  <p:slideViewPr>
    <p:cSldViewPr>
      <p:cViewPr varScale="1">
        <p:scale>
          <a:sx n="66" d="100"/>
          <a:sy n="66" d="100"/>
        </p:scale>
        <p:origin x="-10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valdi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valdi" pitchFamily="66" charset="0"/>
                <a:cs typeface="+mn-cs"/>
              </a:defRPr>
            </a:lvl1pPr>
          </a:lstStyle>
          <a:p>
            <a:pPr>
              <a:defRPr/>
            </a:pPr>
            <a:fld id="{9DBE59F5-751C-4879-AC14-A3DAA989A4BF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valdi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valdi" pitchFamily="66" charset="0"/>
                <a:cs typeface="+mn-cs"/>
              </a:defRPr>
            </a:lvl1pPr>
          </a:lstStyle>
          <a:p>
            <a:pPr>
              <a:defRPr/>
            </a:pPr>
            <a:fld id="{F9A1C5D0-27C2-408A-AC19-99D84D1D4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B75561-3E6D-4042-B039-B62438C60633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1C5D0-27C2-408A-AC19-99D84D1D4B4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73DF0-7BD4-4EC3-BD39-A5A74C6C1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17F3-C960-4EED-B047-B84879622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0239-2647-402B-9C6E-3682E8E48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05A5-1E42-41EF-984A-9606EFBA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6BD0-6F00-4FC3-9AE7-D52A1C664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1769-AE92-4AEF-A677-C2645C77A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F35E-C58D-42D5-A122-AFF0DE0ED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38FF-8ADD-4262-A72F-34739750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444E-497E-4990-AF68-4477865E2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DA84-806E-41BB-A4C3-CA3D6A59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136A-06F7-4128-8559-EEB90E3D8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C0A46-5AFA-46F3-A56A-53483FDD3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7098-3FA8-41DD-B69D-A3C31FE2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B2B2"/>
            </a:gs>
            <a:gs pos="50000">
              <a:schemeClr val="bg1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F864114-0B39-4A36-BCEE-50D833461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86;&#1093;&#1088;&#1072;&#1085;&#1085;&#1072;&#1103;%20&#1089;&#1080;&#1075;&#1085;&#1072;&#1083;&#1080;&#1079;&#1072;&#1094;&#1080;&#1103;.avi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84;&#1091;&#1079;&#1099;&#1082;&#1072;&#1083;&#1100;&#1085;&#1099;&#1081;%20&#1076;&#1074;&#1077;&#1088;&#1085;&#1086;&#1081;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for.su/images/stories/0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772816"/>
            <a:ext cx="7772400" cy="2876327"/>
          </a:xfrm>
        </p:spPr>
        <p:txBody>
          <a:bodyPr/>
          <a:lstStyle/>
          <a:p>
            <a:pPr eaLnBrk="1" hangingPunct="1"/>
            <a:r>
              <a:rPr lang="en-US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ИЗУЧЕНИЕ ФИЗИКИ В ДОМАШНИХ УСЛОВИЯХ В МЛАДШИХ КЛАССАХ</a:t>
            </a:r>
            <a:r>
              <a:rPr lang="en-US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4077072"/>
            <a:ext cx="5643601" cy="150018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Худолеев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Михаил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7«Б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класс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Научный руководитель: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М.Д.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Аршанова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/>
          </a:p>
          <a:p>
            <a:pPr algn="l" eaLnBrk="1" hangingPunct="1"/>
            <a:endParaRPr lang="ru-RU" sz="2400" dirty="0" smtClean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071563" y="522288"/>
            <a:ext cx="7786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143125" y="5487685"/>
            <a:ext cx="52149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Сургут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371725" algn="l"/>
              </a:tabLst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</a:t>
            </a:r>
            <a:endParaRPr lang="ru-RU" sz="1800" b="1" i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35973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 учреждение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лицей №1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г.Сургут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0"/>
            <a:ext cx="3784218" cy="2857501"/>
          </a:xfr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1"/>
            <a:ext cx="6715142" cy="50004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Вулканизация</a:t>
            </a:r>
            <a:endParaRPr lang="ru-RU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6215063" y="2500313"/>
            <a:ext cx="2714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285750" y="59293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История открытия Чарльзом </a:t>
            </a:r>
            <a:r>
              <a:rPr lang="ru-RU" b="1" dirty="0" err="1"/>
              <a:t>Гудийром</a:t>
            </a:r>
            <a:r>
              <a:rPr lang="ru-RU" b="1" dirty="0"/>
              <a:t> вулканизации резины.</a:t>
            </a: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3294"/>
            <a:ext cx="3214710" cy="346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6000760" y="6273800"/>
            <a:ext cx="278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Открытие процесса </a:t>
            </a:r>
          </a:p>
          <a:p>
            <a:r>
              <a:rPr lang="ru-RU" b="1" dirty="0"/>
              <a:t>вулканизации</a:t>
            </a:r>
          </a:p>
        </p:txBody>
      </p:sp>
      <p:pic>
        <p:nvPicPr>
          <p:cNvPr id="1026" name="Picture 2" descr="C:\Users\Наталья\Desktop\ИССЛЕДОВАНИЕ 2014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183" y="500042"/>
            <a:ext cx="3340818" cy="5429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Немного о двигателях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735846"/>
            <a:ext cx="6954803" cy="5907843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Переключатели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аталья\Desktop\DSC000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714357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Виды переключателей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движковый, кнопочный, сенсорный и геркон.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19" y="1643051"/>
            <a:ext cx="86184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Геркон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это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магнитоуправляемый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переключатель с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пружинными контактами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ферромагнитного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материала, помещенными в герметизированный  стеклянный баллон.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857761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0850" algn="l"/>
              </a:tabLst>
            </a:pPr>
            <a:r>
              <a:rPr lang="ru-RU" sz="28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помнить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При работе с герконом категорически запрещается надавливать на его стеклянный баллон!</a:t>
            </a:r>
            <a:endParaRPr lang="ru-RU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Сенсорный переключатель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телефона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42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Действие сенсорного переключателя (контактного датчика) основывается на способности человеческой кожи, воды или другого материала проводить электрический ток.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ья\Desktop\DSC000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572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Screenshot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04456" cy="30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DSC00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Наталья\Desktop\102MSDCF\DSC003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57232"/>
            <a:ext cx="50006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аталья\Desktop\102MSDCF\DSC00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485775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143380"/>
            <a:ext cx="4444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в телефоне, и звуковом устройстве мягкой игрушки  установлены сенсорные переключатели.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Звуковое устройство мягкой игрушки  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Определение полярности батареи</a:t>
            </a:r>
            <a:endParaRPr lang="ru-RU" sz="4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Desktop\DSC002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2862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DSC002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143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4865384"/>
            <a:ext cx="8501122" cy="15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0850" algn="l"/>
                <a:tab pos="1912938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Когда горит красный светодиод, то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положительным полюсом батареи, 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отрицательным.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962" name="AutoShape 2"/>
          <p:cNvCxnSpPr>
            <a:cxnSpLocks noChangeShapeType="1"/>
          </p:cNvCxnSpPr>
          <p:nvPr/>
        </p:nvCxnSpPr>
        <p:spPr bwMode="auto">
          <a:xfrm rot="16200000" flipH="1">
            <a:off x="2857488" y="2643182"/>
            <a:ext cx="2571768" cy="14287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963" name="AutoShape 3"/>
          <p:cNvCxnSpPr>
            <a:cxnSpLocks noChangeShapeType="1"/>
          </p:cNvCxnSpPr>
          <p:nvPr/>
        </p:nvCxnSpPr>
        <p:spPr bwMode="auto">
          <a:xfrm rot="16200000" flipH="1">
            <a:off x="3107520" y="4036222"/>
            <a:ext cx="1214446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Прямоугольник 19"/>
          <p:cNvSpPr/>
          <p:nvPr/>
        </p:nvSpPr>
        <p:spPr>
          <a:xfrm>
            <a:off x="3571868" y="450057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4500570"/>
            <a:ext cx="548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9929882" cy="57148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с электрическими схемами</a:t>
            </a:r>
            <a:endParaRPr lang="ru-RU" sz="4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 flipH="1" flipV="1">
            <a:off x="3786182" y="723699"/>
            <a:ext cx="674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900113" algn="l"/>
              </a:tabLst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3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488" algn="l"/>
                <a:tab pos="900113" algn="l"/>
              </a:tabLst>
            </a:pPr>
            <a:r>
              <a:rPr lang="ru-RU" sz="3200" b="1" i="1" u="sng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Охранная сигнализация на герконе</a:t>
            </a:r>
            <a:endParaRPr lang="ru-RU" sz="3200" b="1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5" name="Рисунок 4" descr="C:\Users\Наталья\Desktop\DSC001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8001056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Музыкальный дверной звонок, управляемый сенсором</a:t>
            </a:r>
            <a:endParaRPr lang="ru-RU" sz="3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аталья\Desktop\DSC001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DSC00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1"/>
            <a:ext cx="4071966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DSC001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14422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DSC001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392909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Изменение скорости вращения двигателя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Наталья\Desktop\2014-01-20\DSC00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5004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2014-01-20\DSC00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3575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AutoShape 1"/>
          <p:cNvSpPr>
            <a:spLocks noChangeArrowheads="1"/>
          </p:cNvSpPr>
          <p:nvPr/>
        </p:nvSpPr>
        <p:spPr bwMode="auto">
          <a:xfrm>
            <a:off x="4222750" y="1484313"/>
            <a:ext cx="422275" cy="276225"/>
          </a:xfrm>
          <a:custGeom>
            <a:avLst/>
            <a:gdLst>
              <a:gd name="G0" fmla="+- 1786 0 0"/>
              <a:gd name="G1" fmla="+- 21600 0 1786"/>
              <a:gd name="G2" fmla="+- 21600 0 178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6" y="10800"/>
                </a:moveTo>
                <a:cubicBezTo>
                  <a:pt x="1786" y="15778"/>
                  <a:pt x="5822" y="19814"/>
                  <a:pt x="10800" y="19814"/>
                </a:cubicBezTo>
                <a:cubicBezTo>
                  <a:pt x="15778" y="19814"/>
                  <a:pt x="19814" y="15778"/>
                  <a:pt x="19814" y="10800"/>
                </a:cubicBezTo>
                <a:cubicBezTo>
                  <a:pt x="19814" y="5822"/>
                  <a:pt x="15778" y="1786"/>
                  <a:pt x="10800" y="1786"/>
                </a:cubicBezTo>
                <a:cubicBezTo>
                  <a:pt x="5822" y="1786"/>
                  <a:pt x="1786" y="5822"/>
                  <a:pt x="1786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357555" y="4959465"/>
            <a:ext cx="578644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900113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увеличении напряжения в 2 раза, высота взлета пропеллера увеличилась более чем в 3 раза!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Вывод: в</a:t>
            </a:r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результате повышения в цепи напряжения, скорость вращения двигателя увеличивается.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900113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Наталья\Desktop\Screenshot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20688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Screenshot_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48680"/>
            <a:ext cx="29523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Детектор влажности земли в цветочном горшке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Наталья\Desktop\DSC002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аталья\Desktop\DSC00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101MSDCF\DSC002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8621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14810" y="4182911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tabLst>
                <a:tab pos="90488" algn="l"/>
                <a:tab pos="90011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яркости лампы можно судить о влажности грунта и вовремя добавлять воду.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90011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ухой грунт не является, а вода является проводником электрического тока.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7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ток в нашей жизни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345802"/>
            <a:ext cx="7362217" cy="5303088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43380"/>
            <a:ext cx="3643338" cy="247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214290"/>
            <a:ext cx="8229600" cy="71438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Важно помнить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1"/>
            <a:ext cx="7215238" cy="2928958"/>
          </a:xfrm>
        </p:spPr>
        <p:txBody>
          <a:bodyPr/>
          <a:lstStyle/>
          <a:p>
            <a:pPr marL="457200" indent="-457200" algn="just" eaLnBrk="1" hangingPunct="1">
              <a:buFontTx/>
              <a:buNone/>
              <a:defRPr/>
            </a:pPr>
            <a:r>
              <a:rPr lang="ru-RU" sz="2400" dirty="0" smtClean="0"/>
              <a:t>     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сборке схем необходимо соблюдать полярность! В обратном случае, схема становится неработоспособной или может привести к повреждению электронного компонента.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4" name="Picture 6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000504"/>
            <a:ext cx="2500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857750"/>
            <a:ext cx="457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85752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 дальнейшего развития  моего исследования</a:t>
            </a:r>
            <a:endParaRPr lang="ru-RU" sz="4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14282" y="1044221"/>
            <a:ext cx="87502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работы над данным исследованием в области физики мною было  рассмотрено множество  различных электрических схем. В дальнейшем я, применяя всю свою изобретательность и творческий подход, стараюсь придумывать много других интересных схем, и, испытав их на данном конструкторе, стараюсь собирать такие же,  из других деталей и применять их в жизни.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Данное исследование положило начало планируемой  многолетней работы по оперированию электрическими схемами.  Получив больший объем знаний и опыта в </a:t>
            </a:r>
            <a:r>
              <a:rPr lang="ru-RU" sz="2400" b="1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 электротехники, я стараюсь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исследования,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которых, возможно,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полезны другим людям.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valdi" pitchFamily="66" charset="0"/>
                <a:cs typeface="+mn-cs"/>
              </a:rPr>
              <a:t>Спасибо за внимание!</a:t>
            </a:r>
          </a:p>
        </p:txBody>
      </p:sp>
      <p:pic>
        <p:nvPicPr>
          <p:cNvPr id="17411" name="Рисуно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14438"/>
            <a:ext cx="76438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791448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943100" algn="l"/>
              </a:tabLst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943100" algn="l"/>
              </a:tabLs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бразовательные программы общеобразовательных учебных заведений не предусматривают изучение предмета физики в младших классах.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90488" algn="l"/>
                <a:tab pos="1943100" algn="l"/>
              </a:tabLst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90488" algn="l"/>
                <a:tab pos="19431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600" b="1" dirty="0" smtClean="0"/>
              <a:t>омочь </a:t>
            </a:r>
            <a:r>
              <a:rPr lang="ru-RU" sz="3600" b="1" dirty="0" smtClean="0"/>
              <a:t>младшим школьникам в овладении ими начальными навыками  оперирования электрическими схемами.   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9431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Проблема и цель исследования  </a:t>
            </a:r>
            <a:endParaRPr lang="ru-RU" sz="40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39" y="1"/>
            <a:ext cx="7586686" cy="908719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endParaRPr lang="ru-RU" sz="4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28596" y="6072206"/>
            <a:ext cx="835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28625" y="1357313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indent="228600" algn="just"/>
            <a:endParaRPr lang="ru-RU" sz="20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4553099"/>
            <a:ext cx="864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817403"/>
            <a:ext cx="8964488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990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Актуализировать знания о сборке электрической цепи,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 восприятие, осмысление и первичное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знаний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составных частях электрической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цепи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их назначении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условных обозначений.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9906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Овладеть азами  графической грамотности в области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электрических схем.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9906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Научиться применять теоретические знания и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практические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жизни.</a:t>
            </a: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269875" algn="l"/>
                <a:tab pos="9906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Развить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практические умения и навыки, логическое </a:t>
            </a:r>
          </a:p>
          <a:p>
            <a:pPr algn="just" eaLnBrk="0" hangingPunct="0"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мышление, самостоятельность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мышления, познавательный </a:t>
            </a:r>
          </a:p>
          <a:p>
            <a:pPr algn="just" eaLnBrk="0" hangingPunct="0"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физике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вовлечения в исследовательскую </a:t>
            </a:r>
          </a:p>
          <a:p>
            <a:pPr algn="just" eaLnBrk="0" hangingPunct="0"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практическую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269875" algn="l"/>
                <a:tab pos="990600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Воспитать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 начинающих любителях РЭА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аккуратность,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just" eaLnBrk="0" hangingPunct="0"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бережное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отношение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элементам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электрической цепи (в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дальнейшем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оборудованию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соблюдение правил техники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269875" algn="l"/>
                <a:tab pos="990600" algn="l"/>
              </a:tabLst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безопасности при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сборке цепи.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5857916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Теоретические исследования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Описания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Проблемно-поисковый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endParaRPr lang="ru-RU" sz="4400" dirty="0"/>
          </a:p>
        </p:txBody>
      </p:sp>
      <p:pic>
        <p:nvPicPr>
          <p:cNvPr id="1026" name="Picture 2" descr="http://for.su/images/stories/0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071934" y="2071678"/>
            <a:ext cx="473339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endParaRPr lang="ru-RU" dirty="0" smtClean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85750" y="643819"/>
            <a:ext cx="8429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Овладеть начальными навыками  оперирования электрическими схемами можно вне учебного процесса.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7" descr="baby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143375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aby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643438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500313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500313"/>
            <a:ext cx="1500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143125"/>
            <a:ext cx="2428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2500313"/>
            <a:ext cx="250031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Электронный конструктор «Знаток»</a:t>
            </a:r>
          </a:p>
        </p:txBody>
      </p:sp>
      <p:pic>
        <p:nvPicPr>
          <p:cNvPr id="3075" name="Picture 2" descr="C:\Users\Наталья\Desktop\IMGP2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4514" y="1493061"/>
            <a:ext cx="6946510" cy="5208969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9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857224" y="828558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моего исследования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различные варианты электрических</a:t>
            </a:r>
          </a:p>
          <a:p>
            <a:pPr marL="457200" indent="-45720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цепей.</a:t>
            </a:r>
            <a:endParaRPr lang="ru-RU" sz="3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77052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истории интересных изобретений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0" y="1071546"/>
            <a:ext cx="2732914" cy="3357579"/>
          </a:xfrm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81" y="1142984"/>
            <a:ext cx="2720620" cy="32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620" y="4373979"/>
            <a:ext cx="3217454" cy="248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928688" y="4429125"/>
            <a:ext cx="1928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Alessandro Volta.</a:t>
            </a:r>
            <a:endParaRPr lang="ru-RU" b="1" dirty="0"/>
          </a:p>
        </p:txBody>
      </p:sp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3214678" y="4071938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/>
              <a:t>Alessandro+volta+battery</a:t>
            </a:r>
            <a:endParaRPr lang="ru-RU" b="1" dirty="0"/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6572264" y="4429132"/>
            <a:ext cx="1928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Батарея </a:t>
            </a:r>
            <a:r>
              <a:rPr lang="ru-RU" b="1" dirty="0" smtClean="0"/>
              <a:t>Вольта</a:t>
            </a:r>
            <a:endParaRPr lang="ru-RU" b="1" dirty="0"/>
          </a:p>
        </p:txBody>
      </p:sp>
      <p:pic>
        <p:nvPicPr>
          <p:cNvPr id="1026" name="Picture 2" descr="C:\Users\Наталья\Desktop\Документ Microsoft Office Wor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214422"/>
            <a:ext cx="2143140" cy="2883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529</Words>
  <Application>Microsoft Office PowerPoint</Application>
  <PresentationFormat>Экран (4:3)</PresentationFormat>
  <Paragraphs>95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“ИЗУЧЕНИЕ ФИЗИКИ В ДОМАШНИХ УСЛОВИЯХ В МЛАДШИХ КЛАССАХ”   </vt:lpstr>
      <vt:lpstr>Электрический ток в нашей жизни</vt:lpstr>
      <vt:lpstr>Слайд 3</vt:lpstr>
      <vt:lpstr>Задачи исследования</vt:lpstr>
      <vt:lpstr>Методы исследования</vt:lpstr>
      <vt:lpstr>Гипотеза исследования</vt:lpstr>
      <vt:lpstr>Электронный конструктор «Знаток»</vt:lpstr>
      <vt:lpstr>Объект исследования</vt:lpstr>
      <vt:lpstr>Из истории интересных изобретений  </vt:lpstr>
      <vt:lpstr>Вулканизация</vt:lpstr>
      <vt:lpstr>Немного о двигателях</vt:lpstr>
      <vt:lpstr>Переключатели </vt:lpstr>
      <vt:lpstr>Сенсорный переключатель Устройство телефона</vt:lpstr>
      <vt:lpstr>Слайд 14</vt:lpstr>
      <vt:lpstr>Определение полярности батареи</vt:lpstr>
      <vt:lpstr>Работа с электрическими схемами</vt:lpstr>
      <vt:lpstr>Музыкальный дверной звонок, управляемый сенсором</vt:lpstr>
      <vt:lpstr> Изменение скорости вращения двигателя </vt:lpstr>
      <vt:lpstr>Детектор влажности земли в цветочном горшке </vt:lpstr>
      <vt:lpstr>Важно помнить!</vt:lpstr>
      <vt:lpstr>Перспективы дальнейшего развития  моего исследования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Содержание.</dc:title>
  <dc:creator>Владелец</dc:creator>
  <cp:lastModifiedBy>Наталья</cp:lastModifiedBy>
  <cp:revision>193</cp:revision>
  <dcterms:created xsi:type="dcterms:W3CDTF">2010-02-20T13:08:00Z</dcterms:created>
  <dcterms:modified xsi:type="dcterms:W3CDTF">2018-01-23T10:43:25Z</dcterms:modified>
</cp:coreProperties>
</file>