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4" d="100"/>
          <a:sy n="74" d="100"/>
        </p:scale>
        <p:origin x="127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F28762C-968A-40B2-AFD0-5D9F3C397E30}" type="datetimeFigureOut">
              <a:rPr lang="ru-RU" smtClean="0"/>
              <a:t>25.01.2018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7FD8FA4-D991-422F-8957-CCD802AA5F71}" type="slidenum">
              <a:rPr lang="ru-RU" smtClean="0"/>
              <a:t>‹#›</a:t>
            </a:fld>
            <a:endParaRPr lang="ru-RU"/>
          </a:p>
        </p:txBody>
      </p:sp>
    </p:spTree>
    <p:extLst>
      <p:ext uri="{BB962C8B-B14F-4D97-AF65-F5344CB8AC3E}">
        <p14:creationId xmlns:p14="http://schemas.microsoft.com/office/powerpoint/2010/main" val="1242233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F28762C-968A-40B2-AFD0-5D9F3C397E30}" type="datetimeFigureOut">
              <a:rPr lang="ru-RU" smtClean="0"/>
              <a:t>25.01.2018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7FD8FA4-D991-422F-8957-CCD802AA5F71}" type="slidenum">
              <a:rPr lang="ru-RU" smtClean="0"/>
              <a:t>‹#›</a:t>
            </a:fld>
            <a:endParaRPr lang="ru-RU"/>
          </a:p>
        </p:txBody>
      </p:sp>
    </p:spTree>
    <p:extLst>
      <p:ext uri="{BB962C8B-B14F-4D97-AF65-F5344CB8AC3E}">
        <p14:creationId xmlns:p14="http://schemas.microsoft.com/office/powerpoint/2010/main" val="3466218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F28762C-968A-40B2-AFD0-5D9F3C397E30}" type="datetimeFigureOut">
              <a:rPr lang="ru-RU" smtClean="0"/>
              <a:t>25.01.2018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7FD8FA4-D991-422F-8957-CCD802AA5F71}" type="slidenum">
              <a:rPr lang="ru-RU" smtClean="0"/>
              <a:t>‹#›</a:t>
            </a:fld>
            <a:endParaRPr lang="ru-RU"/>
          </a:p>
        </p:txBody>
      </p:sp>
    </p:spTree>
    <p:extLst>
      <p:ext uri="{BB962C8B-B14F-4D97-AF65-F5344CB8AC3E}">
        <p14:creationId xmlns:p14="http://schemas.microsoft.com/office/powerpoint/2010/main" val="1984399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F28762C-968A-40B2-AFD0-5D9F3C397E30}" type="datetimeFigureOut">
              <a:rPr lang="ru-RU" smtClean="0"/>
              <a:t>25.01.2018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7FD8FA4-D991-422F-8957-CCD802AA5F71}" type="slidenum">
              <a:rPr lang="ru-RU" smtClean="0"/>
              <a:t>‹#›</a:t>
            </a:fld>
            <a:endParaRPr lang="ru-RU"/>
          </a:p>
        </p:txBody>
      </p:sp>
    </p:spTree>
    <p:extLst>
      <p:ext uri="{BB962C8B-B14F-4D97-AF65-F5344CB8AC3E}">
        <p14:creationId xmlns:p14="http://schemas.microsoft.com/office/powerpoint/2010/main" val="1717142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F28762C-968A-40B2-AFD0-5D9F3C397E30}" type="datetimeFigureOut">
              <a:rPr lang="ru-RU" smtClean="0"/>
              <a:t>25.01.2018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7FD8FA4-D991-422F-8957-CCD802AA5F71}" type="slidenum">
              <a:rPr lang="ru-RU" smtClean="0"/>
              <a:t>‹#›</a:t>
            </a:fld>
            <a:endParaRPr lang="ru-RU"/>
          </a:p>
        </p:txBody>
      </p:sp>
    </p:spTree>
    <p:extLst>
      <p:ext uri="{BB962C8B-B14F-4D97-AF65-F5344CB8AC3E}">
        <p14:creationId xmlns:p14="http://schemas.microsoft.com/office/powerpoint/2010/main" val="3457314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F28762C-968A-40B2-AFD0-5D9F3C397E30}" type="datetimeFigureOut">
              <a:rPr lang="ru-RU" smtClean="0"/>
              <a:t>25.01.2018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7FD8FA4-D991-422F-8957-CCD802AA5F71}" type="slidenum">
              <a:rPr lang="ru-RU" smtClean="0"/>
              <a:t>‹#›</a:t>
            </a:fld>
            <a:endParaRPr lang="ru-RU"/>
          </a:p>
        </p:txBody>
      </p:sp>
    </p:spTree>
    <p:extLst>
      <p:ext uri="{BB962C8B-B14F-4D97-AF65-F5344CB8AC3E}">
        <p14:creationId xmlns:p14="http://schemas.microsoft.com/office/powerpoint/2010/main" val="2218631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F28762C-968A-40B2-AFD0-5D9F3C397E30}" type="datetimeFigureOut">
              <a:rPr lang="ru-RU" smtClean="0"/>
              <a:t>25.01.2018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7FD8FA4-D991-422F-8957-CCD802AA5F71}" type="slidenum">
              <a:rPr lang="ru-RU" smtClean="0"/>
              <a:t>‹#›</a:t>
            </a:fld>
            <a:endParaRPr lang="ru-RU"/>
          </a:p>
        </p:txBody>
      </p:sp>
    </p:spTree>
    <p:extLst>
      <p:ext uri="{BB962C8B-B14F-4D97-AF65-F5344CB8AC3E}">
        <p14:creationId xmlns:p14="http://schemas.microsoft.com/office/powerpoint/2010/main" val="3330595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F28762C-968A-40B2-AFD0-5D9F3C397E30}" type="datetimeFigureOut">
              <a:rPr lang="ru-RU" smtClean="0"/>
              <a:t>25.01.2018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7FD8FA4-D991-422F-8957-CCD802AA5F71}" type="slidenum">
              <a:rPr lang="ru-RU" smtClean="0"/>
              <a:t>‹#›</a:t>
            </a:fld>
            <a:endParaRPr lang="ru-RU"/>
          </a:p>
        </p:txBody>
      </p:sp>
    </p:spTree>
    <p:extLst>
      <p:ext uri="{BB962C8B-B14F-4D97-AF65-F5344CB8AC3E}">
        <p14:creationId xmlns:p14="http://schemas.microsoft.com/office/powerpoint/2010/main" val="1473387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28762C-968A-40B2-AFD0-5D9F3C397E30}" type="datetimeFigureOut">
              <a:rPr lang="ru-RU" smtClean="0"/>
              <a:t>25.01.2018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7FD8FA4-D991-422F-8957-CCD802AA5F71}" type="slidenum">
              <a:rPr lang="ru-RU" smtClean="0"/>
              <a:t>‹#›</a:t>
            </a:fld>
            <a:endParaRPr lang="ru-RU"/>
          </a:p>
        </p:txBody>
      </p:sp>
    </p:spTree>
    <p:extLst>
      <p:ext uri="{BB962C8B-B14F-4D97-AF65-F5344CB8AC3E}">
        <p14:creationId xmlns:p14="http://schemas.microsoft.com/office/powerpoint/2010/main" val="3626015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F28762C-968A-40B2-AFD0-5D9F3C397E30}" type="datetimeFigureOut">
              <a:rPr lang="ru-RU" smtClean="0"/>
              <a:t>25.01.2018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7FD8FA4-D991-422F-8957-CCD802AA5F71}" type="slidenum">
              <a:rPr lang="ru-RU" smtClean="0"/>
              <a:t>‹#›</a:t>
            </a:fld>
            <a:endParaRPr lang="ru-RU"/>
          </a:p>
        </p:txBody>
      </p:sp>
    </p:spTree>
    <p:extLst>
      <p:ext uri="{BB962C8B-B14F-4D97-AF65-F5344CB8AC3E}">
        <p14:creationId xmlns:p14="http://schemas.microsoft.com/office/powerpoint/2010/main" val="3302842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F28762C-968A-40B2-AFD0-5D9F3C397E30}" type="datetimeFigureOut">
              <a:rPr lang="ru-RU" smtClean="0"/>
              <a:t>25.01.2018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7FD8FA4-D991-422F-8957-CCD802AA5F71}" type="slidenum">
              <a:rPr lang="ru-RU" smtClean="0"/>
              <a:t>‹#›</a:t>
            </a:fld>
            <a:endParaRPr lang="ru-RU"/>
          </a:p>
        </p:txBody>
      </p:sp>
    </p:spTree>
    <p:extLst>
      <p:ext uri="{BB962C8B-B14F-4D97-AF65-F5344CB8AC3E}">
        <p14:creationId xmlns:p14="http://schemas.microsoft.com/office/powerpoint/2010/main" val="2076614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28762C-968A-40B2-AFD0-5D9F3C397E30}" type="datetimeFigureOut">
              <a:rPr lang="ru-RU" smtClean="0"/>
              <a:t>25.01.2018</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D8FA4-D991-422F-8957-CCD802AA5F71}" type="slidenum">
              <a:rPr lang="ru-RU" smtClean="0"/>
              <a:t>‹#›</a:t>
            </a:fld>
            <a:endParaRPr lang="ru-RU"/>
          </a:p>
        </p:txBody>
      </p:sp>
    </p:spTree>
    <p:extLst>
      <p:ext uri="{BB962C8B-B14F-4D97-AF65-F5344CB8AC3E}">
        <p14:creationId xmlns:p14="http://schemas.microsoft.com/office/powerpoint/2010/main" val="12017625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1" y="0"/>
            <a:ext cx="9144000" cy="6858000"/>
          </a:xfrm>
          <a:prstGeom prst="rect">
            <a:avLst/>
          </a:prstGeom>
        </p:spPr>
      </p:pic>
      <p:sp>
        <p:nvSpPr>
          <p:cNvPr id="2" name="Заголовок 1"/>
          <p:cNvSpPr>
            <a:spLocks noGrp="1"/>
          </p:cNvSpPr>
          <p:nvPr>
            <p:ph type="ctrTitle"/>
          </p:nvPr>
        </p:nvSpPr>
        <p:spPr>
          <a:xfrm>
            <a:off x="0" y="154547"/>
            <a:ext cx="9144000" cy="3355417"/>
          </a:xfrm>
        </p:spPr>
        <p:txBody>
          <a:bodyPr/>
          <a:lstStyle/>
          <a:p>
            <a:r>
              <a:rPr lang="ru-RU" dirty="0" smtClean="0">
                <a:ln>
                  <a:solidFill>
                    <a:srgbClr val="FFFF00"/>
                  </a:solidFill>
                </a:ln>
                <a:solidFill>
                  <a:schemeClr val="bg1">
                    <a:lumMod val="95000"/>
                  </a:schemeClr>
                </a:solidFill>
                <a:latin typeface="Comic Sans MS" pitchFamily="66" charset="0"/>
              </a:rPr>
              <a:t>ЗНАМЕНИТЫЕ </a:t>
            </a:r>
            <a:br>
              <a:rPr lang="ru-RU" dirty="0" smtClean="0">
                <a:ln>
                  <a:solidFill>
                    <a:srgbClr val="FFFF00"/>
                  </a:solidFill>
                </a:ln>
                <a:solidFill>
                  <a:schemeClr val="bg1">
                    <a:lumMod val="95000"/>
                  </a:schemeClr>
                </a:solidFill>
                <a:latin typeface="Comic Sans MS" pitchFamily="66" charset="0"/>
              </a:rPr>
            </a:br>
            <a:r>
              <a:rPr lang="ru-RU" dirty="0" smtClean="0">
                <a:ln>
                  <a:solidFill>
                    <a:srgbClr val="FFFF00"/>
                  </a:solidFill>
                </a:ln>
                <a:solidFill>
                  <a:schemeClr val="bg1">
                    <a:lumMod val="95000"/>
                  </a:schemeClr>
                </a:solidFill>
                <a:latin typeface="Comic Sans MS" pitchFamily="66" charset="0"/>
              </a:rPr>
              <a:t>ЧАСЫ</a:t>
            </a:r>
            <a:endParaRPr lang="ru-RU" dirty="0"/>
          </a:p>
        </p:txBody>
      </p:sp>
      <p:sp>
        <p:nvSpPr>
          <p:cNvPr id="3" name="Подзаголовок 2"/>
          <p:cNvSpPr>
            <a:spLocks noGrp="1"/>
          </p:cNvSpPr>
          <p:nvPr>
            <p:ph type="subTitle" idx="1"/>
          </p:nvPr>
        </p:nvSpPr>
        <p:spPr>
          <a:xfrm>
            <a:off x="729803" y="3645664"/>
            <a:ext cx="6907369" cy="1655762"/>
          </a:xfrm>
        </p:spPr>
        <p:txBody>
          <a:bodyPr>
            <a:normAutofit lnSpcReduction="10000"/>
          </a:bodyPr>
          <a:lstStyle/>
          <a:p>
            <a:pPr algn="r"/>
            <a:r>
              <a:rPr lang="ru-RU" altLang="ru-RU" dirty="0" smtClean="0">
                <a:solidFill>
                  <a:schemeClr val="bg2"/>
                </a:solidFill>
                <a:latin typeface="Comic Sans MS" pitchFamily="66" charset="0"/>
              </a:rPr>
              <a:t>Подготовила: </a:t>
            </a:r>
          </a:p>
          <a:p>
            <a:pPr algn="r"/>
            <a:r>
              <a:rPr lang="ru-RU" altLang="ru-RU" dirty="0" smtClean="0">
                <a:solidFill>
                  <a:schemeClr val="bg2"/>
                </a:solidFill>
                <a:latin typeface="Comic Sans MS" pitchFamily="66" charset="0"/>
              </a:rPr>
              <a:t>ученица 1 класса</a:t>
            </a:r>
          </a:p>
          <a:p>
            <a:pPr algn="r"/>
            <a:r>
              <a:rPr lang="ru-RU" altLang="ru-RU" dirty="0" smtClean="0">
                <a:solidFill>
                  <a:schemeClr val="bg2"/>
                </a:solidFill>
                <a:latin typeface="Comic Sans MS" pitchFamily="66" charset="0"/>
              </a:rPr>
              <a:t>Жигалова Алена</a:t>
            </a:r>
          </a:p>
          <a:p>
            <a:pPr algn="r"/>
            <a:r>
              <a:rPr lang="ru-RU" altLang="ru-RU" dirty="0" smtClean="0">
                <a:solidFill>
                  <a:schemeClr val="bg2"/>
                </a:solidFill>
                <a:latin typeface="Comic Sans MS" pitchFamily="66" charset="0"/>
              </a:rPr>
              <a:t>МБОУ «ФОСШ»</a:t>
            </a:r>
          </a:p>
          <a:p>
            <a:endParaRPr lang="ru-RU" dirty="0"/>
          </a:p>
        </p:txBody>
      </p:sp>
    </p:spTree>
    <p:extLst>
      <p:ext uri="{BB962C8B-B14F-4D97-AF65-F5344CB8AC3E}">
        <p14:creationId xmlns:p14="http://schemas.microsoft.com/office/powerpoint/2010/main" val="2548772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sp>
        <p:nvSpPr>
          <p:cNvPr id="6" name="Объект 5"/>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367667" y="0"/>
            <a:ext cx="8776333" cy="6592001"/>
          </a:xfrm>
          <a:prstGeom prst="rect">
            <a:avLst/>
          </a:prstGeom>
        </p:spPr>
      </p:pic>
      <p:sp>
        <p:nvSpPr>
          <p:cNvPr id="7" name="Прямоугольник 6"/>
          <p:cNvSpPr/>
          <p:nvPr/>
        </p:nvSpPr>
        <p:spPr>
          <a:xfrm>
            <a:off x="116612" y="0"/>
            <a:ext cx="9123895" cy="923330"/>
          </a:xfrm>
          <a:prstGeom prst="rect">
            <a:avLst/>
          </a:prstGeom>
        </p:spPr>
        <p:txBody>
          <a:bodyPr wrap="square">
            <a:spAutoFit/>
          </a:bodyPr>
          <a:lstStyle/>
          <a:p>
            <a:r>
              <a:rPr lang="ru-RU" sz="5400" dirty="0" smtClean="0">
                <a:latin typeface="Comic Sans MS" panose="030F0702030302020204" pitchFamily="66" charset="0"/>
              </a:rPr>
              <a:t>Часы Гринвич в Лондоне</a:t>
            </a:r>
            <a:endParaRPr lang="ru-RU" sz="5400" dirty="0">
              <a:latin typeface="Comic Sans MS" panose="030F0702030302020204" pitchFamily="66" charset="0"/>
            </a:endParaRPr>
          </a:p>
        </p:txBody>
      </p:sp>
      <p:sp>
        <p:nvSpPr>
          <p:cNvPr id="8" name="Прямоугольник 7"/>
          <p:cNvSpPr/>
          <p:nvPr/>
        </p:nvSpPr>
        <p:spPr>
          <a:xfrm>
            <a:off x="4958366" y="1027907"/>
            <a:ext cx="3354328" cy="5262979"/>
          </a:xfrm>
          <a:prstGeom prst="rect">
            <a:avLst/>
          </a:prstGeom>
        </p:spPr>
        <p:txBody>
          <a:bodyPr wrap="square">
            <a:spAutoFit/>
          </a:bodyPr>
          <a:lstStyle/>
          <a:p>
            <a:r>
              <a:rPr lang="ru-RU" sz="2400" dirty="0" smtClean="0">
                <a:latin typeface="Comic Sans MS" panose="030F0702030302020204" pitchFamily="66" charset="0"/>
              </a:rPr>
              <a:t>Они расположены на воротах здания Королевской обсерватории в Гринвиче, изготовлены из обычного металла и стекла, а их диаметр совсем небольшой – он составляет всего 92 сантиметра. Именно по ним ориентируются все страны мира.</a:t>
            </a:r>
            <a:endParaRPr lang="ru-RU" sz="2400" dirty="0">
              <a:latin typeface="Comic Sans MS" panose="030F0702030302020204" pitchFamily="66" charset="0"/>
            </a:endParaRPr>
          </a:p>
        </p:txBody>
      </p:sp>
      <p:pic>
        <p:nvPicPr>
          <p:cNvPr id="11" name="Рисунок 10"/>
          <p:cNvPicPr>
            <a:picLocks noChangeAspect="1"/>
          </p:cNvPicPr>
          <p:nvPr/>
        </p:nvPicPr>
        <p:blipFill>
          <a:blip r:embed="rId3"/>
          <a:stretch>
            <a:fillRect/>
          </a:stretch>
        </p:blipFill>
        <p:spPr>
          <a:xfrm>
            <a:off x="572109" y="1058266"/>
            <a:ext cx="3632224" cy="4835801"/>
          </a:xfrm>
          <a:prstGeom prst="rect">
            <a:avLst/>
          </a:prstGeom>
        </p:spPr>
      </p:pic>
    </p:spTree>
    <p:extLst>
      <p:ext uri="{BB962C8B-B14F-4D97-AF65-F5344CB8AC3E}">
        <p14:creationId xmlns:p14="http://schemas.microsoft.com/office/powerpoint/2010/main" val="1004599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165010" y="90152"/>
            <a:ext cx="8978990" cy="6858000"/>
          </a:xfrm>
          <a:prstGeom prst="rect">
            <a:avLst/>
          </a:prstGeom>
        </p:spPr>
      </p:pic>
      <p:sp>
        <p:nvSpPr>
          <p:cNvPr id="5" name="Прямоугольник 4"/>
          <p:cNvSpPr/>
          <p:nvPr/>
        </p:nvSpPr>
        <p:spPr>
          <a:xfrm>
            <a:off x="4457430" y="1331041"/>
            <a:ext cx="3445099" cy="4708981"/>
          </a:xfrm>
          <a:prstGeom prst="rect">
            <a:avLst/>
          </a:prstGeom>
        </p:spPr>
        <p:txBody>
          <a:bodyPr wrap="square">
            <a:spAutoFit/>
          </a:bodyPr>
          <a:lstStyle/>
          <a:p>
            <a:r>
              <a:rPr lang="ru-RU" sz="2000" b="0" i="0" dirty="0" smtClean="0">
                <a:effectLst/>
                <a:latin typeface="Comic Sans MS" panose="030F0702030302020204" pitchFamily="66" charset="0"/>
              </a:rPr>
              <a:t>Размер Биг Бена поражает воображение, диаметр циферблатов старинных часов составляет 7 метров. </a:t>
            </a:r>
            <a:r>
              <a:rPr lang="ru-RU" sz="2000" dirty="0">
                <a:latin typeface="Comic Sans MS" panose="030F0702030302020204" pitchFamily="66" charset="0"/>
              </a:rPr>
              <a:t>Ч</a:t>
            </a:r>
            <a:r>
              <a:rPr lang="ru-RU" sz="2000" b="0" i="0" dirty="0" smtClean="0">
                <a:effectLst/>
                <a:latin typeface="Comic Sans MS" panose="030F0702030302020204" pitchFamily="66" charset="0"/>
              </a:rPr>
              <a:t>асовая стрелка занимает 3 метра в длину, она намного больше, чем рост одного человека. И только цифры на старинных лондонских часах небольшие – высота каждой цифры составляет всего 61 сантиметр, но цифры отлично видно издали</a:t>
            </a:r>
            <a:endParaRPr lang="ru-RU" sz="2000" dirty="0">
              <a:latin typeface="Comic Sans MS" panose="030F0702030302020204" pitchFamily="66" charset="0"/>
            </a:endParaRPr>
          </a:p>
        </p:txBody>
      </p:sp>
      <p:pic>
        <p:nvPicPr>
          <p:cNvPr id="8" name="Рисунок 7"/>
          <p:cNvPicPr>
            <a:picLocks noChangeAspect="1"/>
          </p:cNvPicPr>
          <p:nvPr/>
        </p:nvPicPr>
        <p:blipFill>
          <a:blip r:embed="rId3"/>
          <a:stretch>
            <a:fillRect/>
          </a:stretch>
        </p:blipFill>
        <p:spPr>
          <a:xfrm>
            <a:off x="455186" y="1031464"/>
            <a:ext cx="3770424" cy="5255913"/>
          </a:xfrm>
          <a:prstGeom prst="rect">
            <a:avLst/>
          </a:prstGeom>
        </p:spPr>
      </p:pic>
      <p:sp>
        <p:nvSpPr>
          <p:cNvPr id="11" name="Прямоугольник 10"/>
          <p:cNvSpPr/>
          <p:nvPr/>
        </p:nvSpPr>
        <p:spPr>
          <a:xfrm>
            <a:off x="1566123" y="201744"/>
            <a:ext cx="6336406" cy="707886"/>
          </a:xfrm>
          <a:prstGeom prst="rect">
            <a:avLst/>
          </a:prstGeom>
        </p:spPr>
        <p:txBody>
          <a:bodyPr wrap="square">
            <a:spAutoFit/>
          </a:bodyPr>
          <a:lstStyle/>
          <a:p>
            <a:r>
              <a:rPr lang="ru-RU" sz="4000" dirty="0" smtClean="0">
                <a:latin typeface="Comic Sans MS" panose="030F0702030302020204" pitchFamily="66" charset="0"/>
              </a:rPr>
              <a:t>Биг Бен в Лондоне</a:t>
            </a:r>
            <a:endParaRPr lang="ru-RU" sz="4000" dirty="0">
              <a:latin typeface="Comic Sans MS" panose="030F0702030302020204" pitchFamily="66" charset="0"/>
            </a:endParaRPr>
          </a:p>
        </p:txBody>
      </p:sp>
    </p:spTree>
    <p:extLst>
      <p:ext uri="{BB962C8B-B14F-4D97-AF65-F5344CB8AC3E}">
        <p14:creationId xmlns:p14="http://schemas.microsoft.com/office/powerpoint/2010/main" val="3728429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21896" y="-5080"/>
            <a:ext cx="9137237" cy="6863080"/>
          </a:xfrm>
          <a:prstGeom prst="rect">
            <a:avLst/>
          </a:prstGeom>
        </p:spPr>
      </p:pic>
      <p:sp>
        <p:nvSpPr>
          <p:cNvPr id="6" name="Прямоугольник 5"/>
          <p:cNvSpPr/>
          <p:nvPr/>
        </p:nvSpPr>
        <p:spPr>
          <a:xfrm>
            <a:off x="4875700" y="1282958"/>
            <a:ext cx="3122080" cy="4708981"/>
          </a:xfrm>
          <a:prstGeom prst="rect">
            <a:avLst/>
          </a:prstGeom>
        </p:spPr>
        <p:txBody>
          <a:bodyPr wrap="square">
            <a:spAutoFit/>
          </a:bodyPr>
          <a:lstStyle/>
          <a:p>
            <a:r>
              <a:rPr lang="ru-RU" sz="2000" dirty="0" smtClean="0">
                <a:effectLst/>
                <a:latin typeface="Comic Sans MS" panose="030F0702030302020204" pitchFamily="66" charset="0"/>
                <a:ea typeface="Calibri" panose="020F0502020204030204" pitchFamily="34" charset="0"/>
              </a:rPr>
              <a:t>Кремлевские Куранты созданы в 1851 году и украшают Спасскую башню Московского Кремля. Они даже старше, чем Биг Бен. Это главные часы России. Все мы знаем, как звонят Куранты. Мы слышим их каждый раз, когда встречаем Новый год. Название Курантов переводится как «бегущий» или «текущий».</a:t>
            </a:r>
            <a:endParaRPr lang="ru-RU" sz="2000" dirty="0">
              <a:latin typeface="Comic Sans MS" panose="030F0702030302020204" pitchFamily="66" charset="0"/>
            </a:endParaRPr>
          </a:p>
        </p:txBody>
      </p:sp>
      <p:pic>
        <p:nvPicPr>
          <p:cNvPr id="7" name="Рисунок 6"/>
          <p:cNvPicPr>
            <a:picLocks noChangeAspect="1"/>
          </p:cNvPicPr>
          <p:nvPr/>
        </p:nvPicPr>
        <p:blipFill>
          <a:blip r:embed="rId3"/>
          <a:stretch>
            <a:fillRect/>
          </a:stretch>
        </p:blipFill>
        <p:spPr>
          <a:xfrm>
            <a:off x="161792" y="1073012"/>
            <a:ext cx="4437174" cy="5015247"/>
          </a:xfrm>
          <a:prstGeom prst="rect">
            <a:avLst/>
          </a:prstGeom>
        </p:spPr>
      </p:pic>
      <p:sp>
        <p:nvSpPr>
          <p:cNvPr id="8" name="Прямоугольник 7"/>
          <p:cNvSpPr/>
          <p:nvPr/>
        </p:nvSpPr>
        <p:spPr>
          <a:xfrm>
            <a:off x="575364" y="365126"/>
            <a:ext cx="7972022" cy="707886"/>
          </a:xfrm>
          <a:prstGeom prst="rect">
            <a:avLst/>
          </a:prstGeom>
        </p:spPr>
        <p:txBody>
          <a:bodyPr wrap="square">
            <a:spAutoFit/>
          </a:bodyPr>
          <a:lstStyle/>
          <a:p>
            <a:r>
              <a:rPr lang="ru-RU" sz="4000" dirty="0" smtClean="0">
                <a:latin typeface="Comic Sans MS" panose="030F0702030302020204" pitchFamily="66" charset="0"/>
              </a:rPr>
              <a:t>Кремлевские куранты в Москве</a:t>
            </a:r>
            <a:endParaRPr lang="ru-RU" sz="4000" dirty="0">
              <a:latin typeface="Comic Sans MS" panose="030F0702030302020204" pitchFamily="66" charset="0"/>
            </a:endParaRPr>
          </a:p>
        </p:txBody>
      </p:sp>
    </p:spTree>
    <p:extLst>
      <p:ext uri="{BB962C8B-B14F-4D97-AF65-F5344CB8AC3E}">
        <p14:creationId xmlns:p14="http://schemas.microsoft.com/office/powerpoint/2010/main" val="2484745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2050" name="Picture 2" descr="Картинки по запросу рисунок школьная дос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75364" y="365126"/>
            <a:ext cx="7972022" cy="707886"/>
          </a:xfrm>
          <a:prstGeom prst="rect">
            <a:avLst/>
          </a:prstGeom>
        </p:spPr>
        <p:txBody>
          <a:bodyPr wrap="square">
            <a:spAutoFit/>
          </a:bodyPr>
          <a:lstStyle/>
          <a:p>
            <a:r>
              <a:rPr lang="ru-RU" sz="4000" dirty="0">
                <a:latin typeface="Comic Sans MS" panose="030F0702030302020204" pitchFamily="66" charset="0"/>
              </a:rPr>
              <a:t>Часы Театра кукол </a:t>
            </a:r>
            <a:r>
              <a:rPr lang="ru-RU" sz="4000" dirty="0" smtClean="0">
                <a:latin typeface="Comic Sans MS" panose="030F0702030302020204" pitchFamily="66" charset="0"/>
              </a:rPr>
              <a:t>в Москве</a:t>
            </a:r>
            <a:endParaRPr lang="ru-RU" sz="4000" dirty="0">
              <a:latin typeface="Comic Sans MS" panose="030F0702030302020204" pitchFamily="66" charset="0"/>
            </a:endParaRPr>
          </a:p>
        </p:txBody>
      </p:sp>
      <p:pic>
        <p:nvPicPr>
          <p:cNvPr id="4" name="Рисунок 3"/>
          <p:cNvPicPr>
            <a:picLocks noChangeAspect="1"/>
          </p:cNvPicPr>
          <p:nvPr/>
        </p:nvPicPr>
        <p:blipFill>
          <a:blip r:embed="rId3"/>
          <a:stretch>
            <a:fillRect/>
          </a:stretch>
        </p:blipFill>
        <p:spPr>
          <a:xfrm>
            <a:off x="201555" y="1151303"/>
            <a:ext cx="4615144" cy="5628405"/>
          </a:xfrm>
          <a:prstGeom prst="rect">
            <a:avLst/>
          </a:prstGeom>
        </p:spPr>
      </p:pic>
      <p:sp>
        <p:nvSpPr>
          <p:cNvPr id="6" name="Прямоугольник 5"/>
          <p:cNvSpPr/>
          <p:nvPr/>
        </p:nvSpPr>
        <p:spPr>
          <a:xfrm>
            <a:off x="4869985" y="1467982"/>
            <a:ext cx="3900206" cy="4708981"/>
          </a:xfrm>
          <a:prstGeom prst="rect">
            <a:avLst/>
          </a:prstGeom>
        </p:spPr>
        <p:txBody>
          <a:bodyPr wrap="square">
            <a:spAutoFit/>
          </a:bodyPr>
          <a:lstStyle/>
          <a:p>
            <a:r>
              <a:rPr lang="ru-RU" sz="2000" b="0" i="0" dirty="0" smtClean="0">
                <a:effectLst/>
                <a:latin typeface="Comic Sans MS" panose="030F0702030302020204" pitchFamily="66" charset="0"/>
              </a:rPr>
              <a:t>Увидеть их можно, посетив Театр кукол имени Образцова, они являются украшением фасада, вызывая интерес у маленьких зрителей театра.</a:t>
            </a:r>
            <a:r>
              <a:rPr lang="ru-RU" sz="2000" dirty="0">
                <a:latin typeface="Comic Sans MS" panose="030F0702030302020204" pitchFamily="66" charset="0"/>
              </a:rPr>
              <a:t> К</a:t>
            </a:r>
            <a:r>
              <a:rPr lang="ru-RU" sz="2000" dirty="0" smtClean="0">
                <a:latin typeface="Comic Sans MS" panose="030F0702030302020204" pitchFamily="66" charset="0"/>
              </a:rPr>
              <a:t>аждый </a:t>
            </a:r>
            <a:r>
              <a:rPr lang="ru-RU" sz="2000" dirty="0">
                <a:latin typeface="Comic Sans MS" panose="030F0702030302020204" pitchFamily="66" charset="0"/>
              </a:rPr>
              <a:t>час из небольшого окошка часов вылетает петух и начинает звонко кукарекать, а после этого звучит знакомая нам с детства мелодия «Во саду ли, в огороде», а из одного из окошек часов появляется какой-либо </a:t>
            </a:r>
            <a:r>
              <a:rPr lang="ru-RU" sz="2000" dirty="0" smtClean="0">
                <a:latin typeface="Comic Sans MS" panose="030F0702030302020204" pitchFamily="66" charset="0"/>
              </a:rPr>
              <a:t>зверь- ослик</a:t>
            </a:r>
            <a:r>
              <a:rPr lang="ru-RU" sz="2000" dirty="0">
                <a:latin typeface="Comic Sans MS" panose="030F0702030302020204" pitchFamily="66" charset="0"/>
              </a:rPr>
              <a:t>, </a:t>
            </a:r>
            <a:r>
              <a:rPr lang="ru-RU" sz="2000" dirty="0" smtClean="0">
                <a:latin typeface="Comic Sans MS" panose="030F0702030302020204" pitchFamily="66" charset="0"/>
              </a:rPr>
              <a:t>медведь</a:t>
            </a:r>
            <a:r>
              <a:rPr lang="ru-RU" sz="2000" dirty="0">
                <a:latin typeface="Comic Sans MS" panose="030F0702030302020204" pitchFamily="66" charset="0"/>
              </a:rPr>
              <a:t>, </a:t>
            </a:r>
            <a:r>
              <a:rPr lang="ru-RU" sz="2000" dirty="0" smtClean="0">
                <a:latin typeface="Comic Sans MS" panose="030F0702030302020204" pitchFamily="66" charset="0"/>
              </a:rPr>
              <a:t> </a:t>
            </a:r>
            <a:r>
              <a:rPr lang="ru-RU" sz="2000" dirty="0">
                <a:latin typeface="Comic Sans MS" panose="030F0702030302020204" pitchFamily="66" charset="0"/>
              </a:rPr>
              <a:t>кот, </a:t>
            </a:r>
            <a:r>
              <a:rPr lang="ru-RU" sz="2000" dirty="0" smtClean="0">
                <a:latin typeface="Comic Sans MS" panose="030F0702030302020204" pitchFamily="66" charset="0"/>
              </a:rPr>
              <a:t> </a:t>
            </a:r>
            <a:r>
              <a:rPr lang="ru-RU" sz="2000" dirty="0">
                <a:latin typeface="Comic Sans MS" panose="030F0702030302020204" pitchFamily="66" charset="0"/>
              </a:rPr>
              <a:t>сова. </a:t>
            </a:r>
          </a:p>
        </p:txBody>
      </p:sp>
    </p:spTree>
    <p:extLst>
      <p:ext uri="{BB962C8B-B14F-4D97-AF65-F5344CB8AC3E}">
        <p14:creationId xmlns:p14="http://schemas.microsoft.com/office/powerpoint/2010/main" val="707066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700" y="-3346"/>
            <a:ext cx="9132600" cy="6864691"/>
          </a:xfrm>
          <a:prstGeom prst="rect">
            <a:avLst/>
          </a:prstGeom>
        </p:spPr>
      </p:pic>
      <p:sp>
        <p:nvSpPr>
          <p:cNvPr id="3" name="Прямоугольник 2"/>
          <p:cNvSpPr/>
          <p:nvPr/>
        </p:nvSpPr>
        <p:spPr>
          <a:xfrm>
            <a:off x="4572000" y="1202724"/>
            <a:ext cx="3625403" cy="4893647"/>
          </a:xfrm>
          <a:prstGeom prst="rect">
            <a:avLst/>
          </a:prstGeom>
        </p:spPr>
        <p:txBody>
          <a:bodyPr wrap="square">
            <a:spAutoFit/>
          </a:bodyPr>
          <a:lstStyle/>
          <a:p>
            <a:r>
              <a:rPr lang="ru-RU" sz="2400" b="0" i="0" dirty="0" smtClean="0">
                <a:effectLst/>
                <a:latin typeface="Comic Sans MS" panose="030F0702030302020204" pitchFamily="66" charset="0"/>
              </a:rPr>
              <a:t>Старинные часы XV столетия власти города решили установить с одной целью – чтобы жители Праги, занятые торговлей прямо на площади, которая тогда служила одновременно и рынком, не опаздывали в церковь к началу мессы.</a:t>
            </a:r>
            <a:endParaRPr lang="ru-RU" sz="2400" dirty="0">
              <a:latin typeface="Comic Sans MS" panose="030F0702030302020204" pitchFamily="66" charset="0"/>
            </a:endParaRPr>
          </a:p>
        </p:txBody>
      </p:sp>
      <p:sp>
        <p:nvSpPr>
          <p:cNvPr id="4" name="Прямоугольник 3"/>
          <p:cNvSpPr/>
          <p:nvPr/>
        </p:nvSpPr>
        <p:spPr>
          <a:xfrm>
            <a:off x="820062" y="176140"/>
            <a:ext cx="7377341" cy="523220"/>
          </a:xfrm>
          <a:prstGeom prst="rect">
            <a:avLst/>
          </a:prstGeom>
        </p:spPr>
        <p:txBody>
          <a:bodyPr wrap="none">
            <a:spAutoFit/>
          </a:bodyPr>
          <a:lstStyle/>
          <a:p>
            <a:r>
              <a:rPr lang="ru-RU" sz="2800" i="0" dirty="0" smtClean="0">
                <a:effectLst/>
                <a:latin typeface="Comic Sans MS" panose="030F0702030302020204" pitchFamily="66" charset="0"/>
              </a:rPr>
              <a:t>Астрономические часы «</a:t>
            </a:r>
            <a:r>
              <a:rPr lang="ru-RU" sz="2800" i="0" dirty="0" err="1" smtClean="0">
                <a:effectLst/>
                <a:latin typeface="Comic Sans MS" panose="030F0702030302020204" pitchFamily="66" charset="0"/>
              </a:rPr>
              <a:t>Орлой</a:t>
            </a:r>
            <a:r>
              <a:rPr lang="ru-RU" sz="2800" i="0" dirty="0" smtClean="0">
                <a:effectLst/>
                <a:latin typeface="Comic Sans MS" panose="030F0702030302020204" pitchFamily="66" charset="0"/>
              </a:rPr>
              <a:t>» в Праге</a:t>
            </a:r>
            <a:endParaRPr lang="ru-RU" sz="2800" dirty="0">
              <a:latin typeface="Comic Sans MS" panose="030F0702030302020204" pitchFamily="66" charset="0"/>
            </a:endParaRPr>
          </a:p>
        </p:txBody>
      </p:sp>
      <p:pic>
        <p:nvPicPr>
          <p:cNvPr id="5" name="Рисунок 4"/>
          <p:cNvPicPr>
            <a:picLocks noChangeAspect="1"/>
          </p:cNvPicPr>
          <p:nvPr/>
        </p:nvPicPr>
        <p:blipFill>
          <a:blip r:embed="rId3"/>
          <a:stretch>
            <a:fillRect/>
          </a:stretch>
        </p:blipFill>
        <p:spPr>
          <a:xfrm>
            <a:off x="402095" y="982652"/>
            <a:ext cx="3773510" cy="5113719"/>
          </a:xfrm>
          <a:prstGeom prst="rect">
            <a:avLst/>
          </a:prstGeom>
        </p:spPr>
      </p:pic>
    </p:spTree>
    <p:extLst>
      <p:ext uri="{BB962C8B-B14F-4D97-AF65-F5344CB8AC3E}">
        <p14:creationId xmlns:p14="http://schemas.microsoft.com/office/powerpoint/2010/main" val="1416881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TotalTime>
  <Words>286</Words>
  <Application>Microsoft Office PowerPoint</Application>
  <PresentationFormat>Экран (4:3)</PresentationFormat>
  <Paragraphs>15</Paragraphs>
  <Slides>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6</vt:i4>
      </vt:variant>
    </vt:vector>
  </HeadingPairs>
  <TitlesOfParts>
    <vt:vector size="11" baseType="lpstr">
      <vt:lpstr>Arial</vt:lpstr>
      <vt:lpstr>Calibri</vt:lpstr>
      <vt:lpstr>Calibri Light</vt:lpstr>
      <vt:lpstr>Comic Sans MS</vt:lpstr>
      <vt:lpstr>Тема Office</vt:lpstr>
      <vt:lpstr>ЗНАМЕНИТЫЕ  ЧАСЫ</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ЗНАМЕНИТЫЕ  ЧАСЫ  МИРА</dc:title>
  <dc:creator>Швецова</dc:creator>
  <cp:lastModifiedBy>Швецова</cp:lastModifiedBy>
  <cp:revision>7</cp:revision>
  <dcterms:created xsi:type="dcterms:W3CDTF">2018-01-24T02:20:50Z</dcterms:created>
  <dcterms:modified xsi:type="dcterms:W3CDTF">2018-01-25T06:02:34Z</dcterms:modified>
</cp:coreProperties>
</file>