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style1.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65" r:id="rId6"/>
    <p:sldId id="258" r:id="rId7"/>
    <p:sldId id="267" r:id="rId8"/>
    <p:sldId id="264" r:id="rId9"/>
    <p:sldId id="269" r:id="rId10"/>
    <p:sldId id="276" r:id="rId11"/>
    <p:sldId id="262" r:id="rId12"/>
    <p:sldId id="278" r:id="rId13"/>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0AA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280" autoAdjust="0"/>
  </p:normalViewPr>
  <p:slideViewPr>
    <p:cSldViewPr>
      <p:cViewPr varScale="1">
        <p:scale>
          <a:sx n="50" d="100"/>
          <a:sy n="50" d="100"/>
        </p:scale>
        <p:origin x="-120" y="-54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11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gapWidth val="80"/>
        <c:overlap val="25"/>
        <c:axId val="69413888"/>
        <c:axId val="69440256"/>
      </c:barChart>
      <c:catAx>
        <c:axId val="69413888"/>
        <c:scaling>
          <c:orientation val="minMax"/>
        </c:scaling>
        <c:axPos val="b"/>
        <c:numFmt formatCode="General" sourceLinked="1"/>
        <c:maj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accent1">
                    <a:lumMod val="50000"/>
                  </a:schemeClr>
                </a:solidFill>
                <a:latin typeface="+mn-lt"/>
                <a:ea typeface="+mn-ea"/>
                <a:cs typeface="+mn-cs"/>
              </a:defRPr>
            </a:pPr>
            <a:endParaRPr lang="ru-RU"/>
          </a:p>
        </c:txPr>
        <c:crossAx val="69440256"/>
        <c:crosses val="autoZero"/>
        <c:auto val="1"/>
        <c:lblAlgn val="ctr"/>
        <c:lblOffset val="100"/>
      </c:catAx>
      <c:valAx>
        <c:axId val="69440256"/>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accent1">
                    <a:lumMod val="50000"/>
                  </a:schemeClr>
                </a:solidFill>
                <a:latin typeface="+mn-lt"/>
                <a:ea typeface="+mn-ea"/>
                <a:cs typeface="+mn-cs"/>
              </a:defRPr>
            </a:pPr>
            <a:endParaRPr lang="ru-RU"/>
          </a:p>
        </c:txPr>
        <c:crossAx val="694138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accent1">
                  <a:lumMod val="50000"/>
                </a:schemeClr>
              </a:solidFill>
              <a:latin typeface="+mn-lt"/>
              <a:ea typeface="+mn-ea"/>
              <a:cs typeface="+mn-cs"/>
            </a:defRPr>
          </a:pPr>
          <a:endParaRPr lang="ru-RU"/>
        </a:p>
      </c:txPr>
    </c:legend>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C567D4A-04CB-4EDF-8FB1-342A02FC8EC5}" type="slidenum">
              <a:rPr/>
              <a:pPr rtl="0"/>
              <a:t>‹#›</a:t>
            </a:fld>
            <a:endParaRPr/>
          </a:p>
        </p:txBody>
      </p:sp>
    </p:spTree>
    <p:extLst>
      <p:ext uri="{BB962C8B-B14F-4D97-AF65-F5344CB8AC3E}">
        <p14:creationId xmlns=""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2E61351F-DBB1-4664-ADA9-83BC7CB8848D}" type="slidenum">
              <a:rPr/>
              <a:pPr rtl="0"/>
              <a:t>‹#›</a:t>
            </a:fld>
            <a:endParaRPr/>
          </a:p>
        </p:txBody>
      </p:sp>
    </p:spTree>
    <p:extLst>
      <p:ext uri="{BB962C8B-B14F-4D97-AF65-F5344CB8AC3E}">
        <p14:creationId xmlns=""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en-US" dirty="0"/>
          </a:p>
        </p:txBody>
      </p:sp>
      <p:sp>
        <p:nvSpPr>
          <p:cNvPr id="4" name="Номер слайда 3"/>
          <p:cNvSpPr>
            <a:spLocks noGrp="1"/>
          </p:cNvSpPr>
          <p:nvPr>
            <p:ph type="sldNum" sz="quarter" idx="10"/>
          </p:nvPr>
        </p:nvSpPr>
        <p:spPr/>
        <p:txBody>
          <a:bodyPr rtlCol="0"/>
          <a:lstStyle/>
          <a:p>
            <a:pPr rtl="0"/>
            <a:fld id="{2E61351F-DBB1-4664-ADA9-83BC7CB8848D}" type="slidenum">
              <a:rPr lang="en-US" smtClean="0"/>
              <a:pPr rtl="0"/>
              <a:t>4</a:t>
            </a:fld>
            <a:endParaRPr lang="en-US"/>
          </a:p>
        </p:txBody>
      </p:sp>
    </p:spTree>
    <p:extLst>
      <p:ext uri="{BB962C8B-B14F-4D97-AF65-F5344CB8AC3E}">
        <p14:creationId xmlns=""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2825" cy="3429000"/>
          </a:xfrm>
        </p:spPr>
      </p:sp>
      <p:sp>
        <p:nvSpPr>
          <p:cNvPr id="3" name="Заметки 2"/>
          <p:cNvSpPr>
            <a:spLocks noGrp="1"/>
          </p:cNvSpPr>
          <p:nvPr>
            <p:ph type="body" idx="1"/>
          </p:nvPr>
        </p:nvSpPr>
        <p:spPr/>
        <p:txBody>
          <a:bodyPr rtlCol="0"/>
          <a:lstStyle/>
          <a:p>
            <a:pPr rtl="0"/>
            <a:endParaRPr lang="en-US" dirty="0"/>
          </a:p>
        </p:txBody>
      </p:sp>
      <p:sp>
        <p:nvSpPr>
          <p:cNvPr id="4" name="Номер слайда 3"/>
          <p:cNvSpPr>
            <a:spLocks noGrp="1"/>
          </p:cNvSpPr>
          <p:nvPr>
            <p:ph type="sldNum" sz="quarter" idx="10"/>
          </p:nvPr>
        </p:nvSpPr>
        <p:spPr/>
        <p:txBody>
          <a:bodyPr rtlCol="0"/>
          <a:lstStyle/>
          <a:p>
            <a:pPr rtl="0"/>
            <a:fld id="{A0D00EA6-0821-4AC5-933C-321AA6545349}" type="slidenum">
              <a:rPr lang="en-US" smtClean="0"/>
              <a:pPr rtl="0"/>
              <a:t>8</a:t>
            </a:fld>
            <a:endParaRPr lang="en-US" dirty="0"/>
          </a:p>
        </p:txBody>
      </p:sp>
    </p:spTree>
    <p:extLst>
      <p:ext uri="{BB962C8B-B14F-4D97-AF65-F5344CB8AC3E}">
        <p14:creationId xmlns=""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3814" y="990600"/>
            <a:ext cx="8458200" cy="3200400"/>
          </a:xfrm>
        </p:spPr>
        <p:txBody>
          <a:bodyPr rtlCol="0">
            <a:normAutofit/>
          </a:bodyPr>
          <a:lstStyle>
            <a:lvl1pPr algn="l" rtl="0">
              <a:defRPr sz="6000"/>
            </a:lvl1pPr>
          </a:lstStyle>
          <a:p>
            <a:pPr rtl="0"/>
            <a:r>
              <a:rPr lang="ru-RU" smtClean="0"/>
              <a:t>Образец заголовка</a:t>
            </a:r>
            <a:endParaRPr/>
          </a:p>
        </p:txBody>
      </p:sp>
      <p:sp>
        <p:nvSpPr>
          <p:cNvPr id="3" name="Подзаголовок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2413538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2857575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4" y="381000"/>
            <a:ext cx="1904998" cy="57912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2132264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1594768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33786201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Дата 4"/>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3107462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Дата 6"/>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1688552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Дата 2"/>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3261595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743399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ru-RU" smtClean="0"/>
              <a:t>Образец заголовка</a:t>
            </a:r>
            <a:endParaRPr dirty="0"/>
          </a:p>
        </p:txBody>
      </p:sp>
      <p:sp>
        <p:nvSpPr>
          <p:cNvPr id="3" name="Объект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lgn="l" rtl="0">
              <a:defRPr sz="1100"/>
            </a:lvl1pPr>
          </a:lstStyle>
          <a:p>
            <a:pPr rtl="0"/>
            <a:r>
              <a:rPr lang="en-US"/>
              <a:t>02.08.2016</a:t>
            </a: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82885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ru-RU" smtClean="0"/>
              <a:t>Образец заголовка</a:t>
            </a:r>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Tree>
    <p:extLst>
      <p:ext uri="{BB962C8B-B14F-4D97-AF65-F5344CB8AC3E}">
        <p14:creationId xmlns="" xmlns:p14="http://schemas.microsoft.com/office/powerpoint/2010/main" val="3839490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Заголовок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ru"/>
              <a:t>Стиль образца заголовка</a:t>
            </a:r>
            <a:endParaRPr dirty="0"/>
          </a:p>
        </p:txBody>
      </p:sp>
      <p:sp>
        <p:nvSpPr>
          <p:cNvPr id="3" name="Замещающий текст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4" name="Дата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r>
              <a:rPr lang="en-US"/>
              <a:t>02.08.2016</a:t>
            </a:r>
            <a:endParaRPr lang="en-US"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n-US"/>
          </a:p>
        </p:txBody>
      </p:sp>
      <p:sp>
        <p:nvSpPr>
          <p:cNvPr id="6" name="Номер слайда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fld id="{81FEFA0A-2F20-4B60-98C6-5FFDA469AA1C}" type="slidenum">
              <a:rPr lang="en-US" smtClean="0"/>
              <a:pPr rtl="0"/>
              <a:t>‹#›</a:t>
            </a:fld>
            <a:endParaRPr lang="en-US"/>
          </a:p>
        </p:txBody>
      </p:sp>
    </p:spTree>
    <p:extLst>
      <p:ext uri="{BB962C8B-B14F-4D97-AF65-F5344CB8AC3E}">
        <p14:creationId xmlns=""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88824" cy="6858000"/>
          </a:xfrm>
          <a:prstGeom prst="rect">
            <a:avLst/>
          </a:prstGeom>
          <a:ln>
            <a:solidFill>
              <a:schemeClr val="accent3">
                <a:lumMod val="20000"/>
                <a:lumOff val="80000"/>
              </a:schemeClr>
            </a:solidFill>
          </a:ln>
        </p:spPr>
      </p:pic>
      <p:sp>
        <p:nvSpPr>
          <p:cNvPr id="2" name="Заголовок 1"/>
          <p:cNvSpPr>
            <a:spLocks noGrp="1"/>
          </p:cNvSpPr>
          <p:nvPr>
            <p:ph type="ctrTitle"/>
          </p:nvPr>
        </p:nvSpPr>
        <p:spPr>
          <a:xfrm>
            <a:off x="2277988" y="1124744"/>
            <a:ext cx="7310787" cy="936104"/>
          </a:xfrm>
          <a:solidFill>
            <a:schemeClr val="accent3">
              <a:lumMod val="20000"/>
              <a:lumOff val="80000"/>
            </a:schemeClr>
          </a:solidFill>
          <a:ln>
            <a:solidFill>
              <a:srgbClr val="FF0000"/>
            </a:solidFill>
          </a:ln>
        </p:spPr>
        <p:txBody>
          <a:bodyPr rtlCol="0">
            <a:normAutofit fontScale="90000"/>
          </a:bodyPr>
          <a:lstStyle/>
          <a:p>
            <a:pPr rtl="0"/>
            <a:r>
              <a:rPr lang="en-US" sz="6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types of animals</a:t>
            </a:r>
            <a:endParaRPr lang="ru" sz="6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502124" y="4725144"/>
            <a:ext cx="5184576" cy="2016224"/>
          </a:xfrm>
          <a:solidFill>
            <a:schemeClr val="accent3">
              <a:lumMod val="20000"/>
              <a:lumOff val="80000"/>
            </a:schemeClr>
          </a:solidFill>
          <a:ln>
            <a:solidFill>
              <a:srgbClr val="FF0000"/>
            </a:solidFill>
          </a:ln>
        </p:spPr>
        <p:txBody>
          <a:bodyPr rtlCol="0">
            <a:noAutofit/>
          </a:bodyPr>
          <a:lstStyle/>
          <a:p>
            <a:pPr algn="ctr" rtl="0"/>
            <a:r>
              <a:rPr lang="ru-RU" sz="36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Шлеина Виктория</a:t>
            </a:r>
            <a:endParaRPr lang="en-US" sz="36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rtl="0"/>
            <a:endParaRPr lang="ru-RU" sz="2800" b="1" i="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rtl="0"/>
            <a:r>
              <a:rPr lang="ru-RU" sz="2800" b="1" i="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ru-RU" sz="2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 класс</a:t>
            </a:r>
          </a:p>
          <a:p>
            <a:pPr algn="ctr" rtl="0"/>
            <a:r>
              <a:rPr lang="ru-RU" sz="28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ГБОУ Школа № 962</a:t>
            </a:r>
          </a:p>
          <a:p>
            <a:pPr algn="ctr" rtl="0"/>
            <a:endParaRPr lang="ru"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ttp://www.kartinkioboi.ru/_ph/11/1146422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71276" y="2348880"/>
            <a:ext cx="5040560" cy="31503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олилиния 3"/>
          <p:cNvSpPr/>
          <p:nvPr/>
        </p:nvSpPr>
        <p:spPr>
          <a:xfrm>
            <a:off x="9588775" y="-3144495"/>
            <a:ext cx="5817523" cy="3435078"/>
          </a:xfrm>
          <a:custGeom>
            <a:avLst/>
            <a:gdLst>
              <a:gd name="connsiteX0" fmla="*/ 5713978 w 5817523"/>
              <a:gd name="connsiteY0" fmla="*/ 1557742 h 3435078"/>
              <a:gd name="connsiteX1" fmla="*/ 5108860 w 5817523"/>
              <a:gd name="connsiteY1" fmla="*/ 51671 h 3435078"/>
              <a:gd name="connsiteX2" fmla="*/ 402390 w 5817523"/>
              <a:gd name="connsiteY2" fmla="*/ 3225177 h 3435078"/>
              <a:gd name="connsiteX3" fmla="*/ 254472 w 5817523"/>
              <a:gd name="connsiteY3" fmla="*/ 3144495 h 3435078"/>
            </a:gdLst>
            <a:ahLst/>
            <a:cxnLst>
              <a:cxn ang="0">
                <a:pos x="connsiteX0" y="connsiteY0"/>
              </a:cxn>
              <a:cxn ang="0">
                <a:pos x="connsiteX1" y="connsiteY1"/>
              </a:cxn>
              <a:cxn ang="0">
                <a:pos x="connsiteX2" y="connsiteY2"/>
              </a:cxn>
              <a:cxn ang="0">
                <a:pos x="connsiteX3" y="connsiteY3"/>
              </a:cxn>
            </a:cxnLst>
            <a:rect l="l" t="t" r="r" b="b"/>
            <a:pathLst>
              <a:path w="5817523" h="3435078">
                <a:moveTo>
                  <a:pt x="5713978" y="1557742"/>
                </a:moveTo>
                <a:cubicBezTo>
                  <a:pt x="5854051" y="665753"/>
                  <a:pt x="5994125" y="-226235"/>
                  <a:pt x="5108860" y="51671"/>
                </a:cubicBezTo>
                <a:cubicBezTo>
                  <a:pt x="4223595" y="329577"/>
                  <a:pt x="1211455" y="2709706"/>
                  <a:pt x="402390" y="3225177"/>
                </a:cubicBezTo>
                <a:cubicBezTo>
                  <a:pt x="-406675" y="3740648"/>
                  <a:pt x="254472" y="3144495"/>
                  <a:pt x="254472" y="31444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176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3727258" y="426718"/>
            <a:ext cx="216025" cy="914049"/>
          </a:xfrm>
        </p:spPr>
        <p:txBody>
          <a:bodyPr rtlCol="0">
            <a:normAutofit fontScale="90000"/>
          </a:bodyPr>
          <a:lstStyle/>
          <a:p>
            <a:pPr rtl="0"/>
            <a:r>
              <a:rPr lang="ru" dirty="0"/>
              <a:t>Макет заголовка и объектов с диаграммой</a:t>
            </a:r>
          </a:p>
        </p:txBody>
      </p:sp>
      <p:graphicFrame>
        <p:nvGraphicFramePr>
          <p:cNvPr id="6" name="Объект 5" descr="Гистограмма с группировкой, где показаны значения трех рядов для четырех категорий."/>
          <p:cNvGraphicFramePr>
            <a:graphicFrameLocks noGrp="1"/>
          </p:cNvGraphicFramePr>
          <p:nvPr>
            <p:ph idx="1"/>
            <p:extLst>
              <p:ext uri="{D42A27DB-BD31-4B8C-83A1-F6EECF244321}">
                <p14:modId xmlns="" xmlns:p14="http://schemas.microsoft.com/office/powerpoint/2010/main" val="2230977250"/>
              </p:ext>
            </p:extLst>
          </p:nvPr>
        </p:nvGraphicFramePr>
        <p:xfrm>
          <a:off x="981844" y="1305632"/>
          <a:ext cx="9601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142084" y="1124744"/>
            <a:ext cx="6984776" cy="4893647"/>
          </a:xfrm>
          <a:prstGeom prst="rect">
            <a:avLst/>
          </a:prstGeom>
        </p:spPr>
        <p:txBody>
          <a:bodyPr wrap="square">
            <a:spAutoFit/>
          </a:bodyPr>
          <a:lstStyle/>
          <a:p>
            <a:r>
              <a:rPr lang="en-US" sz="6000" b="1" dirty="0" smtClean="0">
                <a:solidFill>
                  <a:srgbClr val="7030A0"/>
                </a:solidFill>
                <a:latin typeface="Arial Rounded MT Bold" panose="020F0704030504030204" pitchFamily="34" charset="0"/>
              </a:rPr>
              <a:t>Types of animals:</a:t>
            </a:r>
          </a:p>
          <a:p>
            <a:r>
              <a:rPr lang="en-US" sz="2400" dirty="0" smtClean="0">
                <a:solidFill>
                  <a:srgbClr val="333333"/>
                </a:solidFill>
                <a:latin typeface="Arial" panose="020B0604020202020204" pitchFamily="34" charset="0"/>
              </a:rPr>
              <a:t> </a:t>
            </a:r>
            <a:r>
              <a:rPr lang="en-US" sz="2800" b="1" i="1" dirty="0" smtClean="0">
                <a:solidFill>
                  <a:srgbClr val="7030A0"/>
                </a:solidFill>
                <a:latin typeface="Arial" panose="020B0604020202020204" pitchFamily="34" charset="0"/>
              </a:rPr>
              <a:t>1) </a:t>
            </a:r>
            <a:r>
              <a:rPr lang="en-US" sz="2800" b="1" i="1" dirty="0" smtClean="0">
                <a:solidFill>
                  <a:srgbClr val="C00000"/>
                </a:solidFill>
                <a:latin typeface="Arial" panose="020B0604020202020204" pitchFamily="34" charset="0"/>
              </a:rPr>
              <a:t>mammals</a:t>
            </a:r>
          </a:p>
          <a:p>
            <a:r>
              <a:rPr lang="en-US" sz="2800" b="1" i="1" dirty="0">
                <a:solidFill>
                  <a:srgbClr val="7030A0"/>
                </a:solidFill>
                <a:latin typeface="Arial" panose="020B0604020202020204" pitchFamily="34" charset="0"/>
              </a:rPr>
              <a:t> </a:t>
            </a:r>
            <a:r>
              <a:rPr lang="en-US" sz="2800" b="1" i="1" dirty="0" smtClean="0">
                <a:solidFill>
                  <a:srgbClr val="7030A0"/>
                </a:solidFill>
                <a:latin typeface="Arial" panose="020B0604020202020204" pitchFamily="34" charset="0"/>
              </a:rPr>
              <a:t>     2) </a:t>
            </a:r>
            <a:r>
              <a:rPr lang="en-US" sz="2800" b="1" i="1" dirty="0" smtClean="0">
                <a:solidFill>
                  <a:srgbClr val="FF0000"/>
                </a:solidFill>
                <a:latin typeface="Arial" panose="020B0604020202020204" pitchFamily="34" charset="0"/>
              </a:rPr>
              <a:t>amphibians</a:t>
            </a:r>
          </a:p>
          <a:p>
            <a:r>
              <a:rPr lang="en-US" sz="2800" b="1" i="1" dirty="0">
                <a:solidFill>
                  <a:srgbClr val="7030A0"/>
                </a:solidFill>
                <a:latin typeface="Arial" panose="020B0604020202020204" pitchFamily="34" charset="0"/>
              </a:rPr>
              <a:t> </a:t>
            </a:r>
            <a:r>
              <a:rPr lang="en-US" sz="2800" b="1" i="1" dirty="0" smtClean="0">
                <a:solidFill>
                  <a:srgbClr val="7030A0"/>
                </a:solidFill>
                <a:latin typeface="Arial" panose="020B0604020202020204" pitchFamily="34" charset="0"/>
              </a:rPr>
              <a:t>           3) </a:t>
            </a:r>
            <a:r>
              <a:rPr lang="en-US" sz="2800" b="1" i="1" dirty="0" smtClean="0">
                <a:solidFill>
                  <a:srgbClr val="FFC000"/>
                </a:solidFill>
                <a:latin typeface="Arial" panose="020B0604020202020204" pitchFamily="34" charset="0"/>
              </a:rPr>
              <a:t>fish</a:t>
            </a:r>
          </a:p>
          <a:p>
            <a:r>
              <a:rPr lang="en-US" sz="2800" b="1" i="1" dirty="0" smtClean="0">
                <a:solidFill>
                  <a:srgbClr val="7030A0"/>
                </a:solidFill>
                <a:latin typeface="Arial" panose="020B0604020202020204" pitchFamily="34" charset="0"/>
              </a:rPr>
              <a:t>                 4) </a:t>
            </a:r>
            <a:r>
              <a:rPr lang="en-US" sz="2800" b="1" i="1" dirty="0" smtClean="0">
                <a:solidFill>
                  <a:srgbClr val="92D050"/>
                </a:solidFill>
                <a:latin typeface="Arial" panose="020B0604020202020204" pitchFamily="34" charset="0"/>
              </a:rPr>
              <a:t>reptiles</a:t>
            </a:r>
          </a:p>
          <a:p>
            <a:r>
              <a:rPr lang="en-US" sz="2800" b="1" i="1" dirty="0" smtClean="0">
                <a:solidFill>
                  <a:srgbClr val="7030A0"/>
                </a:solidFill>
                <a:latin typeface="Arial" panose="020B0604020202020204" pitchFamily="34" charset="0"/>
              </a:rPr>
              <a:t>                       5) </a:t>
            </a:r>
            <a:r>
              <a:rPr lang="en-US" sz="2800" b="1" i="1" dirty="0" smtClean="0">
                <a:solidFill>
                  <a:srgbClr val="FFFF00"/>
                </a:solidFill>
                <a:latin typeface="Arial" panose="020B0604020202020204" pitchFamily="34" charset="0"/>
              </a:rPr>
              <a:t>shellfish</a:t>
            </a:r>
          </a:p>
          <a:p>
            <a:r>
              <a:rPr lang="en-US" sz="2800" b="1" i="1" dirty="0" smtClean="0">
                <a:solidFill>
                  <a:srgbClr val="7030A0"/>
                </a:solidFill>
                <a:latin typeface="Arial" panose="020B0604020202020204" pitchFamily="34" charset="0"/>
              </a:rPr>
              <a:t>                             6) </a:t>
            </a:r>
            <a:r>
              <a:rPr lang="en-US" sz="2800" b="1" i="1" dirty="0" smtClean="0">
                <a:solidFill>
                  <a:srgbClr val="0070C0"/>
                </a:solidFill>
                <a:latin typeface="Arial" panose="020B0604020202020204" pitchFamily="34" charset="0"/>
              </a:rPr>
              <a:t>echinoderms</a:t>
            </a:r>
          </a:p>
          <a:p>
            <a:r>
              <a:rPr lang="en-US" sz="2800" b="1" i="1" dirty="0" smtClean="0">
                <a:solidFill>
                  <a:srgbClr val="7030A0"/>
                </a:solidFill>
                <a:latin typeface="Arial" panose="020B0604020202020204" pitchFamily="34" charset="0"/>
              </a:rPr>
              <a:t>                                   7) </a:t>
            </a:r>
            <a:r>
              <a:rPr lang="en-US" sz="2800" b="1" i="1" dirty="0" smtClean="0">
                <a:solidFill>
                  <a:srgbClr val="00B050"/>
                </a:solidFill>
                <a:latin typeface="Arial" panose="020B0604020202020204" pitchFamily="34" charset="0"/>
              </a:rPr>
              <a:t>cyclostomes</a:t>
            </a:r>
          </a:p>
          <a:p>
            <a:r>
              <a:rPr lang="en-US" sz="2800" b="1" i="1" dirty="0" smtClean="0">
                <a:solidFill>
                  <a:srgbClr val="7030A0"/>
                </a:solidFill>
                <a:latin typeface="Arial" panose="020B0604020202020204" pitchFamily="34" charset="0"/>
              </a:rPr>
              <a:t>                                          8) </a:t>
            </a:r>
            <a:r>
              <a:rPr lang="en-US" sz="2800" b="1" i="1" dirty="0" smtClean="0">
                <a:solidFill>
                  <a:srgbClr val="002060"/>
                </a:solidFill>
                <a:latin typeface="Arial" panose="020B0604020202020204" pitchFamily="34" charset="0"/>
              </a:rPr>
              <a:t>arthropods</a:t>
            </a:r>
            <a:r>
              <a:rPr lang="en-US" sz="2800" b="1" i="1" dirty="0" smtClean="0">
                <a:solidFill>
                  <a:srgbClr val="7030A0"/>
                </a:solidFill>
                <a:latin typeface="Arial" panose="020B0604020202020204" pitchFamily="34" charset="0"/>
              </a:rPr>
              <a:t> </a:t>
            </a:r>
            <a:endParaRPr lang="en-US" sz="2800" b="1" i="1" dirty="0">
              <a:solidFill>
                <a:srgbClr val="7030A0"/>
              </a:solidFill>
              <a:latin typeface="Arial" panose="020B0604020202020204" pitchFamily="34" charset="0"/>
            </a:endParaRPr>
          </a:p>
          <a:p>
            <a:r>
              <a:rPr lang="en-US" sz="2800" b="1" i="1" dirty="0" smtClean="0">
                <a:solidFill>
                  <a:srgbClr val="7030A0"/>
                </a:solidFill>
                <a:latin typeface="Arial" panose="020B0604020202020204" pitchFamily="34" charset="0"/>
              </a:rPr>
              <a:t>                                                 9) birds</a:t>
            </a:r>
          </a:p>
        </p:txBody>
      </p:sp>
    </p:spTree>
    <p:extLst>
      <p:ext uri="{BB962C8B-B14F-4D97-AF65-F5344CB8AC3E}">
        <p14:creationId xmlns="" xmlns:p14="http://schemas.microsoft.com/office/powerpoint/2010/main" val="15856749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32656"/>
            <a:ext cx="8991599" cy="792088"/>
          </a:xfrm>
        </p:spPr>
        <p:txBody>
          <a:bodyPr rtlCol="0"/>
          <a:lstStyle/>
          <a:p>
            <a:pPr rtl="0"/>
            <a:r>
              <a:rPr lang="en-US" b="1" i="1" dirty="0">
                <a:solidFill>
                  <a:srgbClr val="7030A0"/>
                </a:solidFill>
              </a:rPr>
              <a:t> </a:t>
            </a:r>
            <a:r>
              <a:rPr lang="en-US" b="1" i="1" dirty="0" smtClean="0">
                <a:solidFill>
                  <a:srgbClr val="7030A0"/>
                </a:solidFill>
              </a:rPr>
              <a:t>                  Mammals</a:t>
            </a:r>
            <a:endParaRPr lang="ru" b="1" i="1" dirty="0">
              <a:solidFill>
                <a:srgbClr val="7030A0"/>
              </a:solidFill>
            </a:endParaRPr>
          </a:p>
        </p:txBody>
      </p:sp>
      <p:sp>
        <p:nvSpPr>
          <p:cNvPr id="3" name="Текст 2"/>
          <p:cNvSpPr>
            <a:spLocks noGrp="1"/>
          </p:cNvSpPr>
          <p:nvPr>
            <p:ph type="body" idx="1"/>
          </p:nvPr>
        </p:nvSpPr>
        <p:spPr>
          <a:xfrm>
            <a:off x="1293813" y="1124744"/>
            <a:ext cx="9291924" cy="2160240"/>
          </a:xfrm>
        </p:spPr>
        <p:txBody>
          <a:bodyPr rtlCol="0">
            <a:normAutofit/>
          </a:bodyPr>
          <a:lstStyle/>
          <a:p>
            <a:pPr algn="just"/>
            <a:r>
              <a:rPr lang="ru-RU" dirty="0" smtClean="0"/>
              <a:t>     </a:t>
            </a:r>
            <a:r>
              <a:rPr lang="en-US" dirty="0"/>
              <a:t>Mammals — the class of vertebrates that have mastered land, water and airspace. The main feature of mammals is the way they </a:t>
            </a:r>
            <a:r>
              <a:rPr lang="en-US" dirty="0" smtClean="0"/>
              <a:t>nurse </a:t>
            </a:r>
            <a:r>
              <a:rPr lang="en-US" dirty="0"/>
              <a:t>their young. </a:t>
            </a:r>
            <a:r>
              <a:rPr lang="en-US" dirty="0" smtClean="0"/>
              <a:t>ALL mammals nurse their young with milk. Most of them give </a:t>
            </a:r>
            <a:r>
              <a:rPr lang="en-US" dirty="0"/>
              <a:t>birth to cubs. There are types of mammals that still lay eggs (e.g. platypus, echidna</a:t>
            </a:r>
            <a:r>
              <a:rPr lang="en-US" dirty="0" smtClean="0"/>
              <a:t>).  </a:t>
            </a:r>
            <a:endParaRPr lang="en-US" sz="1800" b="1" dirty="0">
              <a:solidFill>
                <a:srgbClr val="7030A0"/>
              </a:solidFill>
              <a:latin typeface="Times New Roman" panose="02020603050405020304" pitchFamily="18" charset="0"/>
              <a:cs typeface="Times New Roman" panose="02020603050405020304" pitchFamily="18" charset="0"/>
            </a:endParaRPr>
          </a:p>
        </p:txBody>
      </p:sp>
      <p:pic>
        <p:nvPicPr>
          <p:cNvPr id="5" name="Рисунок 4" descr="Хищные — Википедия"/>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27262" y="3429000"/>
            <a:ext cx="3365500" cy="3111500"/>
          </a:xfrm>
          <a:prstGeom prst="rect">
            <a:avLst/>
          </a:prstGeom>
        </p:spPr>
      </p:pic>
      <p:pic>
        <p:nvPicPr>
          <p:cNvPr id="6" name="Рисунок 5" descr="Сумчатые — Википедия"/>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0276" y="3469518"/>
            <a:ext cx="5715461" cy="3030464"/>
          </a:xfrm>
          <a:prstGeom prst="rect">
            <a:avLst/>
          </a:prstGeom>
        </p:spPr>
      </p:pic>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27258" y="381000"/>
            <a:ext cx="360041" cy="1143000"/>
          </a:xfrm>
        </p:spPr>
        <p:txBody>
          <a:bodyPr rtlCol="0">
            <a:normAutofit fontScale="90000"/>
          </a:bodyPr>
          <a:lstStyle/>
          <a:p>
            <a:pPr rtl="0"/>
            <a:r>
              <a:rPr lang="ru" dirty="0"/>
              <a:t>Добавить заголовок слайда - 2</a:t>
            </a:r>
          </a:p>
        </p:txBody>
      </p:sp>
      <p:sp>
        <p:nvSpPr>
          <p:cNvPr id="3" name="Текст 2"/>
          <p:cNvSpPr>
            <a:spLocks noGrp="1"/>
          </p:cNvSpPr>
          <p:nvPr>
            <p:ph type="body" idx="1"/>
          </p:nvPr>
        </p:nvSpPr>
        <p:spPr>
          <a:xfrm>
            <a:off x="1293813" y="188641"/>
            <a:ext cx="4701142" cy="504055"/>
          </a:xfrm>
        </p:spPr>
        <p:txBody>
          <a:bodyPr rtlCol="0"/>
          <a:lstStyle/>
          <a:p>
            <a:pPr rtl="0"/>
            <a:r>
              <a:rPr lang="en-US" dirty="0" smtClean="0"/>
              <a:t>                </a:t>
            </a:r>
            <a:r>
              <a:rPr lang="en-US" sz="3200" b="1" i="1" dirty="0" smtClean="0">
                <a:latin typeface="Times New Roman" panose="02020603050405020304" pitchFamily="18" charset="0"/>
                <a:cs typeface="Times New Roman" panose="02020603050405020304" pitchFamily="18" charset="0"/>
              </a:rPr>
              <a:t>Amphibians</a:t>
            </a:r>
            <a:endParaRPr lang="en-US" sz="3200" b="1"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50810" y="692697"/>
            <a:ext cx="5544145" cy="3024335"/>
          </a:xfrm>
        </p:spPr>
        <p:txBody>
          <a:bodyPr rtlCol="0">
            <a:noAutofit/>
          </a:bodyPr>
          <a:lstStyle/>
          <a:p>
            <a:pPr marL="0" indent="0" algn="just">
              <a:buNone/>
            </a:pPr>
            <a:r>
              <a:rPr lang="ru-RU" sz="1400" b="1" i="1" dirty="0"/>
              <a:t> </a:t>
            </a:r>
            <a:r>
              <a:rPr lang="ru-RU" sz="1400" b="1" i="1" dirty="0" smtClean="0"/>
              <a:t>  </a:t>
            </a:r>
            <a:r>
              <a:rPr lang="en-US" sz="2000" b="1" i="1" dirty="0"/>
              <a:t>Amphibians </a:t>
            </a:r>
            <a:r>
              <a:rPr lang="en-US" sz="2000" b="1" i="1" dirty="0" smtClean="0"/>
              <a:t>(or </a:t>
            </a:r>
            <a:r>
              <a:rPr lang="en-US" sz="2000" b="1" i="1" dirty="0" err="1" smtClean="0"/>
              <a:t>amphibia</a:t>
            </a:r>
            <a:r>
              <a:rPr lang="en-US" sz="2000" b="1" i="1" dirty="0" smtClean="0"/>
              <a:t>) are a large group of animals. Their name  means “who lives in both: - in water and in air.. Amphibians spend most of their life in and around  water.  Amphibians </a:t>
            </a:r>
            <a:r>
              <a:rPr lang="en-US" sz="2000" b="1" i="1" dirty="0"/>
              <a:t>appeared about 370 million years ago. </a:t>
            </a:r>
            <a:r>
              <a:rPr lang="en-US" sz="2000" b="1" i="1" dirty="0" smtClean="0"/>
              <a:t>They live </a:t>
            </a:r>
            <a:r>
              <a:rPr lang="en-US" sz="2000" b="1" i="1" dirty="0"/>
              <a:t>on every continent except Antarctica. But most often they can be found </a:t>
            </a:r>
            <a:r>
              <a:rPr lang="en-US" sz="2000" b="1" i="1" dirty="0" smtClean="0"/>
              <a:t> in </a:t>
            </a:r>
            <a:r>
              <a:rPr lang="en-US" sz="2000" b="1" i="1" dirty="0"/>
              <a:t>the tropics</a:t>
            </a:r>
            <a:r>
              <a:rPr lang="en-US" sz="1800" b="1" i="1" dirty="0"/>
              <a:t>.</a:t>
            </a:r>
          </a:p>
        </p:txBody>
      </p:sp>
      <p:sp>
        <p:nvSpPr>
          <p:cNvPr id="5" name="Текст 4"/>
          <p:cNvSpPr>
            <a:spLocks noGrp="1"/>
          </p:cNvSpPr>
          <p:nvPr>
            <p:ph type="body" sz="quarter" idx="3"/>
          </p:nvPr>
        </p:nvSpPr>
        <p:spPr>
          <a:xfrm>
            <a:off x="6598468" y="188641"/>
            <a:ext cx="4968552" cy="504055"/>
          </a:xfrm>
        </p:spPr>
        <p:txBody>
          <a:bodyPr rtlCol="0"/>
          <a:lstStyle/>
          <a:p>
            <a:pPr rtl="0"/>
            <a:r>
              <a:rPr lang="en-US" dirty="0" smtClean="0"/>
              <a:t>                       </a:t>
            </a:r>
            <a:r>
              <a:rPr lang="en-US" sz="3200" b="1" i="1" dirty="0" smtClean="0">
                <a:latin typeface="Times New Roman" panose="02020603050405020304" pitchFamily="18" charset="0"/>
                <a:cs typeface="Times New Roman" panose="02020603050405020304" pitchFamily="18" charset="0"/>
              </a:rPr>
              <a:t>Fish</a:t>
            </a:r>
            <a:endParaRPr lang="en-US" sz="3200" b="1" i="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6191754" y="692697"/>
            <a:ext cx="5519282" cy="2376264"/>
          </a:xfrm>
        </p:spPr>
        <p:txBody>
          <a:bodyPr rtlCol="0">
            <a:normAutofit/>
          </a:bodyPr>
          <a:lstStyle/>
          <a:p>
            <a:pPr marL="0" indent="0" algn="just">
              <a:buNone/>
            </a:pPr>
            <a:r>
              <a:rPr lang="en-US" sz="2000" b="1" i="1" dirty="0"/>
              <a:t>Fish - a large group of vertebrate animals, </a:t>
            </a:r>
            <a:r>
              <a:rPr lang="en-US" sz="2000" b="1" i="1" dirty="0" smtClean="0"/>
              <a:t>spending all of their life in water </a:t>
            </a:r>
            <a:r>
              <a:rPr lang="en-US" sz="2000" b="1" i="1" dirty="0"/>
              <a:t>and breathing through gills. This definition immediately excludes from fish vertebrates, which breathe </a:t>
            </a:r>
            <a:r>
              <a:rPr lang="en-US" sz="2000" b="1" i="1" dirty="0" smtClean="0"/>
              <a:t>without gills: whales</a:t>
            </a:r>
            <a:r>
              <a:rPr lang="en-US" sz="2000" b="1" i="1" dirty="0"/>
              <a:t>, seals, dolphins and other water mammals.</a:t>
            </a: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6563" y="3143248"/>
            <a:ext cx="4947486" cy="3501952"/>
          </a:xfrm>
          <a:prstGeom prst="rect">
            <a:avLst/>
          </a:prstGeom>
        </p:spPr>
      </p:pic>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94955" y="2708920"/>
            <a:ext cx="5824712" cy="3936281"/>
          </a:xfrm>
          <a:prstGeom prst="rect">
            <a:avLst/>
          </a:prstGeom>
        </p:spPr>
      </p:pic>
    </p:spTree>
    <p:extLst>
      <p:ext uri="{BB962C8B-B14F-4D97-AF65-F5344CB8AC3E}">
        <p14:creationId xmlns="" xmlns:p14="http://schemas.microsoft.com/office/powerpoint/2010/main" val="942682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940" y="188641"/>
            <a:ext cx="8136904" cy="864095"/>
          </a:xfrm>
        </p:spPr>
        <p:txBody>
          <a:bodyPr rtlCol="0">
            <a:normAutofit fontScale="90000"/>
          </a:bodyPr>
          <a:lstStyle/>
          <a:p>
            <a:r>
              <a:rPr lang="en-US" dirty="0"/>
              <a:t> </a:t>
            </a:r>
            <a:r>
              <a:rPr lang="en-US" dirty="0" smtClean="0"/>
              <a:t>                  </a:t>
            </a:r>
            <a:r>
              <a:rPr lang="en-US" sz="6000" b="1" i="1" dirty="0" smtClean="0">
                <a:solidFill>
                  <a:srgbClr val="7030A0"/>
                </a:solidFill>
              </a:rPr>
              <a:t>Birds</a:t>
            </a:r>
            <a:r>
              <a:rPr lang="ru" b="1" i="1" dirty="0" smtClean="0">
                <a:solidFill>
                  <a:srgbClr val="7030A0"/>
                </a:solidFill>
              </a:rPr>
              <a:t> </a:t>
            </a:r>
            <a:endParaRPr lang="ru" sz="1800" b="1" i="1" dirty="0">
              <a:solidFill>
                <a:srgbClr val="7030A0"/>
              </a:solidFill>
            </a:endParaRPr>
          </a:p>
        </p:txBody>
      </p:sp>
      <p:sp>
        <p:nvSpPr>
          <p:cNvPr id="3" name="Текст 2"/>
          <p:cNvSpPr>
            <a:spLocks noGrp="1"/>
          </p:cNvSpPr>
          <p:nvPr>
            <p:ph type="body" idx="1"/>
          </p:nvPr>
        </p:nvSpPr>
        <p:spPr>
          <a:xfrm>
            <a:off x="333772" y="1052737"/>
            <a:ext cx="11377263" cy="2448271"/>
          </a:xfrm>
        </p:spPr>
        <p:txBody>
          <a:bodyPr>
            <a:normAutofit/>
          </a:bodyPr>
          <a:lstStyle/>
          <a:p>
            <a:pPr algn="just"/>
            <a:r>
              <a:rPr lang="ru-RU" dirty="0"/>
              <a:t> </a:t>
            </a:r>
            <a:r>
              <a:rPr lang="ru-RU" dirty="0" smtClean="0"/>
              <a:t>  </a:t>
            </a:r>
            <a:r>
              <a:rPr lang="en-US" dirty="0"/>
              <a:t>Birds are </a:t>
            </a:r>
            <a:r>
              <a:rPr lang="en-US" dirty="0" smtClean="0"/>
              <a:t>the only animals on earth that have feathers, covering their bodies They are vertebrates. Birds live everywhere in the world  - from the cold polar regions to the rain forests of Africa. Like </a:t>
            </a:r>
            <a:r>
              <a:rPr lang="en-US" dirty="0"/>
              <a:t>mammals, birds are warm-blooded, but </a:t>
            </a:r>
            <a:r>
              <a:rPr lang="en-US" dirty="0" smtClean="0"/>
              <a:t>they </a:t>
            </a:r>
            <a:r>
              <a:rPr lang="en-US" dirty="0"/>
              <a:t>lay </a:t>
            </a:r>
            <a:r>
              <a:rPr lang="en-US" dirty="0" smtClean="0"/>
              <a:t>eggs and can </a:t>
            </a:r>
            <a:r>
              <a:rPr lang="en-US" dirty="0"/>
              <a:t>fly. </a:t>
            </a:r>
            <a:endParaRPr lang="ru-RU" sz="1500" dirty="0"/>
          </a:p>
        </p:txBody>
      </p:sp>
      <p:pic>
        <p:nvPicPr>
          <p:cNvPr id="1026" name="Picture 2" descr="http://ds04.infourok.ru/uploads/ex/120e/0008014d-d2124c87/6/hello_html_3291fa7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812" y="2857496"/>
            <a:ext cx="4405630" cy="365665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w-dog.ru/wallpapers/5/11/535516975523424/ptica-orel-art-porit-letit-nebo-kryly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14392" y="3071810"/>
            <a:ext cx="5436604" cy="34423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8379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27258" y="381000"/>
            <a:ext cx="360041" cy="1143000"/>
          </a:xfrm>
        </p:spPr>
        <p:txBody>
          <a:bodyPr/>
          <a:lstStyle/>
          <a:p>
            <a:endParaRPr lang="ru-RU" dirty="0"/>
          </a:p>
        </p:txBody>
      </p:sp>
      <p:sp>
        <p:nvSpPr>
          <p:cNvPr id="6" name="Текст 5"/>
          <p:cNvSpPr>
            <a:spLocks noGrp="1"/>
          </p:cNvSpPr>
          <p:nvPr>
            <p:ph type="body" idx="1"/>
          </p:nvPr>
        </p:nvSpPr>
        <p:spPr>
          <a:xfrm>
            <a:off x="1293813" y="1"/>
            <a:ext cx="4701142" cy="476671"/>
          </a:xfrm>
        </p:spPr>
        <p:txBody>
          <a:bodyPr/>
          <a:lstStyle/>
          <a:p>
            <a:r>
              <a:rPr lang="en-US" b="1" i="1" dirty="0" smtClean="0"/>
              <a:t>                    </a:t>
            </a:r>
            <a:r>
              <a:rPr lang="en-US" sz="2800" b="1" i="1" dirty="0" smtClean="0">
                <a:solidFill>
                  <a:srgbClr val="00B050"/>
                </a:solidFill>
              </a:rPr>
              <a:t>Reptiles</a:t>
            </a:r>
            <a:endParaRPr lang="ru-RU" sz="2800" b="1" i="1" dirty="0">
              <a:solidFill>
                <a:srgbClr val="00B050"/>
              </a:solidFill>
            </a:endParaRPr>
          </a:p>
        </p:txBody>
      </p:sp>
      <p:sp>
        <p:nvSpPr>
          <p:cNvPr id="7" name="Объект 6"/>
          <p:cNvSpPr>
            <a:spLocks noGrp="1"/>
          </p:cNvSpPr>
          <p:nvPr>
            <p:ph sz="half" idx="2"/>
          </p:nvPr>
        </p:nvSpPr>
        <p:spPr>
          <a:xfrm>
            <a:off x="1053852" y="620689"/>
            <a:ext cx="4941103" cy="3168351"/>
          </a:xfrm>
        </p:spPr>
        <p:txBody>
          <a:bodyPr>
            <a:noAutofit/>
          </a:bodyPr>
          <a:lstStyle/>
          <a:p>
            <a:pPr algn="just"/>
            <a:r>
              <a:rPr lang="en-US" sz="1800" dirty="0" smtClean="0"/>
              <a:t>Reptiles                                                    </a:t>
            </a:r>
            <a:r>
              <a:rPr lang="en-US" sz="1800" dirty="0"/>
              <a:t>are a class of vertebrates </a:t>
            </a:r>
            <a:r>
              <a:rPr lang="en-US" sz="1800" dirty="0" smtClean="0"/>
              <a:t>Reptiles </a:t>
            </a:r>
            <a:r>
              <a:rPr lang="en-US" sz="1800" dirty="0"/>
              <a:t>are cold-blooded</a:t>
            </a:r>
            <a:r>
              <a:rPr lang="en-US" sz="1800" dirty="0" smtClean="0"/>
              <a:t>, their </a:t>
            </a:r>
            <a:r>
              <a:rPr lang="en-US" sz="1800" dirty="0"/>
              <a:t>body temperature depends on environmental conditions. However, they are able to </a:t>
            </a:r>
            <a:r>
              <a:rPr lang="en-US" sz="1800" dirty="0" smtClean="0"/>
              <a:t>control </a:t>
            </a:r>
            <a:r>
              <a:rPr lang="en-US" sz="1800" dirty="0"/>
              <a:t>it, hiding from overheating or </a:t>
            </a:r>
            <a:r>
              <a:rPr lang="en-US" sz="1800" dirty="0" smtClean="0"/>
              <a:t>avoiding hypothermia</a:t>
            </a:r>
            <a:r>
              <a:rPr lang="en-US" sz="1800" dirty="0"/>
              <a:t>. For example, hibernation allows </a:t>
            </a:r>
            <a:r>
              <a:rPr lang="en-US" sz="1800" dirty="0" smtClean="0"/>
              <a:t>them </a:t>
            </a:r>
            <a:r>
              <a:rPr lang="en-US" sz="1800" dirty="0"/>
              <a:t>to </a:t>
            </a:r>
            <a:r>
              <a:rPr lang="en-US" sz="1800" dirty="0" smtClean="0"/>
              <a:t>survive in winter, </a:t>
            </a:r>
            <a:r>
              <a:rPr lang="en-US" sz="1800" dirty="0"/>
              <a:t>and nocturnal activity </a:t>
            </a:r>
            <a:r>
              <a:rPr lang="en-US" sz="1800" dirty="0" smtClean="0"/>
              <a:t>–to avoid </a:t>
            </a:r>
            <a:r>
              <a:rPr lang="en-US" sz="1800" dirty="0"/>
              <a:t>the heat of the day. All reptiles have tough, dry skin covered with scales. Its main function is to protect the body from drying out.</a:t>
            </a:r>
            <a:endParaRPr lang="ru-RU" sz="1800" dirty="0"/>
          </a:p>
        </p:txBody>
      </p:sp>
      <p:sp>
        <p:nvSpPr>
          <p:cNvPr id="8" name="Текст 7"/>
          <p:cNvSpPr>
            <a:spLocks noGrp="1"/>
          </p:cNvSpPr>
          <p:nvPr>
            <p:ph type="body" sz="quarter" idx="3"/>
          </p:nvPr>
        </p:nvSpPr>
        <p:spPr>
          <a:xfrm>
            <a:off x="6191754" y="2"/>
            <a:ext cx="4703259" cy="476670"/>
          </a:xfrm>
        </p:spPr>
        <p:txBody>
          <a:bodyPr/>
          <a:lstStyle/>
          <a:p>
            <a:r>
              <a:rPr lang="en-US" dirty="0" smtClean="0"/>
              <a:t>                   </a:t>
            </a:r>
            <a:r>
              <a:rPr lang="en-US" sz="2800" b="1" i="1" dirty="0" smtClean="0">
                <a:solidFill>
                  <a:srgbClr val="00B050"/>
                </a:solidFill>
              </a:rPr>
              <a:t>Shellfish</a:t>
            </a:r>
            <a:endParaRPr lang="ru-RU" sz="2800" b="1" i="1" dirty="0">
              <a:solidFill>
                <a:srgbClr val="00B050"/>
              </a:solidFill>
            </a:endParaRPr>
          </a:p>
        </p:txBody>
      </p:sp>
      <p:sp>
        <p:nvSpPr>
          <p:cNvPr id="9" name="Объект 8"/>
          <p:cNvSpPr>
            <a:spLocks noGrp="1"/>
          </p:cNvSpPr>
          <p:nvPr>
            <p:ph sz="quarter" idx="4"/>
          </p:nvPr>
        </p:nvSpPr>
        <p:spPr>
          <a:xfrm>
            <a:off x="6403599" y="656692"/>
            <a:ext cx="5303258" cy="2736303"/>
          </a:xfrm>
        </p:spPr>
        <p:txBody>
          <a:bodyPr>
            <a:noAutofit/>
          </a:bodyPr>
          <a:lstStyle/>
          <a:p>
            <a:pPr algn="just"/>
            <a:r>
              <a:rPr lang="en-US" sz="1800" dirty="0"/>
              <a:t>Shellfish - a type of invertebrate animals that includes snails, slugs, oysters, octopus, etc. All mollusks have bilateral symmetrical non-segmented body. Most have a shell in the adult </a:t>
            </a:r>
            <a:r>
              <a:rPr lang="en-US" sz="1800" dirty="0" smtClean="0"/>
              <a:t>state. The shell consist </a:t>
            </a:r>
            <a:r>
              <a:rPr lang="en-US" sz="1800" dirty="0"/>
              <a:t>of three </a:t>
            </a:r>
            <a:r>
              <a:rPr lang="en-US" sz="1800" dirty="0" smtClean="0"/>
              <a:t>layers to protect the animal’s body. As the animal grows, the shell increases in size.</a:t>
            </a:r>
            <a:endParaRPr lang="ru-RU" sz="1800" dirty="0"/>
          </a:p>
        </p:txBody>
      </p:sp>
      <p:pic>
        <p:nvPicPr>
          <p:cNvPr id="2052" name="Picture 4" descr="http://res.cloudinary.com/dk-find-out/image/upload/q_80,w_1440/Reptile-menu_new_ejqdd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68119" y="3789041"/>
            <a:ext cx="4726836"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ogivotnich.ru/images/stories/zhivotnye/bryuhonogie_molliuski.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4451" y="3573016"/>
            <a:ext cx="5080149" cy="295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5031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3511235" y="381000"/>
            <a:ext cx="216023" cy="1143000"/>
          </a:xfrm>
        </p:spPr>
        <p:txBody>
          <a:bodyPr rtlCol="0">
            <a:normAutofit fontScale="90000"/>
          </a:bodyPr>
          <a:lstStyle/>
          <a:p>
            <a:pPr rtl="0"/>
            <a:r>
              <a:rPr lang="ru" dirty="0"/>
              <a:t>Добавить заголовок </a:t>
            </a:r>
            <a:r>
              <a:rPr lang="en-US" dirty="0"/>
              <a:t/>
            </a:r>
            <a:br>
              <a:rPr lang="en-US" dirty="0"/>
            </a:br>
            <a:r>
              <a:rPr lang="ru" dirty="0"/>
              <a:t>слайда - 4</a:t>
            </a:r>
          </a:p>
        </p:txBody>
      </p:sp>
      <p:sp>
        <p:nvSpPr>
          <p:cNvPr id="5" name="Текст 4"/>
          <p:cNvSpPr>
            <a:spLocks noGrp="1"/>
          </p:cNvSpPr>
          <p:nvPr>
            <p:ph type="body" idx="1"/>
          </p:nvPr>
        </p:nvSpPr>
        <p:spPr>
          <a:xfrm>
            <a:off x="1293813" y="357166"/>
            <a:ext cx="4701142" cy="642942"/>
          </a:xfrm>
        </p:spPr>
        <p:txBody>
          <a:bodyPr/>
          <a:lstStyle/>
          <a:p>
            <a:r>
              <a:rPr lang="en-US" dirty="0" smtClean="0">
                <a:solidFill>
                  <a:srgbClr val="7030A0"/>
                </a:solidFill>
              </a:rPr>
              <a:t>                </a:t>
            </a:r>
            <a:r>
              <a:rPr lang="en-US" sz="2800" b="1" i="1" u="sng" dirty="0" smtClean="0">
                <a:solidFill>
                  <a:srgbClr val="7030A0"/>
                </a:solidFill>
              </a:rPr>
              <a:t>Echinoderms</a:t>
            </a:r>
            <a:endParaRPr lang="ru-RU" sz="2800" b="1" i="1" u="sng" dirty="0">
              <a:solidFill>
                <a:srgbClr val="7030A0"/>
              </a:solidFill>
            </a:endParaRPr>
          </a:p>
        </p:txBody>
      </p:sp>
      <p:sp>
        <p:nvSpPr>
          <p:cNvPr id="6" name="Объект 5"/>
          <p:cNvSpPr>
            <a:spLocks noGrp="1"/>
          </p:cNvSpPr>
          <p:nvPr>
            <p:ph sz="half" idx="2"/>
          </p:nvPr>
        </p:nvSpPr>
        <p:spPr>
          <a:xfrm>
            <a:off x="909836" y="1071546"/>
            <a:ext cx="5281918" cy="2573478"/>
          </a:xfrm>
        </p:spPr>
        <p:txBody>
          <a:bodyPr>
            <a:noAutofit/>
          </a:bodyPr>
          <a:lstStyle/>
          <a:p>
            <a:pPr algn="just"/>
            <a:r>
              <a:rPr lang="en-US" sz="2000" b="1" i="1" dirty="0">
                <a:solidFill>
                  <a:schemeClr val="tx2">
                    <a:lumMod val="75000"/>
                    <a:lumOff val="25000"/>
                  </a:schemeClr>
                </a:solidFill>
              </a:rPr>
              <a:t>Echinoderms </a:t>
            </a:r>
            <a:r>
              <a:rPr lang="en-US" sz="2000" b="1" i="1" dirty="0" smtClean="0">
                <a:solidFill>
                  <a:schemeClr val="tx2">
                    <a:lumMod val="75000"/>
                    <a:lumOff val="25000"/>
                  </a:schemeClr>
                </a:solidFill>
              </a:rPr>
              <a:t>–are a  </a:t>
            </a:r>
            <a:r>
              <a:rPr lang="en-US" sz="2000" b="1" i="1" dirty="0">
                <a:solidFill>
                  <a:schemeClr val="tx2">
                    <a:lumMod val="75000"/>
                    <a:lumOff val="25000"/>
                  </a:schemeClr>
                </a:solidFill>
              </a:rPr>
              <a:t>type </a:t>
            </a:r>
            <a:r>
              <a:rPr lang="en-US" sz="2000" b="1" i="1" dirty="0" smtClean="0">
                <a:solidFill>
                  <a:schemeClr val="tx2">
                    <a:lumMod val="75000"/>
                    <a:lumOff val="25000"/>
                  </a:schemeClr>
                </a:solidFill>
              </a:rPr>
              <a:t>of exclusively </a:t>
            </a:r>
            <a:r>
              <a:rPr lang="en-US" sz="2000" b="1" i="1" dirty="0">
                <a:solidFill>
                  <a:schemeClr val="tx2">
                    <a:lumMod val="75000"/>
                    <a:lumOff val="25000"/>
                  </a:schemeClr>
                </a:solidFill>
              </a:rPr>
              <a:t>marine benthic animals, mostly free-living, </a:t>
            </a:r>
            <a:r>
              <a:rPr lang="en-US" sz="2000" b="1" i="1" dirty="0" smtClean="0">
                <a:solidFill>
                  <a:schemeClr val="tx2">
                    <a:lumMod val="75000"/>
                    <a:lumOff val="25000"/>
                  </a:schemeClr>
                </a:solidFill>
              </a:rPr>
              <a:t>we can find them at </a:t>
            </a:r>
            <a:r>
              <a:rPr lang="en-US" sz="2000" b="1" i="1" dirty="0">
                <a:solidFill>
                  <a:schemeClr val="tx2">
                    <a:lumMod val="75000"/>
                    <a:lumOff val="25000"/>
                  </a:schemeClr>
                </a:solidFill>
              </a:rPr>
              <a:t>all depths of the oceans. There are about 7,000 modern forms. </a:t>
            </a:r>
            <a:r>
              <a:rPr lang="en-US" sz="2000" b="1" i="1" dirty="0" smtClean="0">
                <a:solidFill>
                  <a:schemeClr val="tx2">
                    <a:lumMod val="75000"/>
                    <a:lumOff val="25000"/>
                  </a:schemeClr>
                </a:solidFill>
              </a:rPr>
              <a:t>Modern </a:t>
            </a:r>
            <a:r>
              <a:rPr lang="en-US" sz="2000" b="1" i="1" dirty="0">
                <a:solidFill>
                  <a:schemeClr val="tx2">
                    <a:lumMod val="75000"/>
                    <a:lumOff val="25000"/>
                  </a:schemeClr>
                </a:solidFill>
              </a:rPr>
              <a:t>representatives are sea stars, sea urchins, sea cucumbers </a:t>
            </a:r>
            <a:r>
              <a:rPr lang="en-US" sz="2000" b="1" i="1" dirty="0" smtClean="0">
                <a:solidFill>
                  <a:schemeClr val="tx2">
                    <a:lumMod val="75000"/>
                    <a:lumOff val="25000"/>
                  </a:schemeClr>
                </a:solidFill>
              </a:rPr>
              <a:t>and sea </a:t>
            </a:r>
            <a:r>
              <a:rPr lang="en-US" sz="2000" b="1" i="1" dirty="0">
                <a:solidFill>
                  <a:schemeClr val="tx2">
                    <a:lumMod val="75000"/>
                    <a:lumOff val="25000"/>
                  </a:schemeClr>
                </a:solidFill>
              </a:rPr>
              <a:t>lilies.</a:t>
            </a:r>
            <a:endParaRPr lang="ru-RU" sz="2000" b="1" i="1" dirty="0">
              <a:solidFill>
                <a:schemeClr val="tx2">
                  <a:lumMod val="75000"/>
                  <a:lumOff val="25000"/>
                </a:schemeClr>
              </a:solidFill>
            </a:endParaRPr>
          </a:p>
        </p:txBody>
      </p:sp>
      <p:sp>
        <p:nvSpPr>
          <p:cNvPr id="7" name="Текст 6"/>
          <p:cNvSpPr>
            <a:spLocks noGrp="1"/>
          </p:cNvSpPr>
          <p:nvPr>
            <p:ph type="body" sz="quarter" idx="3"/>
          </p:nvPr>
        </p:nvSpPr>
        <p:spPr>
          <a:xfrm>
            <a:off x="6191754" y="214290"/>
            <a:ext cx="4903318" cy="714380"/>
          </a:xfrm>
        </p:spPr>
        <p:txBody>
          <a:bodyPr/>
          <a:lstStyle/>
          <a:p>
            <a:pPr algn="ctr"/>
            <a:r>
              <a:rPr lang="ru-RU" dirty="0" smtClean="0">
                <a:solidFill>
                  <a:srgbClr val="7030A0"/>
                </a:solidFill>
              </a:rPr>
              <a:t>             </a:t>
            </a:r>
            <a:r>
              <a:rPr lang="en-US" dirty="0" smtClean="0">
                <a:solidFill>
                  <a:srgbClr val="7030A0"/>
                </a:solidFill>
              </a:rPr>
              <a:t> </a:t>
            </a:r>
            <a:r>
              <a:rPr lang="ru-RU" dirty="0" smtClean="0">
                <a:solidFill>
                  <a:srgbClr val="7030A0"/>
                </a:solidFill>
              </a:rPr>
              <a:t> </a:t>
            </a:r>
            <a:r>
              <a:rPr lang="en-US" sz="2800" b="1" i="1" u="sng" dirty="0" err="1" smtClean="0">
                <a:solidFill>
                  <a:srgbClr val="7030A0"/>
                </a:solidFill>
              </a:rPr>
              <a:t>Ciclostomes</a:t>
            </a:r>
            <a:endParaRPr lang="ru-RU" sz="2800" b="1" i="1" u="sng" dirty="0">
              <a:solidFill>
                <a:srgbClr val="7030A0"/>
              </a:solidFill>
            </a:endParaRPr>
          </a:p>
        </p:txBody>
      </p:sp>
      <p:sp>
        <p:nvSpPr>
          <p:cNvPr id="8" name="Объект 7"/>
          <p:cNvSpPr>
            <a:spLocks noGrp="1"/>
          </p:cNvSpPr>
          <p:nvPr>
            <p:ph sz="quarter" idx="4"/>
          </p:nvPr>
        </p:nvSpPr>
        <p:spPr>
          <a:xfrm>
            <a:off x="6191754" y="1000108"/>
            <a:ext cx="5303258" cy="2788932"/>
          </a:xfrm>
        </p:spPr>
        <p:txBody>
          <a:bodyPr>
            <a:normAutofit/>
          </a:bodyPr>
          <a:lstStyle/>
          <a:p>
            <a:pPr algn="just"/>
            <a:r>
              <a:rPr lang="en-US" sz="2000" b="1" i="1" dirty="0">
                <a:solidFill>
                  <a:schemeClr val="tx2">
                    <a:lumMod val="75000"/>
                    <a:lumOff val="25000"/>
                  </a:schemeClr>
                </a:solidFill>
              </a:rPr>
              <a:t>Cyclostomes </a:t>
            </a:r>
            <a:r>
              <a:rPr lang="en-US" sz="2000" b="1" i="1" dirty="0" smtClean="0">
                <a:solidFill>
                  <a:schemeClr val="tx2">
                    <a:lumMod val="75000"/>
                    <a:lumOff val="25000"/>
                  </a:schemeClr>
                </a:solidFill>
              </a:rPr>
              <a:t>–are a group of </a:t>
            </a:r>
            <a:r>
              <a:rPr lang="en-US" sz="2000" b="1" i="1" dirty="0">
                <a:solidFill>
                  <a:schemeClr val="tx2">
                    <a:lumMod val="75000"/>
                    <a:lumOff val="25000"/>
                  </a:schemeClr>
                </a:solidFill>
              </a:rPr>
              <a:t>vertebrates </a:t>
            </a:r>
            <a:r>
              <a:rPr lang="en-US" sz="2000" b="1" i="1" dirty="0" smtClean="0">
                <a:solidFill>
                  <a:schemeClr val="tx2">
                    <a:lumMod val="75000"/>
                    <a:lumOff val="25000"/>
                  </a:schemeClr>
                </a:solidFill>
              </a:rPr>
              <a:t>Earlier </a:t>
            </a:r>
            <a:r>
              <a:rPr lang="en-US" sz="2000" b="1" i="1" dirty="0">
                <a:solidFill>
                  <a:schemeClr val="tx2">
                    <a:lumMod val="75000"/>
                    <a:lumOff val="25000"/>
                  </a:schemeClr>
                </a:solidFill>
              </a:rPr>
              <a:t>they were also called "lower vertebrates". In evolutionary terms, they are the forerunners of the fish. Cyclostomes include two groups: lampreys and hagfish, </a:t>
            </a:r>
            <a:r>
              <a:rPr lang="en-US" sz="2000" b="1" i="1" dirty="0" smtClean="0">
                <a:solidFill>
                  <a:schemeClr val="tx2">
                    <a:lumMod val="75000"/>
                    <a:lumOff val="25000"/>
                  </a:schemeClr>
                </a:solidFill>
              </a:rPr>
              <a:t>(now they are </a:t>
            </a:r>
            <a:r>
              <a:rPr lang="en-US" sz="2000" b="1" i="1" dirty="0">
                <a:solidFill>
                  <a:schemeClr val="tx2">
                    <a:lumMod val="75000"/>
                    <a:lumOff val="25000"/>
                  </a:schemeClr>
                </a:solidFill>
              </a:rPr>
              <a:t>in different </a:t>
            </a:r>
            <a:r>
              <a:rPr lang="en-US" sz="2000" b="1" i="1" dirty="0" smtClean="0">
                <a:solidFill>
                  <a:schemeClr val="tx2">
                    <a:lumMod val="75000"/>
                    <a:lumOff val="25000"/>
                  </a:schemeClr>
                </a:solidFill>
              </a:rPr>
              <a:t>classes), and </a:t>
            </a:r>
            <a:r>
              <a:rPr lang="en-US" sz="2000" b="1" i="1" dirty="0">
                <a:solidFill>
                  <a:schemeClr val="tx2">
                    <a:lumMod val="75000"/>
                    <a:lumOff val="25000"/>
                  </a:schemeClr>
                </a:solidFill>
              </a:rPr>
              <a:t>sometimes even subtypes of chordates. Today, there are about 45 species.</a:t>
            </a:r>
            <a:endParaRPr lang="ru-RU" sz="2000" b="1" i="1" dirty="0">
              <a:solidFill>
                <a:schemeClr val="tx2">
                  <a:lumMod val="75000"/>
                  <a:lumOff val="25000"/>
                </a:schemeClr>
              </a:solidFill>
            </a:endParaRPr>
          </a:p>
        </p:txBody>
      </p:sp>
      <p:pic>
        <p:nvPicPr>
          <p:cNvPr id="4098" name="Picture 2" descr="В ископаемом состоянии известны с ордовик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3813" y="3214686"/>
            <a:ext cx="4416241" cy="34546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www.air-gun.ru/social/picturs/0/19/5/36_op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91754" y="3571875"/>
            <a:ext cx="5600619" cy="30700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534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02524" y="0"/>
            <a:ext cx="4478288" cy="1142984"/>
          </a:xfrm>
        </p:spPr>
        <p:txBody>
          <a:bodyPr rtlCol="0"/>
          <a:lstStyle/>
          <a:p>
            <a:pPr rtl="0"/>
            <a:r>
              <a:rPr lang="en-US" dirty="0" smtClean="0"/>
              <a:t>     </a:t>
            </a:r>
            <a:r>
              <a:rPr lang="en-US" sz="4000" b="1" i="1" dirty="0" smtClean="0">
                <a:solidFill>
                  <a:schemeClr val="accent3">
                    <a:lumMod val="75000"/>
                  </a:schemeClr>
                </a:solidFill>
                <a:latin typeface="Arial Black" panose="020B0A04020102020204" pitchFamily="34" charset="0"/>
              </a:rPr>
              <a:t>Arthropods</a:t>
            </a:r>
            <a:endParaRPr lang="ru" sz="4000" b="1" i="1" dirty="0">
              <a:solidFill>
                <a:schemeClr val="accent3">
                  <a:lumMod val="75000"/>
                </a:schemeClr>
              </a:solidFill>
              <a:latin typeface="Arial Black" panose="020B0A04020102020204" pitchFamily="34" charset="0"/>
            </a:endParaRPr>
          </a:p>
        </p:txBody>
      </p:sp>
      <p:sp>
        <p:nvSpPr>
          <p:cNvPr id="8" name="Рисунок 7"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522413" y="0"/>
            <a:ext cx="5220071" cy="6858000"/>
          </a:xfrm>
        </p:spPr>
      </p:sp>
      <p:sp>
        <p:nvSpPr>
          <p:cNvPr id="3" name="Текст 2"/>
          <p:cNvSpPr>
            <a:spLocks noGrp="1"/>
          </p:cNvSpPr>
          <p:nvPr>
            <p:ph type="body" sz="half" idx="2"/>
          </p:nvPr>
        </p:nvSpPr>
        <p:spPr>
          <a:xfrm>
            <a:off x="6808792" y="1484784"/>
            <a:ext cx="5072099" cy="4680520"/>
          </a:xfrm>
        </p:spPr>
        <p:txBody>
          <a:bodyPr rtlCol="0">
            <a:normAutofit/>
          </a:bodyPr>
          <a:lstStyle/>
          <a:p>
            <a:pPr algn="just"/>
            <a:r>
              <a:rPr lang="en-US" sz="2000" b="1" i="1" dirty="0">
                <a:solidFill>
                  <a:schemeClr val="tx2">
                    <a:lumMod val="65000"/>
                    <a:lumOff val="35000"/>
                  </a:schemeClr>
                </a:solidFill>
              </a:rPr>
              <a:t>Arthropods </a:t>
            </a:r>
            <a:r>
              <a:rPr lang="en-US" sz="2000" b="1" i="1" dirty="0" smtClean="0">
                <a:solidFill>
                  <a:schemeClr val="tx2">
                    <a:lumMod val="65000"/>
                    <a:lumOff val="35000"/>
                  </a:schemeClr>
                </a:solidFill>
              </a:rPr>
              <a:t>– a primary </a:t>
            </a:r>
            <a:r>
              <a:rPr lang="en-US" sz="2000" b="1" i="1" dirty="0">
                <a:solidFill>
                  <a:schemeClr val="tx2">
                    <a:lumMod val="65000"/>
                    <a:lumOff val="35000"/>
                  </a:schemeClr>
                </a:solidFill>
              </a:rPr>
              <a:t>type of animals, including insects, crustaceans, arachnids and centipedes. In number of species </a:t>
            </a:r>
            <a:r>
              <a:rPr lang="en-US" sz="2000" b="1" i="1" dirty="0" smtClean="0">
                <a:solidFill>
                  <a:schemeClr val="tx2">
                    <a:lumMod val="65000"/>
                    <a:lumOff val="35000"/>
                  </a:schemeClr>
                </a:solidFill>
              </a:rPr>
              <a:t>may </a:t>
            </a:r>
            <a:r>
              <a:rPr lang="en-US" sz="2000" b="1" i="1" dirty="0">
                <a:solidFill>
                  <a:schemeClr val="tx2">
                    <a:lumMod val="65000"/>
                    <a:lumOff val="35000"/>
                  </a:schemeClr>
                </a:solidFill>
              </a:rPr>
              <a:t>be the most prosperous group of </a:t>
            </a:r>
            <a:r>
              <a:rPr lang="en-US" sz="2000" b="1" i="1" dirty="0" smtClean="0">
                <a:solidFill>
                  <a:schemeClr val="tx2">
                    <a:lumMod val="65000"/>
                    <a:lumOff val="35000"/>
                  </a:schemeClr>
                </a:solidFill>
              </a:rPr>
              <a:t> living  organisms.</a:t>
            </a:r>
          </a:p>
          <a:p>
            <a:pPr algn="just"/>
            <a:r>
              <a:rPr lang="en-US" sz="2000" b="1" i="1" dirty="0" smtClean="0">
                <a:solidFill>
                  <a:schemeClr val="tx2">
                    <a:lumMod val="65000"/>
                    <a:lumOff val="35000"/>
                  </a:schemeClr>
                </a:solidFill>
              </a:rPr>
              <a:t>An arthropod  is  an animal, having an external skeleton (exoskeleton</a:t>
            </a:r>
            <a:r>
              <a:rPr lang="en-US" sz="2400" b="1" i="1" dirty="0" smtClean="0">
                <a:solidFill>
                  <a:schemeClr val="tx2">
                    <a:lumMod val="65000"/>
                    <a:lumOff val="35000"/>
                  </a:schemeClr>
                </a:solidFill>
              </a:rPr>
              <a:t>).</a:t>
            </a:r>
            <a:endParaRPr lang="en-US" sz="2400" b="1" i="1" dirty="0">
              <a:solidFill>
                <a:schemeClr val="tx2">
                  <a:lumMod val="65000"/>
                  <a:lumOff val="35000"/>
                </a:schemeClr>
              </a:solidFill>
            </a:endParaRPr>
          </a:p>
        </p:txBody>
      </p:sp>
      <p:pic>
        <p:nvPicPr>
          <p:cNvPr id="3076" name="Picture 4" descr="http://batona.net/uploads/posts/2014-10/1414053867_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9947" y="0"/>
            <a:ext cx="4894212" cy="3212048"/>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cdn.fishki.net/upload/post/201410/23/1319250/arthropods0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7483" y="3423476"/>
            <a:ext cx="4859141" cy="32230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9088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188640"/>
            <a:ext cx="9601200" cy="864096"/>
          </a:xfrm>
        </p:spPr>
        <p:txBody>
          <a:bodyPr>
            <a:normAutofit fontScale="90000"/>
          </a:bodyPr>
          <a:lstStyle/>
          <a:p>
            <a:pPr algn="ctr"/>
            <a:r>
              <a:rPr lang="en-US" sz="6600" b="1" i="1" dirty="0">
                <a:solidFill>
                  <a:srgbClr val="C00000"/>
                </a:solidFill>
                <a:latin typeface="Times New Roman" panose="02020603050405020304" pitchFamily="18" charset="0"/>
                <a:cs typeface="Times New Roman" panose="02020603050405020304" pitchFamily="18" charset="0"/>
              </a:rPr>
              <a:t>Conclusion</a:t>
            </a:r>
            <a:endParaRPr lang="ru-RU" sz="6600" b="1" i="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3813" y="1268760"/>
            <a:ext cx="9601200" cy="5112568"/>
          </a:xfrm>
        </p:spPr>
        <p:txBody>
          <a:bodyPr>
            <a:noAutofit/>
          </a:bodyPr>
          <a:lstStyle/>
          <a:p>
            <a:pPr algn="just"/>
            <a:r>
              <a:rPr lang="ru-RU" sz="3500" b="1" i="1" dirty="0" smtClean="0">
                <a:solidFill>
                  <a:srgbClr val="C00000"/>
                </a:solidFill>
                <a:latin typeface="Times New Roman" panose="02020603050405020304" pitchFamily="18" charset="0"/>
                <a:cs typeface="Times New Roman" panose="02020603050405020304" pitchFamily="18" charset="0"/>
              </a:rPr>
              <a:t>Т</a:t>
            </a:r>
            <a:r>
              <a:rPr lang="en-US" sz="3500" b="1" i="1" dirty="0" smtClean="0">
                <a:solidFill>
                  <a:srgbClr val="C00000"/>
                </a:solidFill>
                <a:latin typeface="Times New Roman" panose="02020603050405020304" pitchFamily="18" charset="0"/>
                <a:cs typeface="Times New Roman" panose="02020603050405020304" pitchFamily="18" charset="0"/>
              </a:rPr>
              <a:t>he </a:t>
            </a:r>
            <a:r>
              <a:rPr lang="en-US" sz="3500" b="1" i="1" dirty="0">
                <a:solidFill>
                  <a:srgbClr val="C00000"/>
                </a:solidFill>
                <a:latin typeface="Times New Roman" panose="02020603050405020304" pitchFamily="18" charset="0"/>
                <a:cs typeface="Times New Roman" panose="02020603050405020304" pitchFamily="18" charset="0"/>
              </a:rPr>
              <a:t>Modern system of the animal world is built on the basis of the identification of kinship between animals and their origin. In the modern system of animal types range from simple (lower) to more complex (higher), which corresponds to the General direction of the historical development of the animal world on Earth. </a:t>
            </a:r>
            <a:endParaRPr lang="ru-RU" sz="3500" b="1" i="1" dirty="0" smtClean="0">
              <a:solidFill>
                <a:srgbClr val="C00000"/>
              </a:solidFill>
              <a:latin typeface="Times New Roman" panose="02020603050405020304" pitchFamily="18" charset="0"/>
              <a:cs typeface="Times New Roman" panose="02020603050405020304" pitchFamily="18" charset="0"/>
            </a:endParaRPr>
          </a:p>
          <a:p>
            <a:pPr algn="just"/>
            <a:r>
              <a:rPr lang="en-US" sz="3500" b="1" i="1" dirty="0" smtClean="0">
                <a:solidFill>
                  <a:srgbClr val="C00000"/>
                </a:solidFill>
                <a:latin typeface="Times New Roman" panose="02020603050405020304" pitchFamily="18" charset="0"/>
                <a:cs typeface="Times New Roman" panose="02020603050405020304" pitchFamily="18" charset="0"/>
              </a:rPr>
              <a:t>Each </a:t>
            </a:r>
            <a:r>
              <a:rPr lang="en-US" sz="3500" b="1" i="1" dirty="0">
                <a:solidFill>
                  <a:srgbClr val="C00000"/>
                </a:solidFill>
                <a:latin typeface="Times New Roman" panose="02020603050405020304" pitchFamily="18" charset="0"/>
                <a:cs typeface="Times New Roman" panose="02020603050405020304" pitchFamily="18" charset="0"/>
              </a:rPr>
              <a:t>animal is characterized by its structure, nutrition, level of interaction with the outside world.</a:t>
            </a:r>
            <a:endParaRPr lang="ru-RU" sz="35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58855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Безмятежность 16 х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 xmlns:thm15="http://schemas.microsoft.com/office/thememl/2012/main" name="Office_9532183_TF02801109_TF02801109" id="{1C06BAA0-3930-493B-AD60-9265984A33DD}" vid="{F056C7C8-BEFB-4DDF-85DC-215FA76949EE}"/>
    </a:ext>
  </a:extLst>
</a:theme>
</file>

<file path=ppt/theme/theme2.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terms/"/>
    <ds:schemaRef ds:uri="http://purl.org/dc/elements/1.1/"/>
    <ds:schemaRef ds:uri="http://purl.org/dc/dcmitype/"/>
    <ds:schemaRef ds:uri="http://schemas.microsoft.com/office/2006/documentManagement/types"/>
    <ds:schemaRef ds:uri="http://www.w3.org/XML/1998/namespace"/>
    <ds:schemaRef ds:uri="4873beb7-5857-4685-be1f-d57550cc96cc"/>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392</TotalTime>
  <Words>682</Words>
  <Application>Microsoft Office PowerPoint</Application>
  <PresentationFormat>Произвольный</PresentationFormat>
  <Paragraphs>42</Paragraphs>
  <Slides>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Безмятежность 16 х 9</vt:lpstr>
      <vt:lpstr>Main types of animals</vt:lpstr>
      <vt:lpstr>Макет заголовка и объектов с диаграммой</vt:lpstr>
      <vt:lpstr>                   Mammals</vt:lpstr>
      <vt:lpstr>Добавить заголовок слайда - 2</vt:lpstr>
      <vt:lpstr>                   Birds </vt:lpstr>
      <vt:lpstr>Слайд 6</vt:lpstr>
      <vt:lpstr>Добавить заголовок  слайда - 4</vt:lpstr>
      <vt:lpstr>     Arthropods</vt:lpstr>
      <vt:lpstr>Conclusion</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on our planet</dc:title>
  <dc:creator>ирина шлеина</dc:creator>
  <cp:lastModifiedBy>K</cp:lastModifiedBy>
  <cp:revision>47</cp:revision>
  <dcterms:created xsi:type="dcterms:W3CDTF">2018-01-20T17:38:57Z</dcterms:created>
  <dcterms:modified xsi:type="dcterms:W3CDTF">2018-01-29T19:57:02Z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