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4" autoAdjust="0"/>
    <p:restoredTop sz="94660"/>
  </p:normalViewPr>
  <p:slideViewPr>
    <p:cSldViewPr>
      <p:cViewPr varScale="1">
        <p:scale>
          <a:sx n="82" d="100"/>
          <a:sy n="82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16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ПРИРОДНЫЙ КОМПЛЕКС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e07740a1052e4c7d8f46e00c5cd380ce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8229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ПРИРОДНЫЕ КОМПЛЕКСЫ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58140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Крупнейшие ПК- это географические оболочки</a:t>
            </a:r>
          </a:p>
          <a:p>
            <a:r>
              <a:rPr lang="ru-RU" i="1" dirty="0" smtClean="0"/>
              <a:t>Очень большие ПК – это </a:t>
            </a:r>
            <a:r>
              <a:rPr lang="ru-RU" b="1" i="1" dirty="0" smtClean="0">
                <a:solidFill>
                  <a:schemeClr val="folHlink"/>
                </a:solidFill>
              </a:rPr>
              <a:t>материки и океаны.</a:t>
            </a:r>
          </a:p>
          <a:p>
            <a:r>
              <a:rPr lang="ru-RU" i="1" dirty="0" smtClean="0"/>
              <a:t>Образование их обусловлено строением земной коры.</a:t>
            </a:r>
          </a:p>
          <a:p>
            <a:r>
              <a:rPr lang="ru-RU" i="1" dirty="0" smtClean="0"/>
              <a:t>Примерами мелких ПК могут служить, например, овраг, холм, пещера, озеро, речная долина, морской залив.</a:t>
            </a:r>
          </a:p>
          <a:p>
            <a:endParaRPr lang="ru-RU" dirty="0"/>
          </a:p>
        </p:txBody>
      </p:sp>
      <p:pic>
        <p:nvPicPr>
          <p:cNvPr id="2050" name="Picture 2" descr="http://www.allfons.ru/large/201203/12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828800"/>
            <a:ext cx="5029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ПРИРОДНЫЕ КОМПЛЕКСЫ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276600" cy="4389120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ПК испытывают на себе огромное </a:t>
            </a:r>
            <a:r>
              <a:rPr lang="ru-RU" sz="2800" i="1" dirty="0" smtClean="0">
                <a:solidFill>
                  <a:schemeClr val="accent2"/>
                </a:solidFill>
              </a:rPr>
              <a:t>влияние человека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Человек создал </a:t>
            </a:r>
            <a:r>
              <a:rPr lang="ru-RU" sz="2800" i="1" dirty="0" smtClean="0">
                <a:solidFill>
                  <a:schemeClr val="accent2"/>
                </a:solidFill>
              </a:rPr>
              <a:t>новые ПК</a:t>
            </a:r>
            <a:r>
              <a:rPr lang="ru-RU" sz="2800" dirty="0" smtClean="0"/>
              <a:t>: поля, сады, города, сёла, парки, пруды и др.</a:t>
            </a:r>
          </a:p>
          <a:p>
            <a:r>
              <a:rPr lang="ru-RU" sz="2800" dirty="0" smtClean="0"/>
              <a:t>Такие ПК называются </a:t>
            </a:r>
            <a:r>
              <a:rPr lang="ru-RU" sz="2800" i="1" dirty="0" smtClean="0">
                <a:solidFill>
                  <a:schemeClr val="accent2"/>
                </a:solidFill>
              </a:rPr>
              <a:t>антропогенными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524000"/>
            <a:ext cx="2971800" cy="2133600"/>
          </a:xfrm>
          <a:prstGeom prst="rect">
            <a:avLst/>
          </a:prstGeom>
        </p:spPr>
      </p:pic>
      <p:pic>
        <p:nvPicPr>
          <p:cNvPr id="5" name="Рисунок 4" descr="78122002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895600"/>
            <a:ext cx="3267075" cy="2228850"/>
          </a:xfrm>
          <a:prstGeom prst="rect">
            <a:avLst/>
          </a:prstGeom>
        </p:spPr>
      </p:pic>
      <p:pic>
        <p:nvPicPr>
          <p:cNvPr id="6" name="Рисунок 5" descr="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4648200"/>
            <a:ext cx="3124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ЗАКОНОМЕРНОСТИ ГЕОГРАФИЧЕСКОЙ ОБОЛОЧКИ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935480"/>
            <a:ext cx="3429000" cy="4389120"/>
          </a:xfrm>
        </p:spPr>
        <p:txBody>
          <a:bodyPr/>
          <a:lstStyle/>
          <a:p>
            <a:r>
              <a:rPr lang="ru-RU" dirty="0" smtClean="0"/>
              <a:t>ЦЕЛОСТНОСТЬ</a:t>
            </a:r>
          </a:p>
          <a:p>
            <a:r>
              <a:rPr lang="ru-RU" dirty="0" smtClean="0"/>
              <a:t>КРУГОВОТ ВЕЩЕСТВ И ЭНЕРГИИ</a:t>
            </a:r>
          </a:p>
          <a:p>
            <a:r>
              <a:rPr lang="ru-RU" dirty="0" smtClean="0"/>
              <a:t>РИТМИЧНОСТЬ</a:t>
            </a:r>
          </a:p>
          <a:p>
            <a:r>
              <a:rPr lang="ru-RU" sz="1600" dirty="0" smtClean="0"/>
              <a:t>(СУТОЧНАЯ, ГОДОВАЯ И Т.Д.)</a:t>
            </a:r>
          </a:p>
          <a:p>
            <a:r>
              <a:rPr lang="ru-RU" dirty="0" smtClean="0"/>
              <a:t>ЗОНАЛЬНОСТЬ</a:t>
            </a:r>
          </a:p>
          <a:p>
            <a:endParaRPr lang="ru-RU" dirty="0"/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28800"/>
            <a:ext cx="49530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«ПРАВДА – НЕ ПРАВДА»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Природный комплекс- это неровности на земной поверхности.</a:t>
            </a:r>
          </a:p>
          <a:p>
            <a:r>
              <a:rPr lang="ru-RU" sz="2400" dirty="0" smtClean="0"/>
              <a:t>Крупнейшими ПК являются географические оболочки.</a:t>
            </a:r>
          </a:p>
          <a:p>
            <a:r>
              <a:rPr lang="ru-RU" sz="2400" dirty="0" smtClean="0"/>
              <a:t>Приливы и отливы- это явления годовой ритмичности.</a:t>
            </a:r>
          </a:p>
          <a:p>
            <a:r>
              <a:rPr lang="ru-RU" sz="2400" dirty="0" smtClean="0"/>
              <a:t>Нагревание и охлаждение горных пород- это явление суточной ритмичности.</a:t>
            </a:r>
          </a:p>
          <a:p>
            <a:r>
              <a:rPr lang="ru-RU" sz="2400" dirty="0" smtClean="0"/>
              <a:t>Сады и водохранилища- это антропогенные ПК.</a:t>
            </a:r>
          </a:p>
          <a:p>
            <a:r>
              <a:rPr lang="ru-RU" sz="2400" dirty="0" smtClean="0"/>
              <a:t>ПК не имеет границы и не обладает природным единством.</a:t>
            </a:r>
          </a:p>
          <a:p>
            <a:r>
              <a:rPr lang="ru-RU" dirty="0" smtClean="0"/>
              <a:t>Человек- это ПК.</a:t>
            </a:r>
          </a:p>
          <a:p>
            <a:r>
              <a:rPr lang="ru-RU" sz="2400" dirty="0" smtClean="0"/>
              <a:t>Географическую оболочку можно разделить на разные по размерам участки.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124200" cy="4389120"/>
          </a:xfrm>
        </p:spPr>
        <p:txBody>
          <a:bodyPr/>
          <a:lstStyle/>
          <a:p>
            <a:r>
              <a:rPr lang="en-US" dirty="0" smtClean="0"/>
              <a:t>§</a:t>
            </a:r>
            <a:r>
              <a:rPr lang="ru-RU" dirty="0" smtClean="0"/>
              <a:t>11, читать и пересказывать.</a:t>
            </a:r>
          </a:p>
          <a:p>
            <a:r>
              <a:rPr lang="ru-RU" dirty="0" smtClean="0"/>
              <a:t>Принести контурные карты.</a:t>
            </a:r>
          </a:p>
          <a:p>
            <a:endParaRPr lang="ru-RU" dirty="0"/>
          </a:p>
        </p:txBody>
      </p:sp>
      <p:pic>
        <p:nvPicPr>
          <p:cNvPr id="4" name="Рисунок 3" descr="652072-5cbbb4a7f6f1e3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1336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ПРОВЕРКА ДОМАШНЕГО ЗАДАНИЯ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 КАКИХ ШИРОТАХ БИОРАЗНООБРАЗИЕ ОКЕАНА БОЛЬШ?</a:t>
            </a:r>
          </a:p>
          <a:p>
            <a:r>
              <a:rPr lang="ru-RU" dirty="0" smtClean="0"/>
              <a:t>2. ПЕРЕЧИСЛИТЕ УЧАСТКИ ОБИТАНИЯ В ОКЕАНЕ?</a:t>
            </a:r>
          </a:p>
          <a:p>
            <a:r>
              <a:rPr lang="ru-RU" dirty="0" smtClean="0"/>
              <a:t>3. КАКОВО ДЕЛЕНИЕ ОРГАНИЗМОВ В ЗАВИСИМОСТИ ОТ СРЕДЫ ОБИТАНИЯ.</a:t>
            </a:r>
          </a:p>
          <a:p>
            <a:r>
              <a:rPr lang="ru-RU" dirty="0" smtClean="0"/>
              <a:t>4.КАКОВО МНОГООБРАЗИЕ ОРГАНИЧЕСКОГО МИРА?</a:t>
            </a:r>
          </a:p>
          <a:p>
            <a:r>
              <a:rPr lang="ru-RU" dirty="0" smtClean="0"/>
              <a:t>5. ЧТО ЯВЛЯЕТСЯ ИСТОЧНИКОМ КИСЛОРОДА В ОКЕАНЕ?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dirty="0" smtClean="0"/>
              <a:t>ПРИРОДНЫЙ КОМПЛЕКС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733800" cy="438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Географическая оболочка, являясь целостной, неоднородна на разных широтах, на суше и в океане.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Почему географическая оболочка так разнообразна?</a:t>
            </a:r>
          </a:p>
          <a:p>
            <a:endParaRPr lang="ru-RU" dirty="0"/>
          </a:p>
        </p:txBody>
      </p:sp>
      <p:pic>
        <p:nvPicPr>
          <p:cNvPr id="4" name="Рисунок 3" descr="1192104643595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962400"/>
            <a:ext cx="4267200" cy="2438400"/>
          </a:xfrm>
          <a:prstGeom prst="rect">
            <a:avLst/>
          </a:prstGeom>
        </p:spPr>
      </p:pic>
      <p:pic>
        <p:nvPicPr>
          <p:cNvPr id="5" name="Рисунок 4" descr="img-ac3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00200"/>
            <a:ext cx="42672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ru-RU" dirty="0" smtClean="0"/>
              <a:t>ПРИРОДНЫЕ КОМПЛЕКСЫ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733800" cy="4389120"/>
          </a:xfrm>
        </p:spPr>
        <p:txBody>
          <a:bodyPr/>
          <a:lstStyle/>
          <a:p>
            <a:r>
              <a:rPr lang="ru-RU" sz="2800" i="1" dirty="0" smtClean="0"/>
              <a:t>Близ экватора, где много тепла и влаги, природа отличается богатством живых организмов, более быстро проходящими природными процессами.</a:t>
            </a:r>
          </a:p>
          <a:p>
            <a:endParaRPr lang="ru-RU" dirty="0"/>
          </a:p>
        </p:txBody>
      </p:sp>
      <p:pic>
        <p:nvPicPr>
          <p:cNvPr id="5" name="Рисунок 4" descr="САВАН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905000"/>
            <a:ext cx="41910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ПРИРОДНЫЕ КОМПЛЕКСЫ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35480"/>
            <a:ext cx="3886200" cy="4389120"/>
          </a:xfrm>
        </p:spPr>
        <p:txBody>
          <a:bodyPr/>
          <a:lstStyle/>
          <a:p>
            <a:r>
              <a:rPr lang="ru-RU" sz="2800" i="1" dirty="0" smtClean="0"/>
              <a:t>В полярных областях, где мало тепла и влаги, природа характеризуется бедностью жизни и медленно текущими природными процессами.</a:t>
            </a:r>
          </a:p>
          <a:p>
            <a:endParaRPr lang="ru-RU" dirty="0"/>
          </a:p>
        </p:txBody>
      </p:sp>
      <p:pic>
        <p:nvPicPr>
          <p:cNvPr id="4" name="Рисунок 3" descr="1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905000"/>
            <a:ext cx="4114800" cy="4375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ПРИРОДНЫЕ КОМПЛЕКСЫ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124200" cy="4389120"/>
          </a:xfrm>
        </p:spPr>
        <p:txBody>
          <a:bodyPr/>
          <a:lstStyle/>
          <a:p>
            <a:r>
              <a:rPr lang="ru-RU" dirty="0" smtClean="0"/>
              <a:t>На одних и тех же широтах природа также может быть различной.</a:t>
            </a:r>
          </a:p>
          <a:p>
            <a:r>
              <a:rPr lang="ru-RU" dirty="0" smtClean="0"/>
              <a:t>От чего это зависит?</a:t>
            </a:r>
          </a:p>
          <a:p>
            <a:endParaRPr lang="ru-RU" dirty="0"/>
          </a:p>
        </p:txBody>
      </p:sp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981200"/>
            <a:ext cx="2514600" cy="2376487"/>
          </a:xfrm>
          <a:prstGeom prst="rect">
            <a:avLst/>
          </a:prstGeom>
        </p:spPr>
      </p:pic>
      <p:pic>
        <p:nvPicPr>
          <p:cNvPr id="5" name="Рисунок 4" descr="e07740a1052e4c7d8f46e00c5cd380ce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962400"/>
            <a:ext cx="2667000" cy="2705100"/>
          </a:xfrm>
          <a:prstGeom prst="rect">
            <a:avLst/>
          </a:prstGeom>
        </p:spPr>
      </p:pic>
      <p:pic>
        <p:nvPicPr>
          <p:cNvPr id="6" name="Рисунок 5" descr="76690746_large_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981200"/>
            <a:ext cx="2667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ru-RU" dirty="0" smtClean="0"/>
              <a:t>ПРИРОДНЫЕ КОМПЛЕКСЫ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03860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Это зависит </a:t>
            </a:r>
            <a:r>
              <a:rPr lang="ru-RU" sz="2800" dirty="0" smtClean="0">
                <a:solidFill>
                  <a:schemeClr val="accent2"/>
                </a:solidFill>
              </a:rPr>
              <a:t>от рельефа, от удалённости от океана.</a:t>
            </a:r>
          </a:p>
          <a:p>
            <a:r>
              <a:rPr lang="ru-RU" sz="2800" dirty="0" smtClean="0"/>
              <a:t>Географическую оболочку можно разделить на разные по размерам участки, территории или природно-территориальные комплексы (сокращённо </a:t>
            </a:r>
            <a:r>
              <a:rPr lang="ru-RU" sz="2800" dirty="0" smtClean="0">
                <a:solidFill>
                  <a:schemeClr val="accent2"/>
                </a:solidFill>
              </a:rPr>
              <a:t>природные комплексы</a:t>
            </a:r>
            <a:r>
              <a:rPr lang="ru-RU" sz="2800" dirty="0" smtClean="0"/>
              <a:t>, или </a:t>
            </a:r>
            <a:r>
              <a:rPr lang="ru-RU" sz="2800" dirty="0" smtClean="0">
                <a:solidFill>
                  <a:schemeClr val="accent2"/>
                </a:solidFill>
              </a:rPr>
              <a:t>ПК</a:t>
            </a:r>
            <a:r>
              <a:rPr lang="ru-RU" sz="2800" dirty="0" smtClean="0"/>
              <a:t>)</a:t>
            </a:r>
          </a:p>
          <a:p>
            <a:endParaRPr lang="ru-RU" dirty="0"/>
          </a:p>
        </p:txBody>
      </p:sp>
      <p:pic>
        <p:nvPicPr>
          <p:cNvPr id="4" name="Рисунок 3" descr="ОЗЕР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676400"/>
            <a:ext cx="44196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ПРИРОДНЫЙ КОМПЛЕКС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886200" cy="43891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/>
              <a:t> Природный комплекс состоит из компонентов природы:</a:t>
            </a:r>
          </a:p>
          <a:p>
            <a:r>
              <a:rPr lang="ru-RU" sz="2800" dirty="0" smtClean="0"/>
              <a:t>горных пород,</a:t>
            </a:r>
          </a:p>
          <a:p>
            <a:r>
              <a:rPr lang="ru-RU" sz="2800" dirty="0" smtClean="0"/>
              <a:t>климата,</a:t>
            </a:r>
          </a:p>
          <a:p>
            <a:r>
              <a:rPr lang="ru-RU" sz="2800" dirty="0" smtClean="0"/>
              <a:t>воздушных масс,</a:t>
            </a:r>
          </a:p>
          <a:p>
            <a:r>
              <a:rPr lang="ru-RU" sz="2800" dirty="0" smtClean="0"/>
              <a:t>воды,</a:t>
            </a:r>
          </a:p>
          <a:p>
            <a:r>
              <a:rPr lang="ru-RU" sz="2800" dirty="0" smtClean="0"/>
              <a:t>почв,</a:t>
            </a:r>
          </a:p>
          <a:p>
            <a:r>
              <a:rPr lang="ru-RU" sz="2800" dirty="0" smtClean="0"/>
              <a:t>растений,</a:t>
            </a:r>
          </a:p>
          <a:p>
            <a:r>
              <a:rPr lang="ru-RU" sz="2800" dirty="0" smtClean="0"/>
              <a:t>животных.</a:t>
            </a:r>
            <a:endParaRPr lang="ru-RU" dirty="0"/>
          </a:p>
        </p:txBody>
      </p:sp>
      <p:pic>
        <p:nvPicPr>
          <p:cNvPr id="4" name="Рисунок 3" descr="0_3adb5_763f9aaf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828801"/>
            <a:ext cx="3276600" cy="1904999"/>
          </a:xfrm>
          <a:prstGeom prst="rect">
            <a:avLst/>
          </a:prstGeom>
        </p:spPr>
      </p:pic>
      <p:pic>
        <p:nvPicPr>
          <p:cNvPr id="5" name="Рисунок 4" descr="0_abbe7_30e815dd_or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00400"/>
            <a:ext cx="3390900" cy="1905000"/>
          </a:xfrm>
          <a:prstGeom prst="rect">
            <a:avLst/>
          </a:prstGeom>
        </p:spPr>
      </p:pic>
      <p:pic>
        <p:nvPicPr>
          <p:cNvPr id="6" name="Рисунок 5" descr="medium_le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648200"/>
            <a:ext cx="33020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dirty="0" smtClean="0"/>
              <a:t>ПРИРОДНЫЙ КОМПЛЕКС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Запиши определение: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 smtClean="0">
                <a:solidFill>
                  <a:schemeClr val="accent2"/>
                </a:solidFill>
              </a:rPr>
              <a:t>ПРИРОДНЫЙ КОМПЛЕКС</a:t>
            </a:r>
            <a:r>
              <a:rPr lang="ru-RU" sz="2800" dirty="0" smtClean="0"/>
              <a:t> – это участок земной поверхности, который отличается особенностями природных компонентов, находящихся в сложном взаимодействии.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Каждый </a:t>
            </a:r>
            <a:r>
              <a:rPr lang="ru-RU" sz="2800" b="1" i="1" dirty="0" smtClean="0">
                <a:solidFill>
                  <a:schemeClr val="accent2"/>
                </a:solidFill>
              </a:rPr>
              <a:t>ПК</a:t>
            </a:r>
            <a:r>
              <a:rPr lang="ru-RU" sz="2800" dirty="0" smtClean="0"/>
              <a:t> имеет границы, обладает природным единством, проявляющимся в его внешнем облике.</a:t>
            </a:r>
          </a:p>
          <a:p>
            <a:endParaRPr lang="ru-RU" dirty="0"/>
          </a:p>
        </p:txBody>
      </p:sp>
      <p:pic>
        <p:nvPicPr>
          <p:cNvPr id="5" name="Рисунок 4" descr="geirangerfjor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0"/>
            <a:ext cx="2743200" cy="2209800"/>
          </a:xfrm>
          <a:prstGeom prst="rect">
            <a:avLst/>
          </a:prstGeom>
        </p:spPr>
      </p:pic>
      <p:pic>
        <p:nvPicPr>
          <p:cNvPr id="6" name="Рисунок 5" descr="img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819400"/>
            <a:ext cx="2667000" cy="2286000"/>
          </a:xfrm>
          <a:prstGeom prst="rect">
            <a:avLst/>
          </a:prstGeom>
        </p:spPr>
      </p:pic>
      <p:pic>
        <p:nvPicPr>
          <p:cNvPr id="7" name="Рисунок 6" descr="пар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95800"/>
            <a:ext cx="2590800" cy="21717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414</Words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ПРИРОДНЫЙ КОМПЛЕКС</vt:lpstr>
      <vt:lpstr>ПРОВЕРКА ДОМАШНЕГО ЗАДАНИЯ</vt:lpstr>
      <vt:lpstr>ПРИРОДНЫЙ КОМПЛЕКС</vt:lpstr>
      <vt:lpstr>ПРИРОДНЫЕ КОМПЛЕКСЫ</vt:lpstr>
      <vt:lpstr>ПРИРОДНЫЕ КОМПЛЕКСЫ</vt:lpstr>
      <vt:lpstr>ПРИРОДНЫЕ КОМПЛЕКСЫ</vt:lpstr>
      <vt:lpstr>ПРИРОДНЫЕ КОМПЛЕКСЫ</vt:lpstr>
      <vt:lpstr>ПРИРОДНЫЙ КОМПЛЕКС</vt:lpstr>
      <vt:lpstr>ПРИРОДНЫЙ КОМПЛЕКС</vt:lpstr>
      <vt:lpstr>ПРИРОДНЫЕ КОМПЛЕКСЫ</vt:lpstr>
      <vt:lpstr>ПРИРОДНЫЕ КОМПЛЕКСЫ</vt:lpstr>
      <vt:lpstr>ЗАКОНОМЕРНОСТИ ГЕОГРАФИЧЕСКОЙ ОБОЛОЧКИ</vt:lpstr>
      <vt:lpstr>«ПРАВДА – НЕ ПРАВДА»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КОМПЛЕКСЫ</dc:title>
  <dc:creator>Пупсик</dc:creator>
  <cp:lastModifiedBy>Пользователь Windows</cp:lastModifiedBy>
  <cp:revision>20</cp:revision>
  <dcterms:created xsi:type="dcterms:W3CDTF">2014-10-16T15:40:31Z</dcterms:created>
  <dcterms:modified xsi:type="dcterms:W3CDTF">2018-01-31T09:46:29Z</dcterms:modified>
</cp:coreProperties>
</file>