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297" r:id="rId3"/>
    <p:sldId id="306" r:id="rId4"/>
    <p:sldId id="300" r:id="rId5"/>
    <p:sldId id="301" r:id="rId6"/>
    <p:sldId id="304" r:id="rId7"/>
    <p:sldId id="303" r:id="rId8"/>
    <p:sldId id="305" r:id="rId9"/>
    <p:sldId id="307" r:id="rId10"/>
    <p:sldId id="315" r:id="rId11"/>
    <p:sldId id="308" r:id="rId12"/>
    <p:sldId id="314" r:id="rId13"/>
    <p:sldId id="310" r:id="rId14"/>
    <p:sldId id="312" r:id="rId15"/>
    <p:sldId id="311" r:id="rId16"/>
    <p:sldId id="313" r:id="rId17"/>
    <p:sldId id="295" r:id="rId18"/>
    <p:sldId id="282" r:id="rId19"/>
    <p:sldId id="283" r:id="rId20"/>
    <p:sldId id="284" r:id="rId21"/>
    <p:sldId id="285" r:id="rId22"/>
    <p:sldId id="288" r:id="rId23"/>
    <p:sldId id="286" r:id="rId24"/>
    <p:sldId id="3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820000"/>
    <a:srgbClr val="66FFFF"/>
    <a:srgbClr val="9900CC"/>
    <a:srgbClr val="06B355"/>
    <a:srgbClr val="00F2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94" autoAdjust="0"/>
  </p:normalViewPr>
  <p:slideViewPr>
    <p:cSldViewPr snapToGrid="0" showGuides="1">
      <p:cViewPr>
        <p:scale>
          <a:sx n="60" d="100"/>
          <a:sy n="60" d="100"/>
        </p:scale>
        <p:origin x="-52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693BC-6F19-43F8-B23F-8A39AC369561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5FFB-BA98-42A6-897B-9B1BD515E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1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FFB-BA98-42A6-897B-9B1BD515E8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FFB-BA98-42A6-897B-9B1BD515E83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56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A45D-10F0-4C84-AD50-AF7211CEC8E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07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A45D-10F0-4C84-AD50-AF7211CEC8E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83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A45D-10F0-4C84-AD50-AF7211CEC8E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47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A45D-10F0-4C84-AD50-AF7211CEC8E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9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A45D-10F0-4C84-AD50-AF7211CEC8E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01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A45D-10F0-4C84-AD50-AF7211CEC8E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235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FFB-BA98-42A6-897B-9B1BD515E83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56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83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2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2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89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69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00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8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70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8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99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22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BB91-1652-483F-99D9-02AE80C67A5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040E-20E2-454F-8BFB-8EB3BA861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3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gif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77;&#1085;&#1080;&#1082;\Desktop\&#1055;&#1088;&#1080;&#1093;&#1074;&#1072;&#1090;&#1082;&#1072;%20&#1083;&#1086;&#1089;&#1082;%20&#1090;&#1077;&#1093;.%20&#1057;&#1091;&#1079;&#1076;&#1072;&#1083;&#1100;\&#1044;&#1080;&#1076;&#1072;&#1082;&#1090;&#1080;&#1095;&#1077;&#1089;&#1082;&#1080;&#1081;%20&#1084;&#1072;&#1090;&#1077;&#1088;&#1080;&#1072;&#1083;\&#1059;&#1083;&#1077;&#1090;&#1072;&#1081;%20&#1085;&#1072;%20&#1082;&#1088;&#1099;&#1083;&#1100;&#1103;&#1093;%20&#1074;&#1077;&#1090;&#1088;&#1072;.mp3" TargetMode="Externa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1.wav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9;&#1095;&#1077;&#1085;&#1080;&#1082;\Desktop\&#1055;&#1088;&#1080;&#1093;&#1074;&#1072;&#1090;&#1082;&#1072;%20&#1083;&#1086;&#1089;&#1082;%20&#1090;&#1077;&#1093;.%20&#1057;&#1091;&#1079;&#1076;&#1072;&#1083;&#1100;\&#1044;&#1080;&#1076;&#1072;&#1082;&#1090;&#1080;&#1095;&#1077;&#1089;&#1082;&#1080;&#1081;%20&#1084;&#1072;&#1090;&#1077;&#1088;&#1080;&#1072;&#1083;\&#1060;&#1077;&#1089;&#1090;&#1080;&#1074;&#1072;&#1083;&#1100;%20&#1074;%20&#1057;&#1091;&#1079;&#1076;&#1086;&#1083;&#1080;_WMV%20V9_001.wm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111\Desktop\cartoon-design-background-22_194402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12" y="174009"/>
            <a:ext cx="11764370" cy="646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имя"/>
          <p:cNvSpPr/>
          <p:nvPr/>
        </p:nvSpPr>
        <p:spPr>
          <a:xfrm>
            <a:off x="1214649" y="1746913"/>
            <a:ext cx="10140287" cy="2756848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Добрый день!</a:t>
            </a:r>
            <a:endParaRPr lang="ru-RU" sz="7200" b="1" dirty="0">
              <a:ln w="11430"/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4855" y="488731"/>
            <a:ext cx="10830911" cy="945932"/>
          </a:xfrm>
        </p:spPr>
        <p:txBody>
          <a:bodyPr>
            <a:prstTxWarp prst="textPlain">
              <a:avLst>
                <a:gd name="adj" fmla="val 49196"/>
              </a:avLst>
            </a:prstTxWarp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Этапы лоскутного шитья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03586" y="1702676"/>
          <a:ext cx="9963807" cy="4461641"/>
        </p:xfrm>
        <a:graphic>
          <a:graphicData uri="http://schemas.openxmlformats.org/drawingml/2006/table">
            <a:tbl>
              <a:tblPr/>
              <a:tblGrid>
                <a:gridCol w="999478"/>
                <a:gridCol w="8964329"/>
              </a:tblGrid>
              <a:tr h="35051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Изготовление шаблона из плотного картона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Вырезать фигуру по внешней и внутренней линиям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Отложить припуски на швы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Начертить на картоне геометрическую фигуру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Выкраивание деталей из ткани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Обвести шаблон с внешней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Вырезать деталь по внешним контурам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Наложить рамку на изнаночную сторону ткани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Соединение деталей кроя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Стачать две детали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6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Сложить лицевой  внутрь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3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Стачать две детали лоскутного верха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Заутюжить припуски на швы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56291" y="1702680"/>
          <a:ext cx="10011102" cy="4529411"/>
        </p:xfrm>
        <a:graphic>
          <a:graphicData uri="http://schemas.openxmlformats.org/drawingml/2006/table">
            <a:tbl>
              <a:tblPr/>
              <a:tblGrid>
                <a:gridCol w="1344484"/>
                <a:gridCol w="8666618"/>
              </a:tblGrid>
              <a:tr h="347903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Изготовление шаблона из плотного картона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Вырезать фигуру по внешней и внутренней линиям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Отложить припуски на швы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Начертить на картоне геометрическую фигуру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Выкраивание деталей из ткани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Обвести шаблон с внешней стороны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Вырезать деталь по внешним контурам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Наложить рамку на изнаночную сторону ткани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Соединение деталей кроя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Стачать две детали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Сложить лицевой  внутрь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Стачать две детали лоскутного верха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Заутюжить припуски на швы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8609" y="450376"/>
            <a:ext cx="7260610" cy="859809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Инструменты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ikiclipart.com/wp-content/uploads/2016/10/Scissors-scissor-clip-art-free-clipart-images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4" y="3152020"/>
            <a:ext cx="1245476" cy="124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http://www.sickholiday.com/blog/wp-content/uploads/2014/11/shutterstock_107605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8120" y="5026306"/>
            <a:ext cx="2894978" cy="13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textiv.ru/sites/default/files/c85d4ccaa6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5781" y="1426396"/>
            <a:ext cx="1566129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0" name="Picture 6" descr="http://www.pd4pic.com/images/box-papers-containers-cardboard-container-books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9855" y="2717480"/>
            <a:ext cx="1622502" cy="168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4" name="Picture 10" descr="https://avatanplus.com/files/resources/original/577a847c90c11155b69586b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8874" y="1180329"/>
            <a:ext cx="1765939" cy="143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6" name="Picture 12" descr="http://www.cliparthut.com/clip-arts/124/hammer-and-nail-clip-art-12487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45219">
            <a:off x="5370440" y="5325779"/>
            <a:ext cx="1661151" cy="85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000" name="Picture 16" descr="https://clipartion.com/wp-content/uploads/2015/11/ruler-clip-art-at-vector-clip-art-online-royalty-free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977251">
            <a:off x="2498254" y="3813882"/>
            <a:ext cx="1859312" cy="44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http://static8.depositphotos.com/1006585/842/v/950/depositphotos_8425943-stock-illustration-sewing-machine-on-white.jpg"/>
          <p:cNvPicPr>
            <a:picLocks noChangeAspect="1" noChangeArrowheads="1"/>
          </p:cNvPicPr>
          <p:nvPr/>
        </p:nvPicPr>
        <p:blipFill>
          <a:blip r:embed="rId10" cstate="print"/>
          <a:srcRect l="4034" t="2671" b="13610"/>
          <a:stretch>
            <a:fillRect/>
          </a:stretch>
        </p:blipFill>
        <p:spPr bwMode="auto">
          <a:xfrm>
            <a:off x="5708072" y="2992580"/>
            <a:ext cx="2022763" cy="146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clipartbest.com/cliparts/yco/648/yco6489d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7928" y="1246909"/>
            <a:ext cx="2105890" cy="105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s://im0-tub-ru.yandex.net/i?id=8031719091d827ed25741432e3edf8cd-l&amp;n=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9610" y="4499831"/>
            <a:ext cx="2718887" cy="161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s://lh6.ggpht.com/n2DxhgUkKzhsncjRZN7y6gXtBQ1kul-2gbqruq-vMPBwz4QwJGG-6ARkKPs8LuA1w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3236" y="2358303"/>
            <a:ext cx="1662546" cy="166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http://www.fancyicons.com/free-icons/177/vintage-kitchen/png/128/standmixer_12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3921" y="2176015"/>
            <a:ext cx="1731818" cy="173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0" name="Picture 18" descr="http://www.playcast.ru/uploads/2016/02/13/17302666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36727" y="345440"/>
            <a:ext cx="2050472" cy="115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://g02.a.alicdn.com/kf/HTB1bg9zMpXXXXc0XFXXq6xXFXXXJ/Polyester-Sewing-font-b-Threads-b-font-font-b-Set-b-font-30-Color-250-Yard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35963" y="4283329"/>
            <a:ext cx="1773382" cy="177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yakutur.ru/assets/images/products/pictures/00-00009126_en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9562941">
            <a:off x="216674" y="1617638"/>
            <a:ext cx="1744717" cy="130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sewkit.ru/gallery/goods_photo/130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8210" y="4484378"/>
            <a:ext cx="1979226" cy="149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im0-tub-ru.yandex.net/i?id=a1dcf4a487d2863318013454280b157d-l&amp;n=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59614" y="283779"/>
            <a:ext cx="1263322" cy="126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im0-tub-ru.yandex.net/i?id=790c286d70caa3dbceab501bec2acc7d-l&amp;n=1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1163288">
            <a:off x="2023063" y="1684361"/>
            <a:ext cx="2192669" cy="154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3-tub-ru.yandex.net/i?id=a132f596e965faeb3a2653535a80d398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924" y="1785043"/>
            <a:ext cx="5906770" cy="4645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73707" y="477672"/>
            <a:ext cx="9799093" cy="107817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b="1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3. Цветовое  сочетание  орнамента</a:t>
            </a:r>
            <a:endParaRPr lang="ru-RU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61242" y="1623847"/>
          <a:ext cx="10121460" cy="4855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73820"/>
                <a:gridCol w="3373820"/>
                <a:gridCol w="3373820"/>
              </a:tblGrid>
              <a:tr h="141488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Нейтральные цвета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(уголь, снег)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Тёплые цвета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(солнце, огонь)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Холодные цвета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(вода, лес)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05004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05004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05004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2588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Красный, голубой, белый, зелёный, жёлтый, фиолетовый, серый, оранжевый, синий, </a:t>
                      </a:r>
                      <a:r>
                        <a:rPr lang="ru-RU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чёрный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29710" y="1623850"/>
          <a:ext cx="10231821" cy="48873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0607"/>
                <a:gridCol w="3410607"/>
                <a:gridCol w="3410607"/>
              </a:tblGrid>
              <a:tr h="170170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Нейтральные цвета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(уголь, снег)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Тёплые цвета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(солнце, огонь)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Холодные цвета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(вода, лес)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18499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  <a:endParaRPr lang="ru-RU" sz="32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зелёный</a:t>
                      </a:r>
                      <a:endParaRPr lang="ru-RU" sz="32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74302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серый</a:t>
                      </a:r>
                      <a:endParaRPr lang="ru-RU" sz="3200" b="1" i="1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оранжевый</a:t>
                      </a:r>
                      <a:endParaRPr lang="ru-RU" sz="32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голубой</a:t>
                      </a:r>
                      <a:endParaRPr lang="ru-RU" sz="3200" b="1" i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18499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чёрный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жёлтый</a:t>
                      </a:r>
                      <a:endParaRPr lang="ru-RU" sz="32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синий</a:t>
                      </a:r>
                      <a:endParaRPr lang="ru-RU" sz="32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74302">
                <a:tc>
                  <a:txBody>
                    <a:bodyPr/>
                    <a:lstStyle/>
                    <a:p>
                      <a:pPr algn="ctr"/>
                      <a:endParaRPr lang="ru-RU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фиолетовый</a:t>
                      </a:r>
                      <a:endParaRPr lang="ru-RU" sz="32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173707" y="477672"/>
            <a:ext cx="9799093" cy="107817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Физминутка</a:t>
            </a:r>
            <a:endParaRPr lang="ru-RU" sz="36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42108" y="1565564"/>
            <a:ext cx="989214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Сегодня я – портниха,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шью и режу лихо!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ножницы, а вот матрац –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Лоскутик нужен мне: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Клац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Клац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лоскута матрацного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полоску, ярко-красного,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шью для мамы пуховик –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Жужжу машинкою: Вжик! Вжик!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матраце жуткая дыра!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Наверно, в угол мне пора…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ikiclipart.com/wp-content/uploads/2016/10/Scissors-scissor-clip-art-free-clipart-images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77" y="1732645"/>
            <a:ext cx="1755929" cy="175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textiv.ru/sites/default/files/c85d4ccaa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17" y="4529814"/>
            <a:ext cx="1566129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static8.depositphotos.com/1006585/842/v/950/depositphotos_8425943-stock-illustration-sewing-machine-on-white.jpg"/>
          <p:cNvPicPr>
            <a:picLocks noChangeAspect="1" noChangeArrowheads="1"/>
          </p:cNvPicPr>
          <p:nvPr/>
        </p:nvPicPr>
        <p:blipFill>
          <a:blip r:embed="rId4" cstate="print"/>
          <a:srcRect l="4034" t="2671" b="13610"/>
          <a:stretch>
            <a:fillRect/>
          </a:stretch>
        </p:blipFill>
        <p:spPr bwMode="auto">
          <a:xfrm>
            <a:off x="9157856" y="4488870"/>
            <a:ext cx="2618032" cy="189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https://im1-tub-ru.yandex.net/i?id=4530f6045f7c1b23f526a74f43ab4c9b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1708" y="1864109"/>
            <a:ext cx="2594881" cy="173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024554" y="477672"/>
            <a:ext cx="5795889" cy="107817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lvl="0"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endParaRPr lang="ru-RU" sz="36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828" y="2169995"/>
            <a:ext cx="525669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Композиция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это составление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соединение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сочетание различных частей в единое целое в соответствии с какой либо идеей.</a:t>
            </a:r>
            <a:endParaRPr lang="ru-RU" sz="3200" b="1" dirty="0" smtClean="0"/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fs00.infourok.ru/images/doc/304/303749/2/640/img40.jpg"/>
          <p:cNvPicPr/>
          <p:nvPr/>
        </p:nvPicPr>
        <p:blipFill>
          <a:blip r:embed="rId2">
            <a:lum bright="-10000" contrast="40000"/>
          </a:blip>
          <a:srcRect l="3477" t="24827" r="13239" b="10805"/>
          <a:stretch>
            <a:fillRect/>
          </a:stretch>
        </p:blipFill>
        <p:spPr bwMode="auto">
          <a:xfrm>
            <a:off x="5832764" y="1915986"/>
            <a:ext cx="5897289" cy="390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173707" y="477672"/>
            <a:ext cx="9799093" cy="107817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лоскутного шитья</a:t>
            </a:r>
            <a:endParaRPr lang="ru-RU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images.vfl.ru/ii/1465853337/59a031f1/13014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26" y="1951629"/>
            <a:ext cx="3638502" cy="2593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45910" y="4801862"/>
            <a:ext cx="3411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«Полоска»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0930" y="4804012"/>
            <a:ext cx="350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«Треугольник»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9475" y="4844955"/>
            <a:ext cx="349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«Квадрат»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3-tub-ru.yandex.net/i?id=13d6b29fe6a95400efe269e4d46b7cd4-l&amp;n=13"/>
          <p:cNvPicPr>
            <a:picLocks noChangeAspect="1" noChangeArrowheads="1"/>
          </p:cNvPicPr>
          <p:nvPr/>
        </p:nvPicPr>
        <p:blipFill>
          <a:blip r:embed="rId3"/>
          <a:srcRect l="8816" t="12127" r="9933" b="10173"/>
          <a:stretch>
            <a:fillRect/>
          </a:stretch>
        </p:blipFill>
        <p:spPr bwMode="auto">
          <a:xfrm>
            <a:off x="8063345" y="1939635"/>
            <a:ext cx="3740728" cy="2673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s://kuda-spb.ru/uploads/c6e0df6f6eb7fbedb5e6f416374a03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521" y="1939635"/>
            <a:ext cx="3620655" cy="2687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914525" y="477672"/>
            <a:ext cx="8504093" cy="107817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lvl="0"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sz="36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domechti.ru/wp-content/uploads/2012/10/prikhvatki-dlya-kukhni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4178">
            <a:off x="943809" y="1660571"/>
            <a:ext cx="2515746" cy="192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img0.liveinternet.ru/images/attach/c/1/54/715/54715616_1265253128_bozh0.jpg"/>
          <p:cNvPicPr>
            <a:picLocks noChangeAspect="1" noChangeArrowheads="1"/>
          </p:cNvPicPr>
          <p:nvPr/>
        </p:nvPicPr>
        <p:blipFill>
          <a:blip r:embed="rId4"/>
          <a:srcRect l="6042" r="6103" b="2482"/>
          <a:stretch>
            <a:fillRect/>
          </a:stretch>
        </p:blipFill>
        <p:spPr bwMode="auto">
          <a:xfrm rot="19891023">
            <a:off x="9211117" y="1672361"/>
            <a:ext cx="2184174" cy="217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https://im2-tub-ru.yandex.net/i?id=ebfcfddb131331a8db7400c8fd5ed6f5-l&amp;n=13"/>
          <p:cNvPicPr>
            <a:picLocks noChangeAspect="1" noChangeArrowheads="1"/>
          </p:cNvPicPr>
          <p:nvPr/>
        </p:nvPicPr>
        <p:blipFill>
          <a:blip r:embed="rId5"/>
          <a:srcRect l="44425" t="17779" b="11887"/>
          <a:stretch>
            <a:fillRect/>
          </a:stretch>
        </p:blipFill>
        <p:spPr bwMode="auto">
          <a:xfrm rot="20819242">
            <a:off x="2367271" y="4161980"/>
            <a:ext cx="2761899" cy="203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http://iloveneedlework.ru/wp-content/uploads/2011/06/prihvatka14.jpg"/>
          <p:cNvPicPr>
            <a:picLocks noChangeAspect="1" noChangeArrowheads="1"/>
          </p:cNvPicPr>
          <p:nvPr/>
        </p:nvPicPr>
        <p:blipFill>
          <a:blip r:embed="rId6"/>
          <a:srcRect l="1672" t="12172" r="49322" b="8267"/>
          <a:stretch>
            <a:fillRect/>
          </a:stretch>
        </p:blipFill>
        <p:spPr bwMode="auto">
          <a:xfrm>
            <a:off x="4739288" y="1604231"/>
            <a:ext cx="2389691" cy="225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6" name="Picture 10" descr="http://mysmartbuy.ru/wp-content/uploads/2015/11/collage11.jpg"/>
          <p:cNvPicPr>
            <a:picLocks noChangeAspect="1" noChangeArrowheads="1"/>
          </p:cNvPicPr>
          <p:nvPr/>
        </p:nvPicPr>
        <p:blipFill>
          <a:blip r:embed="rId7"/>
          <a:srcRect l="66255" r="1109" b="67545"/>
          <a:stretch>
            <a:fillRect/>
          </a:stretch>
        </p:blipFill>
        <p:spPr bwMode="auto">
          <a:xfrm rot="1073051">
            <a:off x="7051969" y="4212852"/>
            <a:ext cx="2765975" cy="184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Улетай на крыльях ве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09447" y="627992"/>
            <a:ext cx="352097" cy="35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имя"/>
          <p:cNvSpPr/>
          <p:nvPr/>
        </p:nvSpPr>
        <p:spPr>
          <a:xfrm>
            <a:off x="3166281" y="423081"/>
            <a:ext cx="6045958" cy="1869743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</a:p>
          <a:p>
            <a:pPr algn="ctr"/>
            <a:r>
              <a:rPr lang="ru-RU" sz="7200" b="1" i="1" dirty="0" smtClean="0">
                <a:ln w="11430"/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7200" b="1" i="1" dirty="0">
              <a:ln w="11430"/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https://2raskraski.ru/wp-content/uploads/babochka-53-768x581.gif"/>
          <p:cNvPicPr>
            <a:picLocks noChangeAspect="1" noChangeArrowheads="1"/>
          </p:cNvPicPr>
          <p:nvPr/>
        </p:nvPicPr>
        <p:blipFill>
          <a:blip r:embed="rId4"/>
          <a:srcRect r="2043" b="1840"/>
          <a:stretch>
            <a:fillRect/>
          </a:stretch>
        </p:blipFill>
        <p:spPr bwMode="auto">
          <a:xfrm>
            <a:off x="3853646" y="2746494"/>
            <a:ext cx="4633457" cy="356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11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"/>
          <p:cNvGrpSpPr/>
          <p:nvPr/>
        </p:nvGrpSpPr>
        <p:grpSpPr>
          <a:xfrm>
            <a:off x="5064364" y="2115383"/>
            <a:ext cx="7020000" cy="1440000"/>
            <a:chOff x="5064364" y="2232613"/>
            <a:chExt cx="7020000" cy="1440000"/>
          </a:xfrm>
        </p:grpSpPr>
        <p:pic>
          <p:nvPicPr>
            <p:cNvPr id="5" name="рамка 1"/>
            <p:cNvPicPr preferRelativeResize="0"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364" y="2232613"/>
              <a:ext cx="7020000" cy="1440000"/>
            </a:xfrm>
            <a:prstGeom prst="rect">
              <a:avLst/>
            </a:prstGeom>
          </p:spPr>
        </p:pic>
        <p:sp>
          <p:nvSpPr>
            <p:cNvPr id="6" name="ответ 1"/>
            <p:cNvSpPr txBox="1"/>
            <p:nvPr/>
          </p:nvSpPr>
          <p:spPr>
            <a:xfrm>
              <a:off x="7365397" y="2645558"/>
              <a:ext cx="2433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Англия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068229" y="3555383"/>
            <a:ext cx="7020000" cy="1440000"/>
            <a:chOff x="5068229" y="3613998"/>
            <a:chExt cx="7020000" cy="1440000"/>
          </a:xfrm>
        </p:grpSpPr>
        <p:pic>
          <p:nvPicPr>
            <p:cNvPr id="7" name="рамка 2"/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3613998"/>
              <a:ext cx="7020000" cy="1440000"/>
            </a:xfrm>
            <a:prstGeom prst="rect">
              <a:avLst/>
            </a:prstGeom>
          </p:spPr>
        </p:pic>
        <p:sp>
          <p:nvSpPr>
            <p:cNvPr id="12" name="ответ 2"/>
            <p:cNvSpPr/>
            <p:nvPr/>
          </p:nvSpPr>
          <p:spPr>
            <a:xfrm>
              <a:off x="7692889" y="4046047"/>
              <a:ext cx="1833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Швеция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"/>
          <p:cNvGrpSpPr/>
          <p:nvPr/>
        </p:nvGrpSpPr>
        <p:grpSpPr>
          <a:xfrm>
            <a:off x="5068229" y="4969042"/>
            <a:ext cx="7020000" cy="1440000"/>
            <a:chOff x="5068229" y="5027657"/>
            <a:chExt cx="7020000" cy="1440000"/>
          </a:xfrm>
        </p:grpSpPr>
        <p:pic>
          <p:nvPicPr>
            <p:cNvPr id="8" name="рамка 3"/>
            <p:cNvPicPr preferRelativeResize="0"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5027657"/>
              <a:ext cx="7020000" cy="1440000"/>
            </a:xfrm>
            <a:prstGeom prst="rect">
              <a:avLst/>
            </a:prstGeom>
          </p:spPr>
        </p:pic>
        <p:sp>
          <p:nvSpPr>
            <p:cNvPr id="13" name="ответ 3"/>
            <p:cNvSpPr txBox="1"/>
            <p:nvPr/>
          </p:nvSpPr>
          <p:spPr>
            <a:xfrm>
              <a:off x="7569403" y="5478561"/>
              <a:ext cx="2024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Россия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вопрос"/>
          <p:cNvSpPr/>
          <p:nvPr/>
        </p:nvSpPr>
        <p:spPr>
          <a:xfrm>
            <a:off x="5466701" y="904965"/>
            <a:ext cx="6087240" cy="598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впервые зародилась техника лоскутного шитья «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-вопрос"/>
          <p:cNvSpPr/>
          <p:nvPr/>
        </p:nvSpPr>
        <p:spPr>
          <a:xfrm>
            <a:off x="5307724" y="472401"/>
            <a:ext cx="6358759" cy="14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">
            <a:hlinkClick r:id="" action="ppaction://hlinkshowjump?jump=nextslide"/>
          </p:cNvPr>
          <p:cNvSpPr/>
          <p:nvPr/>
        </p:nvSpPr>
        <p:spPr>
          <a:xfrm>
            <a:off x="11441723" y="6253197"/>
            <a:ext cx="386861" cy="2882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3" name="Picture 1" descr="C:\Users\111\Desktop\урок по технологии\1.png"/>
          <p:cNvPicPr>
            <a:picLocks noChangeAspect="1" noChangeArrowheads="1"/>
          </p:cNvPicPr>
          <p:nvPr/>
        </p:nvPicPr>
        <p:blipFill>
          <a:blip r:embed="rId7"/>
          <a:srcRect l="680" t="1536" r="24651" b="23368"/>
          <a:stretch>
            <a:fillRect/>
          </a:stretch>
        </p:blipFill>
        <p:spPr bwMode="auto">
          <a:xfrm>
            <a:off x="504967" y="1951630"/>
            <a:ext cx="4612944" cy="3534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1" descr="https://2raskraski.ru/wp-content/uploads/babochka-53-768x581.gif"/>
          <p:cNvPicPr>
            <a:picLocks noChangeAspect="1" noChangeArrowheads="1"/>
          </p:cNvPicPr>
          <p:nvPr/>
        </p:nvPicPr>
        <p:blipFill>
          <a:blip r:embed="rId8"/>
          <a:srcRect r="2043" b="1840"/>
          <a:stretch>
            <a:fillRect/>
          </a:stretch>
        </p:blipFill>
        <p:spPr bwMode="auto">
          <a:xfrm>
            <a:off x="510414" y="1924334"/>
            <a:ext cx="4633457" cy="356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280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"/>
          <p:cNvGrpSpPr/>
          <p:nvPr/>
        </p:nvGrpSpPr>
        <p:grpSpPr>
          <a:xfrm>
            <a:off x="5064364" y="2115383"/>
            <a:ext cx="7020000" cy="1440000"/>
            <a:chOff x="5064364" y="2232613"/>
            <a:chExt cx="7020000" cy="1440000"/>
          </a:xfrm>
        </p:grpSpPr>
        <p:pic>
          <p:nvPicPr>
            <p:cNvPr id="5" name="рамка 1"/>
            <p:cNvPicPr preferRelativeResize="0"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364" y="2232613"/>
              <a:ext cx="7020000" cy="1440000"/>
            </a:xfrm>
            <a:prstGeom prst="rect">
              <a:avLst/>
            </a:prstGeom>
          </p:spPr>
        </p:pic>
        <p:sp>
          <p:nvSpPr>
            <p:cNvPr id="6" name="ответ 1"/>
            <p:cNvSpPr txBox="1"/>
            <p:nvPr/>
          </p:nvSpPr>
          <p:spPr>
            <a:xfrm>
              <a:off x="7287904" y="2645558"/>
              <a:ext cx="2333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Шляпу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068229" y="3555383"/>
            <a:ext cx="7020000" cy="1440000"/>
            <a:chOff x="5068229" y="3613998"/>
            <a:chExt cx="7020000" cy="1440000"/>
          </a:xfrm>
        </p:grpSpPr>
        <p:pic>
          <p:nvPicPr>
            <p:cNvPr id="7" name="рамка 2"/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3613998"/>
              <a:ext cx="7020000" cy="1440000"/>
            </a:xfrm>
            <a:prstGeom prst="rect">
              <a:avLst/>
            </a:prstGeom>
          </p:spPr>
        </p:pic>
        <p:sp>
          <p:nvSpPr>
            <p:cNvPr id="12" name="ответ 2"/>
            <p:cNvSpPr/>
            <p:nvPr/>
          </p:nvSpPr>
          <p:spPr>
            <a:xfrm>
              <a:off x="6871855" y="4046047"/>
              <a:ext cx="3352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Носки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"/>
          <p:cNvGrpSpPr/>
          <p:nvPr/>
        </p:nvGrpSpPr>
        <p:grpSpPr>
          <a:xfrm>
            <a:off x="5068229" y="4969042"/>
            <a:ext cx="7020000" cy="1440000"/>
            <a:chOff x="5068229" y="5027657"/>
            <a:chExt cx="7020000" cy="1440000"/>
          </a:xfrm>
        </p:grpSpPr>
        <p:pic>
          <p:nvPicPr>
            <p:cNvPr id="8" name="рамка 3"/>
            <p:cNvPicPr preferRelativeResize="0"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5027657"/>
              <a:ext cx="7020000" cy="1440000"/>
            </a:xfrm>
            <a:prstGeom prst="rect">
              <a:avLst/>
            </a:prstGeom>
          </p:spPr>
        </p:pic>
        <p:sp>
          <p:nvSpPr>
            <p:cNvPr id="13" name="ответ 3"/>
            <p:cNvSpPr txBox="1"/>
            <p:nvPr/>
          </p:nvSpPr>
          <p:spPr>
            <a:xfrm>
              <a:off x="6810234" y="5478561"/>
              <a:ext cx="3780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Одеяло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вопрос"/>
          <p:cNvSpPr/>
          <p:nvPr/>
        </p:nvSpPr>
        <p:spPr>
          <a:xfrm>
            <a:off x="5466701" y="904965"/>
            <a:ext cx="6087240" cy="598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изделие можно сшить в лоскутной технике?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-вопрос"/>
          <p:cNvSpPr/>
          <p:nvPr/>
        </p:nvSpPr>
        <p:spPr>
          <a:xfrm>
            <a:off x="5307724" y="472401"/>
            <a:ext cx="6358759" cy="14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">
            <a:hlinkClick r:id="" action="ppaction://hlinkshowjump?jump=nextslide"/>
          </p:cNvPr>
          <p:cNvSpPr/>
          <p:nvPr/>
        </p:nvSpPr>
        <p:spPr>
          <a:xfrm>
            <a:off x="11441723" y="6253197"/>
            <a:ext cx="386861" cy="2882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5" name="Picture 1" descr="C:\Users\111\Desktop\урок по технологии\2.png"/>
          <p:cNvPicPr>
            <a:picLocks noChangeAspect="1" noChangeArrowheads="1"/>
          </p:cNvPicPr>
          <p:nvPr/>
        </p:nvPicPr>
        <p:blipFill>
          <a:blip r:embed="rId7"/>
          <a:srcRect r="24508" b="23554"/>
          <a:stretch>
            <a:fillRect/>
          </a:stretch>
        </p:blipFill>
        <p:spPr bwMode="auto">
          <a:xfrm>
            <a:off x="503830" y="1933525"/>
            <a:ext cx="4573137" cy="3528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" descr="C:\Users\111\Desktop\урок по технологии\1.png"/>
          <p:cNvPicPr>
            <a:picLocks noChangeAspect="1" noChangeArrowheads="1"/>
          </p:cNvPicPr>
          <p:nvPr/>
        </p:nvPicPr>
        <p:blipFill>
          <a:blip r:embed="rId8"/>
          <a:srcRect l="680" t="1536" r="24651" b="23368"/>
          <a:stretch>
            <a:fillRect/>
          </a:stretch>
        </p:blipFill>
        <p:spPr bwMode="auto">
          <a:xfrm>
            <a:off x="450375" y="1924334"/>
            <a:ext cx="4612944" cy="3534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834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4716" y="163774"/>
            <a:ext cx="11641541" cy="52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здороваюсь везде - на улице и дома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здравствуй, говорю  соседке не знакомой.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 солнце золотое!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 небо – голубое!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 лёгкий ветерок!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 маленький дубок!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 утро, здравствуй день!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здороваться не лень!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://www.playcast.ru/uploads/2014/03/22/79433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61" y="2047164"/>
            <a:ext cx="2112044" cy="214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http://www.twooaksjapanesechins.com/images/oakTre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7206" y="4654123"/>
            <a:ext cx="2177719" cy="195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http://img1.liveinternet.ru/images/attach/c/7/95/285/95285041_Tuchi_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31" y="4278517"/>
            <a:ext cx="1511385" cy="69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http://s2.hostingkartinok.com/uploads/images/2012/08/c2f4f3deaaa9f03fb7d2f9e0ba7a16b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7445" y="1841408"/>
            <a:ext cx="2441981" cy="118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Picture 11" descr="http://reskon.ru/wp-content/uploads/2015/11/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660" y="4895463"/>
            <a:ext cx="3057099" cy="168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"/>
          <p:cNvGrpSpPr/>
          <p:nvPr/>
        </p:nvGrpSpPr>
        <p:grpSpPr>
          <a:xfrm>
            <a:off x="5064364" y="2115383"/>
            <a:ext cx="7020000" cy="1440000"/>
            <a:chOff x="5064364" y="2232613"/>
            <a:chExt cx="7020000" cy="1440000"/>
          </a:xfrm>
        </p:grpSpPr>
        <p:pic>
          <p:nvPicPr>
            <p:cNvPr id="5" name="рамка 1"/>
            <p:cNvPicPr preferRelativeResize="0"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364" y="2232613"/>
              <a:ext cx="7020000" cy="1440000"/>
            </a:xfrm>
            <a:prstGeom prst="rect">
              <a:avLst/>
            </a:prstGeom>
          </p:spPr>
        </p:pic>
        <p:sp>
          <p:nvSpPr>
            <p:cNvPr id="6" name="ответ 1"/>
            <p:cNvSpPr txBox="1"/>
            <p:nvPr/>
          </p:nvSpPr>
          <p:spPr>
            <a:xfrm>
              <a:off x="7342496" y="2645558"/>
              <a:ext cx="2524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Овал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068229" y="3555383"/>
            <a:ext cx="7020000" cy="1440000"/>
            <a:chOff x="5068229" y="3613998"/>
            <a:chExt cx="7020000" cy="1440000"/>
          </a:xfrm>
        </p:grpSpPr>
        <p:pic>
          <p:nvPicPr>
            <p:cNvPr id="7" name="рамка 2"/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3613998"/>
              <a:ext cx="7020000" cy="1440000"/>
            </a:xfrm>
            <a:prstGeom prst="rect">
              <a:avLst/>
            </a:prstGeom>
          </p:spPr>
        </p:pic>
        <p:sp>
          <p:nvSpPr>
            <p:cNvPr id="12" name="ответ 2"/>
            <p:cNvSpPr/>
            <p:nvPr/>
          </p:nvSpPr>
          <p:spPr>
            <a:xfrm>
              <a:off x="7519916" y="4046047"/>
              <a:ext cx="2142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Эллипс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"/>
          <p:cNvGrpSpPr/>
          <p:nvPr/>
        </p:nvGrpSpPr>
        <p:grpSpPr>
          <a:xfrm>
            <a:off x="5068229" y="4969042"/>
            <a:ext cx="7020000" cy="1440000"/>
            <a:chOff x="5068229" y="5027657"/>
            <a:chExt cx="7020000" cy="1440000"/>
          </a:xfrm>
        </p:grpSpPr>
        <p:pic>
          <p:nvPicPr>
            <p:cNvPr id="8" name="рамка 3"/>
            <p:cNvPicPr preferRelativeResize="0"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5027657"/>
              <a:ext cx="7020000" cy="1440000"/>
            </a:xfrm>
            <a:prstGeom prst="rect">
              <a:avLst/>
            </a:prstGeom>
          </p:spPr>
        </p:pic>
        <p:sp>
          <p:nvSpPr>
            <p:cNvPr id="13" name="ответ 3"/>
            <p:cNvSpPr txBox="1"/>
            <p:nvPr/>
          </p:nvSpPr>
          <p:spPr>
            <a:xfrm>
              <a:off x="6632812" y="5478561"/>
              <a:ext cx="4398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Квадрат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вопрос"/>
          <p:cNvSpPr/>
          <p:nvPr/>
        </p:nvSpPr>
        <p:spPr>
          <a:xfrm>
            <a:off x="5466701" y="904965"/>
            <a:ext cx="6087240" cy="598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геометрические фигуры используются в лоскутном шитье?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-вопрос"/>
          <p:cNvSpPr/>
          <p:nvPr/>
        </p:nvSpPr>
        <p:spPr>
          <a:xfrm>
            <a:off x="5307724" y="472401"/>
            <a:ext cx="6358759" cy="14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">
            <a:hlinkClick r:id="" action="ppaction://hlinkshowjump?jump=nextslide"/>
          </p:cNvPr>
          <p:cNvSpPr/>
          <p:nvPr/>
        </p:nvSpPr>
        <p:spPr>
          <a:xfrm>
            <a:off x="11441723" y="6253197"/>
            <a:ext cx="386861" cy="2882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7" name="Picture 1" descr="C:\Users\111\Desktop\урок по технологии\3.png"/>
          <p:cNvPicPr>
            <a:picLocks noChangeAspect="1" noChangeArrowheads="1"/>
          </p:cNvPicPr>
          <p:nvPr/>
        </p:nvPicPr>
        <p:blipFill>
          <a:blip r:embed="rId7"/>
          <a:srcRect r="24366" b="23741"/>
          <a:stretch>
            <a:fillRect/>
          </a:stretch>
        </p:blipFill>
        <p:spPr bwMode="auto">
          <a:xfrm>
            <a:off x="491319" y="1922045"/>
            <a:ext cx="4586542" cy="3523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" descr="C:\Users\111\Desktop\урок по технологии\2.png"/>
          <p:cNvPicPr>
            <a:picLocks noChangeAspect="1" noChangeArrowheads="1"/>
          </p:cNvPicPr>
          <p:nvPr/>
        </p:nvPicPr>
        <p:blipFill>
          <a:blip r:embed="rId8"/>
          <a:srcRect r="24508" b="23554"/>
          <a:stretch>
            <a:fillRect/>
          </a:stretch>
        </p:blipFill>
        <p:spPr bwMode="auto">
          <a:xfrm>
            <a:off x="491319" y="1906230"/>
            <a:ext cx="4585648" cy="3528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9810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111\Desktop\урок по технологии\4.png"/>
          <p:cNvPicPr>
            <a:picLocks noChangeAspect="1" noChangeArrowheads="1"/>
          </p:cNvPicPr>
          <p:nvPr/>
        </p:nvPicPr>
        <p:blipFill>
          <a:blip r:embed="rId4"/>
          <a:srcRect r="24793" b="24300"/>
          <a:stretch>
            <a:fillRect/>
          </a:stretch>
        </p:blipFill>
        <p:spPr bwMode="auto">
          <a:xfrm>
            <a:off x="476535" y="1897039"/>
            <a:ext cx="4600432" cy="354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Группа 1"/>
          <p:cNvGrpSpPr/>
          <p:nvPr/>
        </p:nvGrpSpPr>
        <p:grpSpPr>
          <a:xfrm>
            <a:off x="5064364" y="2115383"/>
            <a:ext cx="7020000" cy="1440000"/>
            <a:chOff x="5064364" y="2232613"/>
            <a:chExt cx="7020000" cy="1440000"/>
          </a:xfrm>
        </p:grpSpPr>
        <p:pic>
          <p:nvPicPr>
            <p:cNvPr id="5" name="рамка 1"/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364" y="2232613"/>
              <a:ext cx="7020000" cy="1440000"/>
            </a:xfrm>
            <a:prstGeom prst="rect">
              <a:avLst/>
            </a:prstGeom>
          </p:spPr>
        </p:pic>
        <p:sp>
          <p:nvSpPr>
            <p:cNvPr id="6" name="ответ 1"/>
            <p:cNvSpPr txBox="1"/>
            <p:nvPr/>
          </p:nvSpPr>
          <p:spPr>
            <a:xfrm>
              <a:off x="6068292" y="2444794"/>
              <a:ext cx="49045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Хлапчатобумажная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льняная ткань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068229" y="3555383"/>
            <a:ext cx="7020000" cy="1440000"/>
            <a:chOff x="5068229" y="3613998"/>
            <a:chExt cx="7020000" cy="1440000"/>
          </a:xfrm>
        </p:grpSpPr>
        <p:pic>
          <p:nvPicPr>
            <p:cNvPr id="7" name="рамка 2"/>
            <p:cNvPicPr preferRelativeResize="0"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3613998"/>
              <a:ext cx="7020000" cy="1440000"/>
            </a:xfrm>
            <a:prstGeom prst="rect">
              <a:avLst/>
            </a:prstGeom>
          </p:spPr>
        </p:pic>
        <p:sp>
          <p:nvSpPr>
            <p:cNvPr id="12" name="ответ 2"/>
            <p:cNvSpPr/>
            <p:nvPr/>
          </p:nvSpPr>
          <p:spPr>
            <a:xfrm>
              <a:off x="7506269" y="4046047"/>
              <a:ext cx="19516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Мех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"/>
          <p:cNvGrpSpPr/>
          <p:nvPr/>
        </p:nvGrpSpPr>
        <p:grpSpPr>
          <a:xfrm>
            <a:off x="5068229" y="4969042"/>
            <a:ext cx="7020000" cy="1440000"/>
            <a:chOff x="5068229" y="5027657"/>
            <a:chExt cx="7020000" cy="1440000"/>
          </a:xfrm>
        </p:grpSpPr>
        <p:pic>
          <p:nvPicPr>
            <p:cNvPr id="8" name="рамка 3"/>
            <p:cNvPicPr preferRelativeResize="0"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5027657"/>
              <a:ext cx="7020000" cy="1440000"/>
            </a:xfrm>
            <a:prstGeom prst="rect">
              <a:avLst/>
            </a:prstGeom>
          </p:spPr>
        </p:pic>
        <p:sp>
          <p:nvSpPr>
            <p:cNvPr id="13" name="ответ 3"/>
            <p:cNvSpPr txBox="1"/>
            <p:nvPr/>
          </p:nvSpPr>
          <p:spPr>
            <a:xfrm>
              <a:off x="7615451" y="5478561"/>
              <a:ext cx="1856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Шёлк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вопрос"/>
          <p:cNvSpPr/>
          <p:nvPr/>
        </p:nvSpPr>
        <p:spPr>
          <a:xfrm>
            <a:off x="5466701" y="904965"/>
            <a:ext cx="6087240" cy="598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материал используется для лоскутного шитья?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-вопрос"/>
          <p:cNvSpPr/>
          <p:nvPr/>
        </p:nvSpPr>
        <p:spPr>
          <a:xfrm>
            <a:off x="5307724" y="472401"/>
            <a:ext cx="6358759" cy="14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">
            <a:hlinkClick r:id="" action="ppaction://hlinkshowjump?jump=nextslide"/>
          </p:cNvPr>
          <p:cNvSpPr/>
          <p:nvPr/>
        </p:nvSpPr>
        <p:spPr>
          <a:xfrm>
            <a:off x="11441723" y="6253197"/>
            <a:ext cx="386861" cy="2882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 descr="C:\Users\111\Desktop\урок по технологии\3.png"/>
          <p:cNvPicPr>
            <a:picLocks noChangeAspect="1" noChangeArrowheads="1"/>
          </p:cNvPicPr>
          <p:nvPr/>
        </p:nvPicPr>
        <p:blipFill>
          <a:blip r:embed="rId8"/>
          <a:srcRect r="24366" b="23741"/>
          <a:stretch>
            <a:fillRect/>
          </a:stretch>
        </p:blipFill>
        <p:spPr bwMode="auto">
          <a:xfrm>
            <a:off x="491319" y="1922045"/>
            <a:ext cx="4586542" cy="3523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4789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11\Desktop\урок по технологии\5.png"/>
          <p:cNvPicPr>
            <a:picLocks noChangeAspect="1" noChangeArrowheads="1"/>
          </p:cNvPicPr>
          <p:nvPr/>
        </p:nvPicPr>
        <p:blipFill>
          <a:blip r:embed="rId4"/>
          <a:srcRect r="24224" b="23554"/>
          <a:stretch>
            <a:fillRect/>
          </a:stretch>
        </p:blipFill>
        <p:spPr bwMode="auto">
          <a:xfrm>
            <a:off x="462888" y="1869743"/>
            <a:ext cx="4634236" cy="3562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Группа 1"/>
          <p:cNvGrpSpPr/>
          <p:nvPr/>
        </p:nvGrpSpPr>
        <p:grpSpPr>
          <a:xfrm>
            <a:off x="5172000" y="1671143"/>
            <a:ext cx="7020000" cy="1623849"/>
            <a:chOff x="5064364" y="2232612"/>
            <a:chExt cx="7020000" cy="1314983"/>
          </a:xfrm>
        </p:grpSpPr>
        <p:pic>
          <p:nvPicPr>
            <p:cNvPr id="5" name="рамка 1"/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364" y="2232612"/>
              <a:ext cx="7020000" cy="1314983"/>
            </a:xfrm>
            <a:prstGeom prst="rect">
              <a:avLst/>
            </a:prstGeom>
          </p:spPr>
        </p:pic>
        <p:sp>
          <p:nvSpPr>
            <p:cNvPr id="6" name="ответ 1"/>
            <p:cNvSpPr txBox="1"/>
            <p:nvPr/>
          </p:nvSpPr>
          <p:spPr>
            <a:xfrm>
              <a:off x="6123709" y="2472504"/>
              <a:ext cx="4724400" cy="3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172000" y="3105807"/>
            <a:ext cx="7020000" cy="2680137"/>
            <a:chOff x="5068229" y="3613998"/>
            <a:chExt cx="7020000" cy="1959663"/>
          </a:xfrm>
        </p:grpSpPr>
        <p:pic>
          <p:nvPicPr>
            <p:cNvPr id="7" name="рамка 2"/>
            <p:cNvPicPr preferRelativeResize="0"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3613998"/>
              <a:ext cx="7020000" cy="1440000"/>
            </a:xfrm>
            <a:prstGeom prst="rect">
              <a:avLst/>
            </a:prstGeom>
          </p:spPr>
        </p:pic>
        <p:sp>
          <p:nvSpPr>
            <p:cNvPr id="12" name="ответ 2"/>
            <p:cNvSpPr/>
            <p:nvPr/>
          </p:nvSpPr>
          <p:spPr>
            <a:xfrm>
              <a:off x="6359236" y="3757779"/>
              <a:ext cx="410859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Составление, соединение различных частей в единое целое</a:t>
              </a:r>
            </a:p>
            <a:p>
              <a:pPr algn="ctr"/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"/>
          <p:cNvGrpSpPr/>
          <p:nvPr/>
        </p:nvGrpSpPr>
        <p:grpSpPr>
          <a:xfrm>
            <a:off x="5068229" y="4969042"/>
            <a:ext cx="7020000" cy="1440000"/>
            <a:chOff x="5068229" y="5027657"/>
            <a:chExt cx="7020000" cy="1440000"/>
          </a:xfrm>
        </p:grpSpPr>
        <p:pic>
          <p:nvPicPr>
            <p:cNvPr id="8" name="рамка 3"/>
            <p:cNvPicPr preferRelativeResize="0"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5027657"/>
              <a:ext cx="7020000" cy="1440000"/>
            </a:xfrm>
            <a:prstGeom prst="rect">
              <a:avLst/>
            </a:prstGeom>
          </p:spPr>
        </p:pic>
        <p:sp>
          <p:nvSpPr>
            <p:cNvPr id="13" name="ответ 3"/>
            <p:cNvSpPr txBox="1"/>
            <p:nvPr/>
          </p:nvSpPr>
          <p:spPr>
            <a:xfrm>
              <a:off x="6622473" y="5281779"/>
              <a:ext cx="39762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Готовый шаблон работы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вопрос"/>
          <p:cNvSpPr/>
          <p:nvPr/>
        </p:nvSpPr>
        <p:spPr>
          <a:xfrm>
            <a:off x="5466701" y="904965"/>
            <a:ext cx="6087240" cy="598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Композиция – это…?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-вопрос"/>
          <p:cNvSpPr/>
          <p:nvPr/>
        </p:nvSpPr>
        <p:spPr>
          <a:xfrm>
            <a:off x="5307724" y="472401"/>
            <a:ext cx="6358759" cy="14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">
            <a:hlinkClick r:id="" action="ppaction://hlinkshowjump?jump=nextslide"/>
          </p:cNvPr>
          <p:cNvSpPr/>
          <p:nvPr/>
        </p:nvSpPr>
        <p:spPr>
          <a:xfrm>
            <a:off x="11441723" y="6253197"/>
            <a:ext cx="386861" cy="2882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 descr="C:\Users\111\Desktop\урок по технологии\4.png"/>
          <p:cNvPicPr>
            <a:picLocks noChangeAspect="1" noChangeArrowheads="1"/>
          </p:cNvPicPr>
          <p:nvPr/>
        </p:nvPicPr>
        <p:blipFill>
          <a:blip r:embed="rId8"/>
          <a:srcRect r="24793" b="24300"/>
          <a:stretch>
            <a:fillRect/>
          </a:stretch>
        </p:blipFill>
        <p:spPr bwMode="auto">
          <a:xfrm>
            <a:off x="476535" y="1897039"/>
            <a:ext cx="4600432" cy="354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80686" y="1954925"/>
            <a:ext cx="6654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Предварительный набросок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4647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111\Desktop\урок по технологии\6.png"/>
          <p:cNvPicPr>
            <a:picLocks noChangeAspect="1" noChangeArrowheads="1"/>
          </p:cNvPicPr>
          <p:nvPr/>
        </p:nvPicPr>
        <p:blipFill>
          <a:blip r:embed="rId4"/>
          <a:srcRect r="24508" b="24114"/>
          <a:stretch>
            <a:fillRect/>
          </a:stretch>
        </p:blipFill>
        <p:spPr bwMode="auto">
          <a:xfrm>
            <a:off x="490182" y="1875578"/>
            <a:ext cx="4627727" cy="3528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Группа 1"/>
          <p:cNvGrpSpPr/>
          <p:nvPr/>
        </p:nvGrpSpPr>
        <p:grpSpPr>
          <a:xfrm>
            <a:off x="5068229" y="2083108"/>
            <a:ext cx="7020000" cy="1440000"/>
            <a:chOff x="5068229" y="2200338"/>
            <a:chExt cx="7020000" cy="1440000"/>
          </a:xfrm>
        </p:grpSpPr>
        <p:pic>
          <p:nvPicPr>
            <p:cNvPr id="5" name="рамка 1"/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2200338"/>
              <a:ext cx="7020000" cy="1440000"/>
            </a:xfrm>
            <a:prstGeom prst="rect">
              <a:avLst/>
            </a:prstGeom>
          </p:spPr>
        </p:pic>
        <p:sp>
          <p:nvSpPr>
            <p:cNvPr id="6" name="ответ 1"/>
            <p:cNvSpPr txBox="1"/>
            <p:nvPr/>
          </p:nvSpPr>
          <p:spPr>
            <a:xfrm>
              <a:off x="7465325" y="2645558"/>
              <a:ext cx="2156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Шаблон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068229" y="3555383"/>
            <a:ext cx="7020000" cy="1440000"/>
            <a:chOff x="5068229" y="3613998"/>
            <a:chExt cx="7020000" cy="1440000"/>
          </a:xfrm>
        </p:grpSpPr>
        <p:pic>
          <p:nvPicPr>
            <p:cNvPr id="7" name="рамка 2"/>
            <p:cNvPicPr preferRelativeResize="0"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3613998"/>
              <a:ext cx="7020000" cy="1440000"/>
            </a:xfrm>
            <a:prstGeom prst="rect">
              <a:avLst/>
            </a:prstGeom>
          </p:spPr>
        </p:pic>
        <p:sp>
          <p:nvSpPr>
            <p:cNvPr id="12" name="ответ 2"/>
            <p:cNvSpPr/>
            <p:nvPr/>
          </p:nvSpPr>
          <p:spPr>
            <a:xfrm>
              <a:off x="7697338" y="4046047"/>
              <a:ext cx="16377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Линейку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"/>
          <p:cNvGrpSpPr/>
          <p:nvPr/>
        </p:nvGrpSpPr>
        <p:grpSpPr>
          <a:xfrm>
            <a:off x="5068229" y="4969042"/>
            <a:ext cx="7020000" cy="1440000"/>
            <a:chOff x="5068229" y="5027657"/>
            <a:chExt cx="7020000" cy="1440000"/>
          </a:xfrm>
        </p:grpSpPr>
        <p:pic>
          <p:nvPicPr>
            <p:cNvPr id="8" name="рамка 3"/>
            <p:cNvPicPr preferRelativeResize="0"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29" y="5027657"/>
              <a:ext cx="7020000" cy="1440000"/>
            </a:xfrm>
            <a:prstGeom prst="rect">
              <a:avLst/>
            </a:prstGeom>
          </p:spPr>
        </p:pic>
        <p:sp>
          <p:nvSpPr>
            <p:cNvPr id="13" name="ответ 3"/>
            <p:cNvSpPr txBox="1"/>
            <p:nvPr/>
          </p:nvSpPr>
          <p:spPr>
            <a:xfrm>
              <a:off x="7315200" y="5478561"/>
              <a:ext cx="2388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Выкройку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вопрос"/>
          <p:cNvSpPr/>
          <p:nvPr/>
        </p:nvSpPr>
        <p:spPr>
          <a:xfrm>
            <a:off x="5466701" y="904965"/>
            <a:ext cx="6087240" cy="598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инструмент не используют в лоскутной технике?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-вопрос"/>
          <p:cNvSpPr/>
          <p:nvPr/>
        </p:nvSpPr>
        <p:spPr>
          <a:xfrm>
            <a:off x="5307724" y="472401"/>
            <a:ext cx="6358759" cy="144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">
            <a:hlinkClick r:id="" action="ppaction://hlinkshowjump?jump=nextslide"/>
          </p:cNvPr>
          <p:cNvSpPr/>
          <p:nvPr/>
        </p:nvSpPr>
        <p:spPr>
          <a:xfrm>
            <a:off x="11441723" y="6253197"/>
            <a:ext cx="386861" cy="2882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1" descr="C:\Users\111\Desktop\урок по технологии\5.png"/>
          <p:cNvPicPr>
            <a:picLocks noChangeAspect="1" noChangeArrowheads="1"/>
          </p:cNvPicPr>
          <p:nvPr/>
        </p:nvPicPr>
        <p:blipFill>
          <a:blip r:embed="rId8"/>
          <a:srcRect r="24224" b="23554"/>
          <a:stretch>
            <a:fillRect/>
          </a:stretch>
        </p:blipFill>
        <p:spPr bwMode="auto">
          <a:xfrm>
            <a:off x="504967" y="1869743"/>
            <a:ext cx="4592157" cy="352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08634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имя"/>
          <p:cNvSpPr/>
          <p:nvPr/>
        </p:nvSpPr>
        <p:spPr>
          <a:xfrm>
            <a:off x="3166281" y="204953"/>
            <a:ext cx="6045958" cy="158228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/>
            <a:r>
              <a:rPr lang="ru-RU" sz="36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«Дерево знаний»</a:t>
            </a:r>
            <a:endParaRPr lang="ru-RU" sz="3600" b="1" i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https://im0-tub-ru.yandex.net/i?id=a6c4399a22c7738b44c70c1f34c8ed7e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m0-tub-ru.yandex.net/i?id=a6c4399a22c7738b44c70c1f34c8ed7e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previews.123rf.com/images/kudryashka/kudryashka1210/kudryashka121000070/16125645-Abstract-tree-with-ribbons-for-your-design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previews.123rf.com/images/kudryashka/kudryashka1210/kudryashka121000070/16125645-Abstract-tree-with-ribbons-for-your-design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 descr="C:\Users\Ученик 2\Desktop\16125645-Abstract-tree-with-ribbons-for-your-design-Stock-Photo.jpg"/>
          <p:cNvPicPr>
            <a:picLocks noChangeAspect="1" noChangeArrowheads="1"/>
          </p:cNvPicPr>
          <p:nvPr/>
        </p:nvPicPr>
        <p:blipFill>
          <a:blip r:embed="rId3"/>
          <a:srcRect l="8315" t="9775" r="7539" b="7409"/>
          <a:stretch>
            <a:fillRect/>
          </a:stretch>
        </p:blipFill>
        <p:spPr bwMode="auto">
          <a:xfrm>
            <a:off x="7176654" y="2008909"/>
            <a:ext cx="4710545" cy="463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1783" y="2144110"/>
            <a:ext cx="7038108" cy="41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Тёплые цвета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всё поняла и 					запомнила, урок очень 			понравился!!!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Холодные цвета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почти всё поняла 			    на уроке было 					интересно!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Нейтральные цвета- </a:t>
            </a:r>
            <a:r>
              <a:rPr lang="ru-RU" sz="32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осталась 				равнодушна к уроку.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1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gasklad.ru/data/photoes/s435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510" y="2838735"/>
            <a:ext cx="3717886" cy="366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yorkshirskiy-teryer.ru/wp-content/uploads/2016/02/9-Li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97" y="245422"/>
            <a:ext cx="2661551" cy="266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436728"/>
            <a:ext cx="11259403" cy="1253959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«Декоративно – прикладное искусство»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 descr="http://www.claycow.ru/images/content/articles/clay_toys/fill_toy/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81" y="2844322"/>
            <a:ext cx="2552130" cy="380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AutoShape 8" descr="http://www.fresher.ru/wp-content/images2/1842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s://im0-tub-ru.yandex.net/i?id=ff8c247b27bf7def07ea70693985bd8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664" y="1825152"/>
            <a:ext cx="3047100" cy="304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2" name="Picture 12" descr="https://im1-tub-ru.yandex.net/i?id=a28d6612e58e6b8e5ace37c7ee62ad96-l&amp;n=13"/>
          <p:cNvPicPr>
            <a:picLocks noChangeAspect="1" noChangeArrowheads="1"/>
          </p:cNvPicPr>
          <p:nvPr/>
        </p:nvPicPr>
        <p:blipFill>
          <a:blip r:embed="rId4"/>
          <a:srcRect r="10214" b="941"/>
          <a:stretch>
            <a:fillRect/>
          </a:stretch>
        </p:blipFill>
        <p:spPr bwMode="auto">
          <a:xfrm>
            <a:off x="5573736" y="4435523"/>
            <a:ext cx="1934394" cy="206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4" name="Picture 14" descr="http://www.coollady.ru/pic/0003/020/2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7563" y="1767800"/>
            <a:ext cx="2082657" cy="2051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58" name="Picture 18" descr="http://geum.ru/next/images/170668-nomer-2420d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2477" y="1798362"/>
            <a:ext cx="1482156" cy="2224814"/>
          </a:xfrm>
          <a:prstGeom prst="rect">
            <a:avLst/>
          </a:prstGeom>
          <a:noFill/>
        </p:spPr>
      </p:pic>
      <p:pic>
        <p:nvPicPr>
          <p:cNvPr id="35842" name="Picture 2" descr="http://img-fotki.yandex.ru/get/9092/58581001.15c/0_b133d_6cca0f10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84442" y="3888268"/>
            <a:ext cx="3043450" cy="25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5027" y="395785"/>
            <a:ext cx="88710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кухне я тебе подмога –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спрячу от ожога.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красива и толста,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ватина и холста.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и противень горячий,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я надёжно прячу.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animaciatop.ru/pictures/smailiki/smailiki-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33415" y="2055081"/>
            <a:ext cx="1554944" cy="1967976"/>
          </a:xfrm>
          <a:prstGeom prst="rect">
            <a:avLst/>
          </a:prstGeom>
          <a:noFill/>
        </p:spPr>
      </p:pic>
      <p:pic>
        <p:nvPicPr>
          <p:cNvPr id="34822" name="Picture 6" descr="http://i81.beon.ru/58/80/428058/74/11614574/we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259" y="2483893"/>
            <a:ext cx="1072219" cy="1429627"/>
          </a:xfrm>
          <a:prstGeom prst="rect">
            <a:avLst/>
          </a:prstGeom>
          <a:noFill/>
        </p:spPr>
      </p:pic>
      <p:pic>
        <p:nvPicPr>
          <p:cNvPr id="34824" name="Picture 8" descr="http://2.bp.blogspot.com/-Gmc8L9P1ZL4/U4UIFwuc8oI/AAAAAAACh8k/QolHHMcFyb0/s1600/96329425_lliella_HomeCookedMeal_potholder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4237" y="227320"/>
            <a:ext cx="5053261" cy="629631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09683" y="1433015"/>
            <a:ext cx="5745707" cy="1501254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Прихватка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im2-tub-ru.yandex.net/i?id=7e52b5eaa25af6d4408187017926c23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93" y="395784"/>
            <a:ext cx="2969762" cy="2347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6" name="Picture 8" descr="https://im2-tub-ru.yandex.net/i?id=aa85972e86deae21730e73f928db17a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69" y="3330053"/>
            <a:ext cx="2683160" cy="305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8" name="Picture 10" descr="http://proartinfo.ru/sites/default/files/img/dscn0911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976" y="4667534"/>
            <a:ext cx="3467431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0" name="Picture 12" descr="https://im0-tub-ru.yandex.net/i?id=957046bccd5a84e4405d0ed6681ac714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7045" y="3903260"/>
            <a:ext cx="3368420" cy="2565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2" name="Picture 14" descr="http://s003.radikal.ru/i201/1109/4b/d9393e93a7f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757" y="309030"/>
            <a:ext cx="2463088" cy="184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4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42396">
            <a:off x="7399410" y="1757007"/>
            <a:ext cx="1098508" cy="49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71985">
            <a:off x="8041646" y="3696160"/>
            <a:ext cx="1153550" cy="51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928483">
            <a:off x="5594528" y="4574074"/>
            <a:ext cx="811830" cy="47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840357">
            <a:off x="3239909" y="4053278"/>
            <a:ext cx="1153550" cy="51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13317">
            <a:off x="3240866" y="2386251"/>
            <a:ext cx="923149" cy="41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464618">
            <a:off x="5583153" y="1560193"/>
            <a:ext cx="811830" cy="47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https://lh3.googleusercontent.com/-u03iKvJ3ikc/Tw50XwW9sYI/AAAAAAAADTs/kAUk0IInDkc/s800/%2525D0%2525A5%2525D0%2525B0%2525D0%2525B1%2525D0%2525B8%2525D1%252580%2525D0%2525BE%2525D0%2525B2%252520%2525D0%2525A0.%2525D0%2525A1.%25252C%252520%252520%2525C2%2525AB%2525D0%2525A1%2525D0%2525BE%2525D0%2525BD%2525C2%2525BB%25252C%2525202007.JPG"/>
          <p:cNvPicPr>
            <a:picLocks noChangeAspect="1" noChangeArrowheads="1"/>
          </p:cNvPicPr>
          <p:nvPr/>
        </p:nvPicPr>
        <p:blipFill>
          <a:blip r:embed="rId11"/>
          <a:srcRect l="19108" b="646"/>
          <a:stretch>
            <a:fillRect/>
          </a:stretch>
        </p:blipFill>
        <p:spPr bwMode="auto">
          <a:xfrm>
            <a:off x="8548255" y="365763"/>
            <a:ext cx="3311236" cy="240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Овал 16"/>
          <p:cNvSpPr/>
          <p:nvPr/>
        </p:nvSpPr>
        <p:spPr>
          <a:xfrm>
            <a:off x="4319751" y="2238704"/>
            <a:ext cx="3689131" cy="20179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Изделия из лоскутов</a:t>
            </a:r>
            <a:endParaRPr lang="ru-RU" sz="36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65028" y="504968"/>
            <a:ext cx="6168787" cy="133748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1320" y="2702257"/>
            <a:ext cx="8707271" cy="345288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«Прихватка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в лоскутной технике»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8" descr="http://2.bp.blogspot.com/-Gmc8L9P1ZL4/U4UIFwuc8oI/AAAAAAACh8k/QolHHMcFyb0/s1600/96329425_lliella_HomeCookedMeal_potholde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012" y="292003"/>
            <a:ext cx="4026499" cy="501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36025" y="1136074"/>
            <a:ext cx="2099066" cy="52647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Англия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88609" y="450376"/>
            <a:ext cx="7260610" cy="859809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Лоскутная техника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g1.dcdn.lt/images/pix/file48853490_5deea7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7407" y="2117837"/>
            <a:ext cx="3373818" cy="224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6" name="Picture 4" descr="https://im0-tub-ru.yandex.net/i?id=7f281e78996f9efd1ae9bb881ae26b8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74" y="4415508"/>
            <a:ext cx="3147183" cy="20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82638" y="3449782"/>
            <a:ext cx="2217761" cy="4987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Америка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324109" y="3366655"/>
            <a:ext cx="1759527" cy="42949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918" name="Picture 6" descr="https://im2-tub-ru.yandex.net/i?id=552ae17922392e570318d381a59500f9-l&amp;n=13"/>
          <p:cNvPicPr>
            <a:picLocks noChangeAspect="1" noChangeArrowheads="1"/>
          </p:cNvPicPr>
          <p:nvPr/>
        </p:nvPicPr>
        <p:blipFill>
          <a:blip r:embed="rId5"/>
          <a:srcRect l="30466" b="18742"/>
          <a:stretch>
            <a:fillRect/>
          </a:stretch>
        </p:blipFill>
        <p:spPr bwMode="auto">
          <a:xfrm>
            <a:off x="8366078" y="4380932"/>
            <a:ext cx="3343701" cy="2115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655126" y="1620981"/>
            <a:ext cx="2867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036" y="3775054"/>
            <a:ext cx="3144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квилтинг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840357">
            <a:off x="3226260" y="4121517"/>
            <a:ext cx="1153550" cy="51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http://www.mangafever.tk/picshare/uploads/140310/roVIBSY6D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5030">
            <a:off x="7614133" y="4150555"/>
            <a:ext cx="1333139" cy="53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938655" y="3671455"/>
            <a:ext cx="405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«лоскутное шитьё»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gif-kartinki.ru/ramki/cherno-belaja-ramka_04.png"/>
          <p:cNvPicPr>
            <a:picLocks noChangeAspect="1" noChangeArrowheads="1"/>
          </p:cNvPicPr>
          <p:nvPr/>
        </p:nvPicPr>
        <p:blipFill>
          <a:blip r:embed="rId7"/>
          <a:srcRect l="32839" r="33652"/>
          <a:stretch>
            <a:fillRect/>
          </a:stretch>
        </p:blipFill>
        <p:spPr bwMode="auto">
          <a:xfrm>
            <a:off x="4414344" y="4461641"/>
            <a:ext cx="3342290" cy="2065284"/>
          </a:xfrm>
          <a:prstGeom prst="rect">
            <a:avLst/>
          </a:prstGeom>
          <a:noFill/>
        </p:spPr>
      </p:pic>
      <p:pic>
        <p:nvPicPr>
          <p:cNvPr id="19" name="Фестиваль в Суздоли_WMV V9_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545725" y="4666593"/>
            <a:ext cx="3021724" cy="165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 fullScrn="1"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9" grpId="0"/>
      <p:bldP spid="10" grpId="0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3.bp.blogspot.com/-mxX9VB2ebwM/T0NCvYTbZbI/AAAAAAAAACs/qRPxYB2YwHE/s1600/%D0%BF%D1%80%D0%B8%D1%85%D0%B2%D0%B0%D1%82%D0%BA%D0%B8+%D0%BE%D0%B1%D1%89%D0%B0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60" y="230209"/>
            <a:ext cx="11696131" cy="6430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47666" y="313900"/>
            <a:ext cx="7492621" cy="62779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Легко ли сшить прихватку?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85BD5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428</Words>
  <Application>Microsoft Office PowerPoint</Application>
  <PresentationFormat>Произвольный</PresentationFormat>
  <Paragraphs>135</Paragraphs>
  <Slides>24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«Декоративно – прикладное искусство»</vt:lpstr>
      <vt:lpstr>Прихватка</vt:lpstr>
      <vt:lpstr>Слайд 6</vt:lpstr>
      <vt:lpstr>Тема урока:</vt:lpstr>
      <vt:lpstr>Лоскутная техника</vt:lpstr>
      <vt:lpstr>1. Легко ли сшить прихватку?</vt:lpstr>
      <vt:lpstr>1. Этапы лоскутного шитья</vt:lpstr>
      <vt:lpstr>2. Инструменты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Ученик</cp:lastModifiedBy>
  <cp:revision>260</cp:revision>
  <dcterms:created xsi:type="dcterms:W3CDTF">2016-10-08T02:43:37Z</dcterms:created>
  <dcterms:modified xsi:type="dcterms:W3CDTF">2017-03-18T05:06:34Z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1602882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