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67E"/>
    <a:srgbClr val="D66520"/>
    <a:srgbClr val="68DC76"/>
    <a:srgbClr val="984F06"/>
    <a:srgbClr val="F78E25"/>
    <a:srgbClr val="C72FB1"/>
    <a:srgbClr val="8439BD"/>
    <a:srgbClr val="003F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8119-0A54-47C9-88A7-D2F6DDC9B7EE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A0ADD2-4B88-4729-8DCA-DA1238FCD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5A088-3A62-4EDF-B4F9-721D00FF78CF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AF84-BA52-4CDD-B183-8848E3753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0121-E2DB-4D92-A472-FF3DA4D62BCC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095B-B9DA-433D-B134-D14DEEFA0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8C88B-74C9-40D6-8732-3686802AA6A2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F4BB-D599-4D13-B055-D19F0614B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6D6F-AC51-411B-9FAE-9DA231FE63FB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CA789-5B42-4DBA-96C1-0C7766C8F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9248-30BE-446C-A33B-C9D5DF8B9334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F5AD-CB31-473A-B309-3D02A388A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BA7D-5A87-4BDB-B0AB-30845B19EEF3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9AE7-1EFC-4F42-A310-A7BDCAE8E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B8C3-A05C-48E2-A5C8-92273D730F78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38CE-0C02-4EE1-9C06-356835E1A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1FF5-B4FB-443B-B7FD-BC3D4F5B1DC5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08217-336E-499C-AFFD-C7DAF34BF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9C3C-9E0F-4776-8971-C1C6EEBC563F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DFFA-B6B3-4482-B05B-3D7EAF419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CAEC-FEEF-496F-89A2-9452E38D60DF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0E722-6FA7-4DE2-B237-B0EA9336A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A8F286-D951-4F2F-A22E-F5AC235833D6}" type="datetimeFigureOut">
              <a:rPr lang="ru-RU"/>
              <a:pPr>
                <a:defRPr/>
              </a:pPr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E814349-6561-47E7-BA41-E7A855C66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5" r:id="rId2"/>
    <p:sldLayoutId id="2147483753" r:id="rId3"/>
    <p:sldLayoutId id="2147483746" r:id="rId4"/>
    <p:sldLayoutId id="2147483747" r:id="rId5"/>
    <p:sldLayoutId id="2147483748" r:id="rId6"/>
    <p:sldLayoutId id="2147483749" r:id="rId7"/>
    <p:sldLayoutId id="2147483754" r:id="rId8"/>
    <p:sldLayoutId id="2147483755" r:id="rId9"/>
    <p:sldLayoutId id="2147483750" r:id="rId10"/>
    <p:sldLayoutId id="2147483751" r:id="rId11"/>
  </p:sldLayoutIdLst>
  <p:transition spd="med"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0BD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5" y="3429000"/>
            <a:ext cx="4786313" cy="1571625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Выполнили: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кадеты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Сухов И.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Прохоренко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 </a:t>
            </a:r>
          </a:p>
        </p:txBody>
      </p:sp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428625" y="1500188"/>
            <a:ext cx="8458200" cy="1428750"/>
          </a:xfrm>
        </p:spPr>
        <p:txBody>
          <a:bodyPr/>
          <a:lstStyle/>
          <a:p>
            <a:pPr eaLnBrk="1" hangingPunct="1"/>
            <a:r>
              <a:rPr lang="ru-RU" b="1" smtClean="0"/>
              <a:t>Программирование игр </a:t>
            </a:r>
            <a:br>
              <a:rPr lang="ru-RU" b="1" smtClean="0"/>
            </a:br>
            <a:r>
              <a:rPr lang="ru-RU" b="1" smtClean="0"/>
              <a:t>в Scr</a:t>
            </a:r>
            <a:r>
              <a:rPr b="1" smtClean="0"/>
              <a:t>a</a:t>
            </a:r>
            <a:r>
              <a:rPr lang="ru-RU" b="1" smtClean="0"/>
              <a:t>t</a:t>
            </a:r>
            <a:r>
              <a:rPr b="1" smtClean="0"/>
              <a:t>c</a:t>
            </a:r>
            <a:r>
              <a:rPr lang="ru-RU" b="1" smtClean="0"/>
              <a:t>h</a:t>
            </a:r>
            <a:endParaRPr lang="ru-RU" smtClean="0"/>
          </a:p>
        </p:txBody>
      </p:sp>
      <p:grpSp>
        <p:nvGrpSpPr>
          <p:cNvPr id="6148" name="Группа 3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61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Рисунок 5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Подзаголовок 2"/>
          <p:cNvSpPr txBox="1">
            <a:spLocks/>
          </p:cNvSpPr>
          <p:nvPr/>
        </p:nvSpPr>
        <p:spPr bwMode="auto">
          <a:xfrm>
            <a:off x="4286250" y="4786313"/>
            <a:ext cx="4572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2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Руководитель:  учитель </a:t>
            </a:r>
          </a:p>
          <a:p>
            <a: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2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информатики и ИКТ,</a:t>
            </a:r>
          </a:p>
          <a:p>
            <a:pPr algn="ctr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2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Коба Е.В.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14546" y="127437"/>
            <a:ext cx="67151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КГБОУ  Канский морской кадетский корпус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6284261"/>
            <a:ext cx="42148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 Канск, 2017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153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7188" y="1071563"/>
            <a:ext cx="8566150" cy="57245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того, чтобы «оживить» каждый сюжет,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собирали программы из отдельных команд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разных блоков: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Scratch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программу часто называют </a:t>
            </a:r>
            <a:r>
              <a:rPr lang="ru-RU" sz="2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скрипт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</a:t>
            </a: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3000" b="1" dirty="0" err="1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Скрипты</a:t>
            </a: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print"/>
          <a:srcRect l="38086" t="8057" r="44922" b="79492"/>
          <a:stretch>
            <a:fillRect/>
          </a:stretch>
        </p:blipFill>
        <p:spPr bwMode="auto">
          <a:xfrm>
            <a:off x="642938" y="3643313"/>
            <a:ext cx="3290887" cy="192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14875" y="2857500"/>
            <a:ext cx="293052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Команды движения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439BD"/>
                </a:solidFill>
                <a:latin typeface="Times New Roman" pitchFamily="18" charset="0"/>
                <a:cs typeface="Times New Roman" pitchFamily="18" charset="0"/>
              </a:rPr>
              <a:t>Внешность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72FB1"/>
                </a:solidFill>
                <a:latin typeface="Times New Roman" pitchFamily="18" charset="0"/>
                <a:cs typeface="Times New Roman" pitchFamily="18" charset="0"/>
              </a:rPr>
              <a:t>Звук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Перо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78E25"/>
                </a:solidFill>
                <a:latin typeface="Times New Roman" pitchFamily="18" charset="0"/>
                <a:cs typeface="Times New Roman" pitchFamily="18" charset="0"/>
              </a:rPr>
              <a:t>Данные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984F06"/>
                </a:solidFill>
                <a:latin typeface="Times New Roman" pitchFamily="18" charset="0"/>
                <a:cs typeface="Times New Roman" pitchFamily="18" charset="0"/>
              </a:rPr>
              <a:t>События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Сенсоры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68DC76"/>
                </a:solidFill>
                <a:latin typeface="Times New Roman" pitchFamily="18" charset="0"/>
                <a:cs typeface="Times New Roman" pitchFamily="18" charset="0"/>
              </a:rPr>
              <a:t>Операторы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58267E"/>
                </a:solidFill>
                <a:latin typeface="Times New Roman" pitchFamily="18" charset="0"/>
                <a:cs typeface="Times New Roman" pitchFamily="18" charset="0"/>
              </a:rPr>
              <a:t>Другие блоки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1638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7188" y="928688"/>
            <a:ext cx="8566150" cy="12303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cs typeface="Times New Roman" pitchFamily="18" charset="0"/>
              </a:rPr>
              <a:t>Элементы интерактивности в </a:t>
            </a:r>
            <a:r>
              <a:rPr lang="en-US" sz="3000" b="1" dirty="0">
                <a:solidFill>
                  <a:srgbClr val="58267E"/>
                </a:solidFill>
                <a:latin typeface="Times New Roman" pitchFamily="18" charset="0"/>
                <a:cs typeface="Times New Roman" pitchFamily="18" charset="0"/>
              </a:rPr>
              <a:t>Scratch</a:t>
            </a:r>
            <a:endParaRPr lang="ru-RU" sz="3000" b="1" dirty="0">
              <a:solidFill>
                <a:srgbClr val="58267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000" b="1" dirty="0">
                <a:solidFill>
                  <a:srgbClr val="D66520"/>
                </a:solidFill>
                <a:latin typeface="Times New Roman" pitchFamily="18" charset="0"/>
                <a:cs typeface="Times New Roman" pitchFamily="18" charset="0"/>
              </a:rPr>
              <a:t>Анимация  </a:t>
            </a:r>
            <a:r>
              <a:rPr lang="en-US" sz="3000" b="1" dirty="0">
                <a:solidFill>
                  <a:srgbClr val="D6652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000" b="1" dirty="0">
                <a:solidFill>
                  <a:srgbClr val="D66520"/>
                </a:solidFill>
                <a:latin typeface="Times New Roman" pitchFamily="18" charset="0"/>
                <a:cs typeface="Times New Roman" pitchFamily="18" charset="0"/>
              </a:rPr>
              <a:t> Интерактивность = Игра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 cstate="print"/>
          <a:srcRect l="50977" t="26041" r="4492" b="25000"/>
          <a:stretch>
            <a:fillRect/>
          </a:stretch>
        </p:blipFill>
        <p:spPr bwMode="auto">
          <a:xfrm>
            <a:off x="1071563" y="2357438"/>
            <a:ext cx="681513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174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7188" y="1071563"/>
            <a:ext cx="8566150" cy="53546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скрипт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анимации квадрата содержит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команды из блоков: движение, сенсоры, внешность, 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события, управление. </a:t>
            </a: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print"/>
          <a:srcRect l="66797" t="23438" r="3320" b="18701"/>
          <a:stretch>
            <a:fillRect/>
          </a:stretch>
        </p:blipFill>
        <p:spPr bwMode="auto">
          <a:xfrm>
            <a:off x="571500" y="2214563"/>
            <a:ext cx="2628900" cy="407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5" cstate="print"/>
          <a:srcRect l="1367" t="8252" r="61719" b="53662"/>
          <a:stretch>
            <a:fillRect/>
          </a:stretch>
        </p:blipFill>
        <p:spPr bwMode="auto">
          <a:xfrm>
            <a:off x="4071938" y="2500313"/>
            <a:ext cx="4440237" cy="366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1844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7188" y="928688"/>
            <a:ext cx="8566150" cy="56324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Алгоритмические структуры и команды </a:t>
            </a:r>
          </a:p>
          <a:p>
            <a:pPr algn="ctr"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языка </a:t>
            </a:r>
            <a:r>
              <a:rPr lang="en-US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Scratch</a:t>
            </a: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3000" b="1" dirty="0">
                <a:solidFill>
                  <a:srgbClr val="D665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Условие                                      Цикл</a:t>
            </a:r>
          </a:p>
          <a:p>
            <a:pPr algn="ctr"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6" name="Рисунок 6"/>
          <p:cNvPicPr>
            <a:picLocks noChangeAspect="1" noChangeArrowheads="1"/>
          </p:cNvPicPr>
          <p:nvPr/>
        </p:nvPicPr>
        <p:blipFill>
          <a:blip r:embed="rId4" cstate="print"/>
          <a:srcRect l="30737" t="46011" r="57224" b="30484"/>
          <a:stretch>
            <a:fillRect/>
          </a:stretch>
        </p:blipFill>
        <p:spPr bwMode="auto">
          <a:xfrm>
            <a:off x="2286000" y="2143125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5" cstate="print"/>
          <a:srcRect l="50391" t="52083" r="39063" b="39880"/>
          <a:stretch>
            <a:fillRect/>
          </a:stretch>
        </p:blipFill>
        <p:spPr bwMode="auto">
          <a:xfrm>
            <a:off x="1143000" y="5000625"/>
            <a:ext cx="25003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 cstate="print"/>
          <a:srcRect l="50391" t="59448" r="39063" b="29167"/>
          <a:stretch>
            <a:fillRect/>
          </a:stretch>
        </p:blipFill>
        <p:spPr bwMode="auto">
          <a:xfrm>
            <a:off x="642938" y="3357563"/>
            <a:ext cx="242887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8"/>
          <p:cNvPicPr>
            <a:picLocks noChangeAspect="1" noChangeArrowheads="1"/>
          </p:cNvPicPr>
          <p:nvPr/>
        </p:nvPicPr>
        <p:blipFill>
          <a:blip r:embed="rId6" cstate="print"/>
          <a:srcRect l="48796" t="20229" r="37079" b="64815"/>
          <a:stretch>
            <a:fillRect/>
          </a:stretch>
        </p:blipFill>
        <p:spPr bwMode="auto">
          <a:xfrm>
            <a:off x="6715125" y="2071688"/>
            <a:ext cx="15001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 cstate="print"/>
          <a:srcRect l="50586" t="36458" r="40625" b="56042"/>
          <a:stretch>
            <a:fillRect/>
          </a:stretch>
        </p:blipFill>
        <p:spPr bwMode="auto">
          <a:xfrm>
            <a:off x="4286250" y="3214688"/>
            <a:ext cx="2084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7" cstate="print"/>
          <a:srcRect l="50586" t="43958" r="40625" b="47917"/>
          <a:stretch>
            <a:fillRect/>
          </a:stretch>
        </p:blipFill>
        <p:spPr bwMode="auto">
          <a:xfrm>
            <a:off x="6786563" y="5429250"/>
            <a:ext cx="20002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8" cstate="print"/>
          <a:srcRect l="50586" t="63542" r="35938" b="28125"/>
          <a:stretch>
            <a:fillRect/>
          </a:stretch>
        </p:blipFill>
        <p:spPr bwMode="auto">
          <a:xfrm>
            <a:off x="5000625" y="4286250"/>
            <a:ext cx="30813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1946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85750" y="874713"/>
            <a:ext cx="8566150" cy="57245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 фрагмента программы с циклом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print"/>
          <a:srcRect l="55664" t="12500" r="15039" b="7291"/>
          <a:stretch>
            <a:fillRect/>
          </a:stretch>
        </p:blipFill>
        <p:spPr bwMode="auto">
          <a:xfrm>
            <a:off x="571500" y="1714500"/>
            <a:ext cx="2922588" cy="450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 cstate="print"/>
          <a:srcRect t="12500" r="61719" b="37500"/>
          <a:stretch>
            <a:fillRect/>
          </a:stretch>
        </p:blipFill>
        <p:spPr bwMode="auto">
          <a:xfrm>
            <a:off x="3786188" y="1500188"/>
            <a:ext cx="35972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6" cstate="print"/>
          <a:srcRect t="12500" r="61914" b="37500"/>
          <a:stretch>
            <a:fillRect/>
          </a:stretch>
        </p:blipFill>
        <p:spPr bwMode="auto">
          <a:xfrm>
            <a:off x="5214938" y="3929063"/>
            <a:ext cx="3386137" cy="250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2048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85750" y="898525"/>
            <a:ext cx="8566150" cy="5816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000" b="1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Заключение:</a:t>
            </a:r>
            <a:r>
              <a:rPr lang="ru-RU" sz="3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считаем, что поставленные во введении задачи выполнены.</a:t>
            </a:r>
          </a:p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Созданы интеллектуальные, логические игры «Бусы», «Лабиринт» и «Рыбка» в среде программирования 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Scratch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Выдвигаемая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том, что среда программирования 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Scratch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удобна для того, чтобы создать программный код для игры подтвердилась. </a:t>
            </a:r>
          </a:p>
          <a:p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Скретч, мы научились выбирать интересные для нас направления работы, формулировать свои идеи, воплощать их в жизнь, делиться результатами. И на этом наша работа ещё не закончена. В качестве 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перспективы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данной работе вижу интерес в создании  игр другого типа с более сложным программным кодом и открывающим еще больше возможностей программы 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Scratch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717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57188" y="1000125"/>
            <a:ext cx="856615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Создание игр в среде программирования </a:t>
            </a:r>
            <a:r>
              <a:rPr lang="ru-RU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Scratch</a:t>
            </a:r>
            <a:r>
              <a:rPr lang="ru-RU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000" dirty="0">
              <a:ea typeface="Calibri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57188" y="2286000"/>
            <a:ext cx="8572500" cy="37861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3000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AutoNum type="arabicPeriod"/>
              <a:defRPr/>
            </a:pPr>
            <a:r>
              <a:rPr lang="ru-RU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Систематизировать и классифицировать  виды и </a:t>
            </a:r>
          </a:p>
          <a:p>
            <a:pPr algn="just" eaLnBrk="0" hangingPunct="0">
              <a:defRPr/>
            </a:pPr>
            <a:r>
              <a:rPr lang="ru-RU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жанры игр,  познакомиться с профессиями и </a:t>
            </a:r>
          </a:p>
          <a:p>
            <a:pPr algn="just" eaLnBrk="0" hangingPunct="0">
              <a:defRPr/>
            </a:pPr>
            <a:r>
              <a:rPr lang="ru-RU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задачами разработчиков игр;</a:t>
            </a:r>
          </a:p>
          <a:p>
            <a:pPr algn="just" eaLnBrk="0" hangingPunct="0">
              <a:defRPr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AutoNum type="arabicPeriod" startAt="2"/>
              <a:defRPr/>
            </a:pPr>
            <a:r>
              <a:rPr lang="ru-RU" sz="3000" dirty="0">
                <a:latin typeface="Times New Roman" pitchFamily="18" charset="0"/>
              </a:rPr>
              <a:t>Изучить возможности </a:t>
            </a:r>
            <a:r>
              <a:rPr lang="ru-RU" sz="3000" dirty="0" err="1">
                <a:latin typeface="Times New Roman" pitchFamily="18" charset="0"/>
              </a:rPr>
              <a:t>Scratch</a:t>
            </a:r>
            <a:r>
              <a:rPr lang="ru-RU" sz="3000" dirty="0">
                <a:latin typeface="Times New Roman" pitchFamily="18" charset="0"/>
              </a:rPr>
              <a:t> при создании </a:t>
            </a:r>
          </a:p>
          <a:p>
            <a:pPr algn="just" eaLnBrk="0" hangingPunct="0">
              <a:defRPr/>
            </a:pPr>
            <a:r>
              <a:rPr lang="ru-RU" sz="3000" dirty="0">
                <a:latin typeface="Times New Roman" pitchFamily="18" charset="0"/>
              </a:rPr>
              <a:t>      проектно-исследовательской работы </a:t>
            </a:r>
          </a:p>
          <a:p>
            <a:pPr algn="just" eaLnBrk="0" hangingPunct="0">
              <a:defRPr/>
            </a:pPr>
            <a:r>
              <a:rPr lang="ru-RU" sz="3000" dirty="0">
                <a:latin typeface="Times New Roman" pitchFamily="18" charset="0"/>
              </a:rPr>
              <a:t>      «Программирование игр в </a:t>
            </a:r>
            <a:r>
              <a:rPr lang="ru-RU" sz="3000" dirty="0" err="1">
                <a:latin typeface="Times New Roman" pitchFamily="18" charset="0"/>
              </a:rPr>
              <a:t>Scratch</a:t>
            </a:r>
            <a:r>
              <a:rPr lang="ru-RU" sz="3000" dirty="0">
                <a:latin typeface="Times New Roman" pitchFamily="18" charset="0"/>
              </a:rPr>
              <a:t>».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819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7188" y="1285875"/>
            <a:ext cx="8566150" cy="14779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Предметом</a:t>
            </a:r>
            <a:r>
              <a:rPr lang="ru-RU" sz="3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проектно-исследовательской работы    </a:t>
            </a:r>
          </a:p>
          <a:p>
            <a:pPr>
              <a:defRPr/>
            </a:pPr>
            <a:r>
              <a:rPr lang="ru-RU" sz="3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являются игры, созданные в среде  </a:t>
            </a:r>
          </a:p>
          <a:p>
            <a:pPr>
              <a:defRPr/>
            </a:pPr>
            <a:r>
              <a:rPr lang="ru-RU" sz="3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программирования Scratch.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8625" y="3214688"/>
            <a:ext cx="8566150" cy="14779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Объектом</a:t>
            </a:r>
            <a:r>
              <a:rPr lang="ru-RU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проектно-исследовательской работы </a:t>
            </a:r>
          </a:p>
          <a:p>
            <a:pPr>
              <a:defRPr/>
            </a:pPr>
            <a:r>
              <a:rPr lang="ru-RU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является процесс создания игр </a:t>
            </a:r>
          </a:p>
          <a:p>
            <a:pPr>
              <a:defRPr/>
            </a:pPr>
            <a:r>
              <a:rPr lang="ru-RU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в  программе  </a:t>
            </a:r>
            <a:r>
              <a:rPr lang="ru-RU" sz="3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Scratch</a:t>
            </a:r>
            <a:r>
              <a:rPr lang="ru-RU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922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7188" y="1003300"/>
            <a:ext cx="8572500" cy="56022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  <a:p>
            <a:pPr algn="ctr">
              <a:defRPr/>
            </a:pPr>
            <a:endParaRPr lang="ru-RU" sz="1400" b="1">
              <a:solidFill>
                <a:srgbClr val="D6652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000" b="1">
                <a:solidFill>
                  <a:srgbClr val="D665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 наша жизнь – игра!</a:t>
            </a:r>
          </a:p>
          <a:p>
            <a:pPr>
              <a:defRPr/>
            </a:pPr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3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 2011 году компьютерные игры официально признаны как вид искусства.</a:t>
            </a:r>
          </a:p>
          <a:p>
            <a:pPr>
              <a:defRPr/>
            </a:pPr>
            <a:endParaRPr lang="ru-RU" sz="3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93555" b="93056"/>
          <a:stretch>
            <a:fillRect/>
          </a:stretch>
        </p:blipFill>
        <p:spPr bwMode="auto">
          <a:xfrm>
            <a:off x="1071563" y="4500563"/>
            <a:ext cx="15001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2786063" y="4000500"/>
            <a:ext cx="1285875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43375" y="3643313"/>
            <a:ext cx="4545013" cy="554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Анимированные открытки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786063" y="4643438"/>
            <a:ext cx="1143000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43375" y="4357688"/>
            <a:ext cx="2319338" cy="554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786063" y="5000625"/>
            <a:ext cx="1143000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43375" y="5072063"/>
            <a:ext cx="2536825" cy="554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643188" y="5143500"/>
            <a:ext cx="714375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TextBox 20"/>
          <p:cNvSpPr txBox="1">
            <a:spLocks noChangeArrowheads="1"/>
          </p:cNvSpPr>
          <p:nvPr/>
        </p:nvSpPr>
        <p:spPr bwMode="auto">
          <a:xfrm>
            <a:off x="3429000" y="5786438"/>
            <a:ext cx="1069975" cy="554037"/>
          </a:xfrm>
          <a:prstGeom prst="rect">
            <a:avLst/>
          </a:prstGeom>
          <a:solidFill>
            <a:srgbClr val="D6652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1024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6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63538" y="1198563"/>
            <a:ext cx="8566150" cy="27082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Теоретическая значимость</a:t>
            </a:r>
          </a:p>
          <a:p>
            <a:pPr>
              <a:defRPr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проектно-исследовательской работы  заключается  в  изучении возможностей  программы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Scratch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создании предмета проектно-исследовательской работы – игры и систематизировании знания по работе в программе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Scratch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57188" y="4187825"/>
            <a:ext cx="8566150" cy="22780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000" b="1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значимость  </a:t>
            </a:r>
            <a:r>
              <a:rPr lang="ru-RU" sz="3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проектно-исследовательской работы - приложения к данной работе  - интеллектуальные, логические игры «Бусы», «Лабиринт» и «Рыбка», которые отражают возможности  программирования в </a:t>
            </a: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Scratch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1127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7188" y="971550"/>
            <a:ext cx="8572500" cy="53863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Компьютерные игры как вид искусства</a:t>
            </a:r>
          </a:p>
          <a:p>
            <a:pPr algn="ctr"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3000" b="1" dirty="0">
              <a:solidFill>
                <a:srgbClr val="58267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D6652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143125" y="1785938"/>
            <a:ext cx="1143000" cy="92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7250" y="2786063"/>
            <a:ext cx="1751013" cy="554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Виды игр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821781" y="2250282"/>
            <a:ext cx="164306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28875" y="3500438"/>
            <a:ext cx="2752725" cy="554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Элементы игры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4071937" y="2500313"/>
            <a:ext cx="2500313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43375" y="4357688"/>
            <a:ext cx="3003550" cy="554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Кто создает игры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5357813" y="2500313"/>
            <a:ext cx="3214687" cy="1785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00750" y="5143500"/>
            <a:ext cx="2497138" cy="5540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Геймдизайнер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1229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7188" y="1017588"/>
            <a:ext cx="8566150" cy="5540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Интерфейс среды программирования </a:t>
            </a:r>
            <a:r>
              <a:rPr lang="en-US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Scratch</a:t>
            </a:r>
            <a:endParaRPr lang="ru-R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 t="2197" r="2148" b="19433"/>
          <a:stretch>
            <a:fillRect/>
          </a:stretch>
        </p:blipFill>
        <p:spPr bwMode="auto">
          <a:xfrm>
            <a:off x="1285875" y="1785938"/>
            <a:ext cx="6354763" cy="407193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133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7188" y="1143000"/>
            <a:ext cx="8566150" cy="12303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cs typeface="Times New Roman" pitchFamily="18" charset="0"/>
              </a:rPr>
              <a:t>Графика + Движение = Анимация</a:t>
            </a: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000" b="1" dirty="0">
                <a:solidFill>
                  <a:srgbClr val="D66520"/>
                </a:solidFill>
                <a:latin typeface="Times New Roman" pitchFamily="18" charset="0"/>
                <a:cs typeface="Times New Roman" pitchFamily="18" charset="0"/>
              </a:rPr>
              <a:t>Анимация  - основа любой игры.</a:t>
            </a:r>
          </a:p>
        </p:txBody>
      </p:sp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4" cstate="print"/>
          <a:srcRect l="5273" t="26041" r="49609" b="25000"/>
          <a:stretch>
            <a:fillRect/>
          </a:stretch>
        </p:blipFill>
        <p:spPr bwMode="auto">
          <a:xfrm>
            <a:off x="1428750" y="2500313"/>
            <a:ext cx="6572250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7"/>
          <p:cNvGrpSpPr>
            <a:grpSpLocks/>
          </p:cNvGrpSpPr>
          <p:nvPr/>
        </p:nvGrpSpPr>
        <p:grpSpPr bwMode="auto">
          <a:xfrm>
            <a:off x="190500" y="147638"/>
            <a:ext cx="2095500" cy="638175"/>
            <a:chOff x="333120" y="147755"/>
            <a:chExt cx="2095708" cy="638039"/>
          </a:xfrm>
        </p:grpSpPr>
        <p:pic>
          <p:nvPicPr>
            <p:cNvPr id="1434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25" r="93555" b="93056"/>
            <a:stretch>
              <a:fillRect/>
            </a:stretch>
          </p:blipFill>
          <p:spPr bwMode="auto">
            <a:xfrm>
              <a:off x="928662" y="214290"/>
              <a:ext cx="1500166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Рисунок 6" descr="Без имени-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120" y="147755"/>
              <a:ext cx="524104" cy="63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7188" y="1143000"/>
            <a:ext cx="8566150" cy="12303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cs typeface="Times New Roman" pitchFamily="18" charset="0"/>
              </a:rPr>
              <a:t>Графика + Движение = Анимация</a:t>
            </a: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000" b="1" dirty="0">
                <a:solidFill>
                  <a:srgbClr val="D66520"/>
                </a:solidFill>
                <a:latin typeface="Times New Roman" pitchFamily="18" charset="0"/>
                <a:cs typeface="Times New Roman" pitchFamily="18" charset="0"/>
              </a:rPr>
              <a:t>Анимация  - основа любой игры.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8625" y="2571750"/>
            <a:ext cx="4000500" cy="38782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Спрайт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графические объекты которые могут двигаться, менять костюмы и разговаривать.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86313" y="2571750"/>
            <a:ext cx="4000500" cy="38782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5826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Сцена </a:t>
            </a:r>
            <a:r>
              <a:rPr lang="ru-RU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 и графические объекты.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 cstate="print"/>
          <a:srcRect l="5859" t="48340" r="61914" b="34814"/>
          <a:stretch>
            <a:fillRect/>
          </a:stretch>
        </p:blipFill>
        <p:spPr bwMode="auto">
          <a:xfrm>
            <a:off x="571500" y="4357688"/>
            <a:ext cx="2857500" cy="1195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5" cstate="print"/>
          <a:srcRect l="6055" t="48535" r="75781" b="41943"/>
          <a:stretch>
            <a:fillRect/>
          </a:stretch>
        </p:blipFill>
        <p:spPr bwMode="auto">
          <a:xfrm>
            <a:off x="2143125" y="5214938"/>
            <a:ext cx="1928813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6" cstate="print"/>
          <a:srcRect l="55859" t="30225" r="10156" b="36084"/>
          <a:stretch>
            <a:fillRect/>
          </a:stretch>
        </p:blipFill>
        <p:spPr bwMode="auto">
          <a:xfrm>
            <a:off x="4929188" y="3500438"/>
            <a:ext cx="1571625" cy="124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7" cstate="print"/>
          <a:srcRect l="55664" t="29297" r="8006" b="34814"/>
          <a:stretch>
            <a:fillRect/>
          </a:stretch>
        </p:blipFill>
        <p:spPr bwMode="auto">
          <a:xfrm>
            <a:off x="6786563" y="3786188"/>
            <a:ext cx="1857375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8" cstate="print"/>
          <a:srcRect l="12305" t="14583" r="50195" b="34375"/>
          <a:stretch>
            <a:fillRect/>
          </a:stretch>
        </p:blipFill>
        <p:spPr bwMode="auto">
          <a:xfrm>
            <a:off x="4929188" y="4929188"/>
            <a:ext cx="1714500" cy="1312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577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521</TotalTime>
  <Words>437</Words>
  <Application>Microsoft Office PowerPoint</Application>
  <PresentationFormat>Экран (4:3)</PresentationFormat>
  <Paragraphs>139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Программирование игр  в Scratch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Программирование игр  в Scratch</dc:title>
  <dc:creator>User</dc:creator>
  <cp:lastModifiedBy>User</cp:lastModifiedBy>
  <cp:revision>56</cp:revision>
  <dcterms:created xsi:type="dcterms:W3CDTF">2017-02-20T15:02:40Z</dcterms:created>
  <dcterms:modified xsi:type="dcterms:W3CDTF">2018-01-28T10:25:02Z</dcterms:modified>
</cp:coreProperties>
</file>