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8" r:id="rId8"/>
    <p:sldId id="270" r:id="rId9"/>
    <p:sldId id="264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2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6C2F6D-BD78-4FE8-88E2-87E5B6BF61C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C5150E-9B3D-4618-8F25-BE62D7D14C07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Результат</a:t>
          </a:r>
          <a:endParaRPr lang="ru-RU" sz="2800" b="1" dirty="0">
            <a:solidFill>
              <a:schemeClr val="tx1"/>
            </a:solidFill>
          </a:endParaRPr>
        </a:p>
      </dgm:t>
    </dgm:pt>
    <dgm:pt modelId="{5A1DFAEC-8DC5-4CC7-9A46-2C3C0712A315}" type="parTrans" cxnId="{0AB266F7-E692-46CE-93CA-575EF8889768}">
      <dgm:prSet/>
      <dgm:spPr/>
      <dgm:t>
        <a:bodyPr/>
        <a:lstStyle/>
        <a:p>
          <a:endParaRPr lang="ru-RU"/>
        </a:p>
      </dgm:t>
    </dgm:pt>
    <dgm:pt modelId="{E4900683-5930-46A4-A9B5-D26456D0A718}" type="sibTrans" cxnId="{0AB266F7-E692-46CE-93CA-575EF8889768}">
      <dgm:prSet/>
      <dgm:spPr/>
      <dgm:t>
        <a:bodyPr/>
        <a:lstStyle/>
        <a:p>
          <a:endParaRPr lang="ru-RU"/>
        </a:p>
      </dgm:t>
    </dgm:pt>
    <dgm:pt modelId="{35E82B16-C584-4298-86EE-CA8735E71656}">
      <dgm:prSet phldrT="[Текст]" custT="1"/>
      <dgm:spPr/>
      <dgm:t>
        <a:bodyPr/>
        <a:lstStyle/>
        <a:p>
          <a:r>
            <a:rPr lang="ru-RU" sz="2000" b="1" dirty="0" smtClean="0"/>
            <a:t>Дети имеют представление о пользе  некоторых продуктов</a:t>
          </a:r>
          <a:endParaRPr lang="ru-RU" sz="2000" b="1" dirty="0"/>
        </a:p>
      </dgm:t>
    </dgm:pt>
    <dgm:pt modelId="{08AA7970-2003-4B91-865C-33E209B4EB6B}" type="parTrans" cxnId="{5C9198B3-FFCD-4E8C-9E99-4EEF0211D363}">
      <dgm:prSet/>
      <dgm:spPr/>
      <dgm:t>
        <a:bodyPr/>
        <a:lstStyle/>
        <a:p>
          <a:endParaRPr lang="ru-RU" dirty="0"/>
        </a:p>
      </dgm:t>
    </dgm:pt>
    <dgm:pt modelId="{0E730EA6-DE00-48EB-B4FB-3D2CC920A16E}" type="sibTrans" cxnId="{5C9198B3-FFCD-4E8C-9E99-4EEF0211D363}">
      <dgm:prSet/>
      <dgm:spPr/>
      <dgm:t>
        <a:bodyPr/>
        <a:lstStyle/>
        <a:p>
          <a:endParaRPr lang="ru-RU"/>
        </a:p>
      </dgm:t>
    </dgm:pt>
    <dgm:pt modelId="{84AD0AA8-0EDB-4E21-8F75-1E17B301D7BA}">
      <dgm:prSet custT="1"/>
      <dgm:spPr/>
      <dgm:t>
        <a:bodyPr/>
        <a:lstStyle/>
        <a:p>
          <a:r>
            <a:rPr lang="ru-RU" sz="2000" b="1" dirty="0" smtClean="0"/>
            <a:t>У</a:t>
          </a:r>
          <a:r>
            <a:rPr lang="ru-RU" sz="2000" b="1" baseline="0" dirty="0" smtClean="0"/>
            <a:t> детей сформированы элементарные навыки ЗОЖ</a:t>
          </a:r>
          <a:endParaRPr lang="ru-RU" sz="2000" b="1" dirty="0"/>
        </a:p>
      </dgm:t>
    </dgm:pt>
    <dgm:pt modelId="{7538F4D5-777C-4F1A-B169-28768AEBB629}" type="parTrans" cxnId="{EB4ED1D1-F264-4685-A783-B97573DAC483}">
      <dgm:prSet/>
      <dgm:spPr/>
      <dgm:t>
        <a:bodyPr/>
        <a:lstStyle/>
        <a:p>
          <a:endParaRPr lang="ru-RU" dirty="0"/>
        </a:p>
      </dgm:t>
    </dgm:pt>
    <dgm:pt modelId="{D4A24E32-ADEF-4CEA-8D48-857300A75607}" type="sibTrans" cxnId="{EB4ED1D1-F264-4685-A783-B97573DAC483}">
      <dgm:prSet/>
      <dgm:spPr/>
      <dgm:t>
        <a:bodyPr/>
        <a:lstStyle/>
        <a:p>
          <a:endParaRPr lang="ru-RU"/>
        </a:p>
      </dgm:t>
    </dgm:pt>
    <dgm:pt modelId="{2CA32622-D5E1-4095-8EAA-4A6214193340}">
      <dgm:prSet custT="1"/>
      <dgm:spPr/>
      <dgm:t>
        <a:bodyPr/>
        <a:lstStyle/>
        <a:p>
          <a:r>
            <a:rPr lang="ru-RU" sz="2000" b="1" dirty="0" smtClean="0"/>
            <a:t>Созданы условия для формирования ЗОЖ</a:t>
          </a:r>
          <a:endParaRPr lang="ru-RU" sz="2000" b="1" dirty="0"/>
        </a:p>
      </dgm:t>
    </dgm:pt>
    <dgm:pt modelId="{8721A6F7-D8FF-44F8-9743-D4A5A60A3461}" type="parTrans" cxnId="{DA6307C5-2A96-4A9F-9F82-DB999B6CAF0A}">
      <dgm:prSet/>
      <dgm:spPr/>
      <dgm:t>
        <a:bodyPr/>
        <a:lstStyle/>
        <a:p>
          <a:endParaRPr lang="ru-RU" dirty="0"/>
        </a:p>
      </dgm:t>
    </dgm:pt>
    <dgm:pt modelId="{6B61B64C-DC05-4D88-8E33-EF27E31D1260}" type="sibTrans" cxnId="{DA6307C5-2A96-4A9F-9F82-DB999B6CAF0A}">
      <dgm:prSet/>
      <dgm:spPr/>
      <dgm:t>
        <a:bodyPr/>
        <a:lstStyle/>
        <a:p>
          <a:endParaRPr lang="ru-RU"/>
        </a:p>
      </dgm:t>
    </dgm:pt>
    <dgm:pt modelId="{78DD0B11-EB08-441D-A3E4-8C2B0C927F43}">
      <dgm:prSet custT="1"/>
      <dgm:spPr/>
      <dgm:t>
        <a:bodyPr/>
        <a:lstStyle/>
        <a:p>
          <a:r>
            <a:rPr lang="ru-RU" sz="2000" b="1" dirty="0" smtClean="0"/>
            <a:t>У детей развита двигательная активность</a:t>
          </a:r>
          <a:endParaRPr lang="ru-RU" sz="2000" b="1" dirty="0"/>
        </a:p>
      </dgm:t>
    </dgm:pt>
    <dgm:pt modelId="{293E2AD9-725D-4B5E-993B-A6F8FA0602A1}" type="parTrans" cxnId="{7D01280B-3388-45CF-9ADA-E0A11094ADE2}">
      <dgm:prSet/>
      <dgm:spPr/>
      <dgm:t>
        <a:bodyPr/>
        <a:lstStyle/>
        <a:p>
          <a:endParaRPr lang="ru-RU" dirty="0"/>
        </a:p>
      </dgm:t>
    </dgm:pt>
    <dgm:pt modelId="{E15AF439-C70A-4B13-8DD1-BE45DD026BF3}" type="sibTrans" cxnId="{7D01280B-3388-45CF-9ADA-E0A11094ADE2}">
      <dgm:prSet/>
      <dgm:spPr/>
      <dgm:t>
        <a:bodyPr/>
        <a:lstStyle/>
        <a:p>
          <a:endParaRPr lang="ru-RU"/>
        </a:p>
      </dgm:t>
    </dgm:pt>
    <dgm:pt modelId="{C6842FBA-25BE-46AB-A8DD-EF89B7780D20}">
      <dgm:prSet custT="1"/>
      <dgm:spPr/>
      <dgm:t>
        <a:bodyPr/>
        <a:lstStyle/>
        <a:p>
          <a:r>
            <a:rPr lang="ru-RU" sz="2000" b="1" dirty="0" smtClean="0"/>
            <a:t>Повысилась компетентность родителей</a:t>
          </a:r>
          <a:endParaRPr lang="ru-RU" sz="2000" b="1" dirty="0"/>
        </a:p>
      </dgm:t>
    </dgm:pt>
    <dgm:pt modelId="{C7246863-1023-47BA-9A1B-48AD1ECC3864}" type="parTrans" cxnId="{48B6662D-CEB6-4647-A7B3-954D330D5A2A}">
      <dgm:prSet/>
      <dgm:spPr/>
      <dgm:t>
        <a:bodyPr/>
        <a:lstStyle/>
        <a:p>
          <a:endParaRPr lang="ru-RU" dirty="0"/>
        </a:p>
      </dgm:t>
    </dgm:pt>
    <dgm:pt modelId="{F7DF46B9-C755-4C87-8207-192EFBDB4887}" type="sibTrans" cxnId="{48B6662D-CEB6-4647-A7B3-954D330D5A2A}">
      <dgm:prSet/>
      <dgm:spPr/>
      <dgm:t>
        <a:bodyPr/>
        <a:lstStyle/>
        <a:p>
          <a:endParaRPr lang="ru-RU"/>
        </a:p>
      </dgm:t>
    </dgm:pt>
    <dgm:pt modelId="{4A5BCA33-F8D6-4B9C-9873-0A524E50EC25}" type="pres">
      <dgm:prSet presAssocID="{866C2F6D-BD78-4FE8-88E2-87E5B6BF61C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E2EAAE4-8475-44A2-9922-F2DC70CA1A79}" type="pres">
      <dgm:prSet presAssocID="{68C5150E-9B3D-4618-8F25-BE62D7D14C07}" presName="root" presStyleCnt="0"/>
      <dgm:spPr/>
    </dgm:pt>
    <dgm:pt modelId="{F7D94F08-71D4-4CC2-A657-AF8E112BA30A}" type="pres">
      <dgm:prSet presAssocID="{68C5150E-9B3D-4618-8F25-BE62D7D14C07}" presName="rootComposite" presStyleCnt="0"/>
      <dgm:spPr/>
    </dgm:pt>
    <dgm:pt modelId="{6C5078E2-1DD7-43C6-BC48-0CA5EED757FE}" type="pres">
      <dgm:prSet presAssocID="{68C5150E-9B3D-4618-8F25-BE62D7D14C07}" presName="rootText" presStyleLbl="node1" presStyleIdx="0" presStyleCnt="1" custScaleX="1236037" custScaleY="764575" custLinFactY="-234870" custLinFactNeighborX="-1001" custLinFactNeighborY="-300000"/>
      <dgm:spPr/>
      <dgm:t>
        <a:bodyPr/>
        <a:lstStyle/>
        <a:p>
          <a:endParaRPr lang="ru-RU"/>
        </a:p>
      </dgm:t>
    </dgm:pt>
    <dgm:pt modelId="{3463DAA1-EAE9-4A54-A796-F1917EEEFEF9}" type="pres">
      <dgm:prSet presAssocID="{68C5150E-9B3D-4618-8F25-BE62D7D14C07}" presName="rootConnector" presStyleLbl="node1" presStyleIdx="0" presStyleCnt="1"/>
      <dgm:spPr/>
      <dgm:t>
        <a:bodyPr/>
        <a:lstStyle/>
        <a:p>
          <a:endParaRPr lang="ru-RU"/>
        </a:p>
      </dgm:t>
    </dgm:pt>
    <dgm:pt modelId="{A3E2A884-A194-4499-AF88-11B6D05E052E}" type="pres">
      <dgm:prSet presAssocID="{68C5150E-9B3D-4618-8F25-BE62D7D14C07}" presName="childShape" presStyleCnt="0"/>
      <dgm:spPr/>
    </dgm:pt>
    <dgm:pt modelId="{4FD91FA0-ADA6-4AB6-A23C-883993D4C7A3}" type="pres">
      <dgm:prSet presAssocID="{8721A6F7-D8FF-44F8-9743-D4A5A60A3461}" presName="Name13" presStyleLbl="parChTrans1D2" presStyleIdx="0" presStyleCnt="5"/>
      <dgm:spPr/>
      <dgm:t>
        <a:bodyPr/>
        <a:lstStyle/>
        <a:p>
          <a:endParaRPr lang="ru-RU"/>
        </a:p>
      </dgm:t>
    </dgm:pt>
    <dgm:pt modelId="{0AEBE5B5-BFD7-433E-BF51-2555ADC61AF6}" type="pres">
      <dgm:prSet presAssocID="{2CA32622-D5E1-4095-8EAA-4A6214193340}" presName="childText" presStyleLbl="bgAcc1" presStyleIdx="0" presStyleCnt="5" custScaleX="2000000" custScaleY="560060" custLinFactY="-192110" custLinFactNeighborX="518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FD905-D901-4E9B-84FD-5FC4AAF1E606}" type="pres">
      <dgm:prSet presAssocID="{7538F4D5-777C-4F1A-B169-28768AEBB629}" presName="Name13" presStyleLbl="parChTrans1D2" presStyleIdx="1" presStyleCnt="5"/>
      <dgm:spPr/>
      <dgm:t>
        <a:bodyPr/>
        <a:lstStyle/>
        <a:p>
          <a:endParaRPr lang="ru-RU"/>
        </a:p>
      </dgm:t>
    </dgm:pt>
    <dgm:pt modelId="{FA00279C-6A58-46F6-893E-AC4C254C8861}" type="pres">
      <dgm:prSet presAssocID="{84AD0AA8-0EDB-4E21-8F75-1E17B301D7BA}" presName="childText" presStyleLbl="bgAcc1" presStyleIdx="1" presStyleCnt="5" custScaleX="2000000" custScaleY="722528" custLinFactY="-100000" custLinFactNeighborX="1252" custLinFactNeighborY="-156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99275-E321-4DDB-A821-D32EB83A2BD1}" type="pres">
      <dgm:prSet presAssocID="{08AA7970-2003-4B91-865C-33E209B4EB6B}" presName="Name13" presStyleLbl="parChTrans1D2" presStyleIdx="2" presStyleCnt="5"/>
      <dgm:spPr/>
      <dgm:t>
        <a:bodyPr/>
        <a:lstStyle/>
        <a:p>
          <a:endParaRPr lang="ru-RU"/>
        </a:p>
      </dgm:t>
    </dgm:pt>
    <dgm:pt modelId="{8E321B95-2590-45D3-AF8B-4AF830818A58}" type="pres">
      <dgm:prSet presAssocID="{35E82B16-C584-4298-86EE-CA8735E71656}" presName="childText" presStyleLbl="bgAcc1" presStyleIdx="2" presStyleCnt="5" custScaleX="2000000" custScaleY="580116" custLinFactNeighborX="7" custLinFactNeighborY="-18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76B92-A9F1-4893-9709-53C27454205E}" type="pres">
      <dgm:prSet presAssocID="{293E2AD9-725D-4B5E-993B-A6F8FA0602A1}" presName="Name13" presStyleLbl="parChTrans1D2" presStyleIdx="3" presStyleCnt="5"/>
      <dgm:spPr/>
      <dgm:t>
        <a:bodyPr/>
        <a:lstStyle/>
        <a:p>
          <a:endParaRPr lang="ru-RU"/>
        </a:p>
      </dgm:t>
    </dgm:pt>
    <dgm:pt modelId="{712FEC60-B84B-4730-A09F-E3C5E6A8BD2E}" type="pres">
      <dgm:prSet presAssocID="{78DD0B11-EB08-441D-A3E4-8C2B0C927F43}" presName="childText" presStyleLbl="bgAcc1" presStyleIdx="3" presStyleCnt="5" custScaleX="2000000" custScaleY="602272" custLinFactY="75954" custLinFactNeighborX="125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6D1F5-12E1-4E6C-ACA6-7E7B4AE3DC40}" type="pres">
      <dgm:prSet presAssocID="{C7246863-1023-47BA-9A1B-48AD1ECC3864}" presName="Name13" presStyleLbl="parChTrans1D2" presStyleIdx="4" presStyleCnt="5"/>
      <dgm:spPr/>
      <dgm:t>
        <a:bodyPr/>
        <a:lstStyle/>
        <a:p>
          <a:endParaRPr lang="ru-RU"/>
        </a:p>
      </dgm:t>
    </dgm:pt>
    <dgm:pt modelId="{6BB6D4C0-7A65-4A79-9351-04AF341BB76F}" type="pres">
      <dgm:prSet presAssocID="{C6842FBA-25BE-46AB-A8DD-EF89B7780D20}" presName="childText" presStyleLbl="bgAcc1" presStyleIdx="4" presStyleCnt="5" custScaleX="2000000" custScaleY="462366" custLinFactY="199616" custLinFactNeighborX="568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9198B3-FFCD-4E8C-9E99-4EEF0211D363}" srcId="{68C5150E-9B3D-4618-8F25-BE62D7D14C07}" destId="{35E82B16-C584-4298-86EE-CA8735E71656}" srcOrd="2" destOrd="0" parTransId="{08AA7970-2003-4B91-865C-33E209B4EB6B}" sibTransId="{0E730EA6-DE00-48EB-B4FB-3D2CC920A16E}"/>
    <dgm:cxn modelId="{EB4ED1D1-F264-4685-A783-B97573DAC483}" srcId="{68C5150E-9B3D-4618-8F25-BE62D7D14C07}" destId="{84AD0AA8-0EDB-4E21-8F75-1E17B301D7BA}" srcOrd="1" destOrd="0" parTransId="{7538F4D5-777C-4F1A-B169-28768AEBB629}" sibTransId="{D4A24E32-ADEF-4CEA-8D48-857300A75607}"/>
    <dgm:cxn modelId="{DA6307C5-2A96-4A9F-9F82-DB999B6CAF0A}" srcId="{68C5150E-9B3D-4618-8F25-BE62D7D14C07}" destId="{2CA32622-D5E1-4095-8EAA-4A6214193340}" srcOrd="0" destOrd="0" parTransId="{8721A6F7-D8FF-44F8-9743-D4A5A60A3461}" sibTransId="{6B61B64C-DC05-4D88-8E33-EF27E31D1260}"/>
    <dgm:cxn modelId="{B8BEDD54-9D0A-456D-9A7F-B946BA86A140}" type="presOf" srcId="{68C5150E-9B3D-4618-8F25-BE62D7D14C07}" destId="{6C5078E2-1DD7-43C6-BC48-0CA5EED757FE}" srcOrd="0" destOrd="0" presId="urn:microsoft.com/office/officeart/2005/8/layout/hierarchy3"/>
    <dgm:cxn modelId="{63007C88-C8CF-4CFC-BF69-7ED98BB9F6B7}" type="presOf" srcId="{84AD0AA8-0EDB-4E21-8F75-1E17B301D7BA}" destId="{FA00279C-6A58-46F6-893E-AC4C254C8861}" srcOrd="0" destOrd="0" presId="urn:microsoft.com/office/officeart/2005/8/layout/hierarchy3"/>
    <dgm:cxn modelId="{BF891F51-1083-4FA1-BF20-C41288C3CAE8}" type="presOf" srcId="{68C5150E-9B3D-4618-8F25-BE62D7D14C07}" destId="{3463DAA1-EAE9-4A54-A796-F1917EEEFEF9}" srcOrd="1" destOrd="0" presId="urn:microsoft.com/office/officeart/2005/8/layout/hierarchy3"/>
    <dgm:cxn modelId="{7D01280B-3388-45CF-9ADA-E0A11094ADE2}" srcId="{68C5150E-9B3D-4618-8F25-BE62D7D14C07}" destId="{78DD0B11-EB08-441D-A3E4-8C2B0C927F43}" srcOrd="3" destOrd="0" parTransId="{293E2AD9-725D-4B5E-993B-A6F8FA0602A1}" sibTransId="{E15AF439-C70A-4B13-8DD1-BE45DD026BF3}"/>
    <dgm:cxn modelId="{FDC2C67E-1DD8-4077-9AB2-FCC9BB530D46}" type="presOf" srcId="{293E2AD9-725D-4B5E-993B-A6F8FA0602A1}" destId="{F6A76B92-A9F1-4893-9709-53C27454205E}" srcOrd="0" destOrd="0" presId="urn:microsoft.com/office/officeart/2005/8/layout/hierarchy3"/>
    <dgm:cxn modelId="{3E5DD10D-6166-4E1C-A7A0-6884A2B5F06D}" type="presOf" srcId="{C7246863-1023-47BA-9A1B-48AD1ECC3864}" destId="{BA96D1F5-12E1-4E6C-ACA6-7E7B4AE3DC40}" srcOrd="0" destOrd="0" presId="urn:microsoft.com/office/officeart/2005/8/layout/hierarchy3"/>
    <dgm:cxn modelId="{FE1A97CF-818A-4596-929B-78B96BD0A7B1}" type="presOf" srcId="{78DD0B11-EB08-441D-A3E4-8C2B0C927F43}" destId="{712FEC60-B84B-4730-A09F-E3C5E6A8BD2E}" srcOrd="0" destOrd="0" presId="urn:microsoft.com/office/officeart/2005/8/layout/hierarchy3"/>
    <dgm:cxn modelId="{A6A752DB-F513-47C8-A25E-278D0E479D79}" type="presOf" srcId="{35E82B16-C584-4298-86EE-CA8735E71656}" destId="{8E321B95-2590-45D3-AF8B-4AF830818A58}" srcOrd="0" destOrd="0" presId="urn:microsoft.com/office/officeart/2005/8/layout/hierarchy3"/>
    <dgm:cxn modelId="{71083084-C533-42ED-A667-0833E6C0E02F}" type="presOf" srcId="{7538F4D5-777C-4F1A-B169-28768AEBB629}" destId="{871FD905-D901-4E9B-84FD-5FC4AAF1E606}" srcOrd="0" destOrd="0" presId="urn:microsoft.com/office/officeart/2005/8/layout/hierarchy3"/>
    <dgm:cxn modelId="{69AA10F9-CB13-4029-A197-B7079E71BFEC}" type="presOf" srcId="{8721A6F7-D8FF-44F8-9743-D4A5A60A3461}" destId="{4FD91FA0-ADA6-4AB6-A23C-883993D4C7A3}" srcOrd="0" destOrd="0" presId="urn:microsoft.com/office/officeart/2005/8/layout/hierarchy3"/>
    <dgm:cxn modelId="{55B00531-1B81-48CA-A0D2-ED90BCF4B0A7}" type="presOf" srcId="{866C2F6D-BD78-4FE8-88E2-87E5B6BF61C2}" destId="{4A5BCA33-F8D6-4B9C-9873-0A524E50EC25}" srcOrd="0" destOrd="0" presId="urn:microsoft.com/office/officeart/2005/8/layout/hierarchy3"/>
    <dgm:cxn modelId="{B714A53C-5A54-4037-9411-B494D58E7F9F}" type="presOf" srcId="{08AA7970-2003-4B91-865C-33E209B4EB6B}" destId="{E2B99275-E321-4DDB-A821-D32EB83A2BD1}" srcOrd="0" destOrd="0" presId="urn:microsoft.com/office/officeart/2005/8/layout/hierarchy3"/>
    <dgm:cxn modelId="{73EBBE92-448A-4A59-9587-6A1099290C9D}" type="presOf" srcId="{2CA32622-D5E1-4095-8EAA-4A6214193340}" destId="{0AEBE5B5-BFD7-433E-BF51-2555ADC61AF6}" srcOrd="0" destOrd="0" presId="urn:microsoft.com/office/officeart/2005/8/layout/hierarchy3"/>
    <dgm:cxn modelId="{0AB266F7-E692-46CE-93CA-575EF8889768}" srcId="{866C2F6D-BD78-4FE8-88E2-87E5B6BF61C2}" destId="{68C5150E-9B3D-4618-8F25-BE62D7D14C07}" srcOrd="0" destOrd="0" parTransId="{5A1DFAEC-8DC5-4CC7-9A46-2C3C0712A315}" sibTransId="{E4900683-5930-46A4-A9B5-D26456D0A718}"/>
    <dgm:cxn modelId="{48B6662D-CEB6-4647-A7B3-954D330D5A2A}" srcId="{68C5150E-9B3D-4618-8F25-BE62D7D14C07}" destId="{C6842FBA-25BE-46AB-A8DD-EF89B7780D20}" srcOrd="4" destOrd="0" parTransId="{C7246863-1023-47BA-9A1B-48AD1ECC3864}" sibTransId="{F7DF46B9-C755-4C87-8207-192EFBDB4887}"/>
    <dgm:cxn modelId="{5597B323-6CBA-4E71-8CEE-487C8520124A}" type="presOf" srcId="{C6842FBA-25BE-46AB-A8DD-EF89B7780D20}" destId="{6BB6D4C0-7A65-4A79-9351-04AF341BB76F}" srcOrd="0" destOrd="0" presId="urn:microsoft.com/office/officeart/2005/8/layout/hierarchy3"/>
    <dgm:cxn modelId="{3E713DD5-3F60-40FA-9EB4-A1A34D01BA9E}" type="presParOf" srcId="{4A5BCA33-F8D6-4B9C-9873-0A524E50EC25}" destId="{3E2EAAE4-8475-44A2-9922-F2DC70CA1A79}" srcOrd="0" destOrd="0" presId="urn:microsoft.com/office/officeart/2005/8/layout/hierarchy3"/>
    <dgm:cxn modelId="{6A66BD5A-9936-4F8C-A456-0BB74E7B7368}" type="presParOf" srcId="{3E2EAAE4-8475-44A2-9922-F2DC70CA1A79}" destId="{F7D94F08-71D4-4CC2-A657-AF8E112BA30A}" srcOrd="0" destOrd="0" presId="urn:microsoft.com/office/officeart/2005/8/layout/hierarchy3"/>
    <dgm:cxn modelId="{53026053-3535-4EAE-BD17-D17754FA2D9E}" type="presParOf" srcId="{F7D94F08-71D4-4CC2-A657-AF8E112BA30A}" destId="{6C5078E2-1DD7-43C6-BC48-0CA5EED757FE}" srcOrd="0" destOrd="0" presId="urn:microsoft.com/office/officeart/2005/8/layout/hierarchy3"/>
    <dgm:cxn modelId="{5471B815-1F78-4A33-B4B5-0E79F43E6B9A}" type="presParOf" srcId="{F7D94F08-71D4-4CC2-A657-AF8E112BA30A}" destId="{3463DAA1-EAE9-4A54-A796-F1917EEEFEF9}" srcOrd="1" destOrd="0" presId="urn:microsoft.com/office/officeart/2005/8/layout/hierarchy3"/>
    <dgm:cxn modelId="{FD175FC4-018A-4042-B842-33110F1EBBFE}" type="presParOf" srcId="{3E2EAAE4-8475-44A2-9922-F2DC70CA1A79}" destId="{A3E2A884-A194-4499-AF88-11B6D05E052E}" srcOrd="1" destOrd="0" presId="urn:microsoft.com/office/officeart/2005/8/layout/hierarchy3"/>
    <dgm:cxn modelId="{EB546F48-1A93-4D09-A2C3-09390B990552}" type="presParOf" srcId="{A3E2A884-A194-4499-AF88-11B6D05E052E}" destId="{4FD91FA0-ADA6-4AB6-A23C-883993D4C7A3}" srcOrd="0" destOrd="0" presId="urn:microsoft.com/office/officeart/2005/8/layout/hierarchy3"/>
    <dgm:cxn modelId="{EDAB9BEF-8B83-4CCF-9180-316794882EFA}" type="presParOf" srcId="{A3E2A884-A194-4499-AF88-11B6D05E052E}" destId="{0AEBE5B5-BFD7-433E-BF51-2555ADC61AF6}" srcOrd="1" destOrd="0" presId="urn:microsoft.com/office/officeart/2005/8/layout/hierarchy3"/>
    <dgm:cxn modelId="{D6D4D5AF-C9EF-4397-BCE2-FC7CA45A79B8}" type="presParOf" srcId="{A3E2A884-A194-4499-AF88-11B6D05E052E}" destId="{871FD905-D901-4E9B-84FD-5FC4AAF1E606}" srcOrd="2" destOrd="0" presId="urn:microsoft.com/office/officeart/2005/8/layout/hierarchy3"/>
    <dgm:cxn modelId="{A5179AFC-3181-4368-B339-E7128C518E22}" type="presParOf" srcId="{A3E2A884-A194-4499-AF88-11B6D05E052E}" destId="{FA00279C-6A58-46F6-893E-AC4C254C8861}" srcOrd="3" destOrd="0" presId="urn:microsoft.com/office/officeart/2005/8/layout/hierarchy3"/>
    <dgm:cxn modelId="{3537D1FC-5F1E-4A06-8091-21484655F831}" type="presParOf" srcId="{A3E2A884-A194-4499-AF88-11B6D05E052E}" destId="{E2B99275-E321-4DDB-A821-D32EB83A2BD1}" srcOrd="4" destOrd="0" presId="urn:microsoft.com/office/officeart/2005/8/layout/hierarchy3"/>
    <dgm:cxn modelId="{5F265138-D928-407F-8998-5B5D3D409236}" type="presParOf" srcId="{A3E2A884-A194-4499-AF88-11B6D05E052E}" destId="{8E321B95-2590-45D3-AF8B-4AF830818A58}" srcOrd="5" destOrd="0" presId="urn:microsoft.com/office/officeart/2005/8/layout/hierarchy3"/>
    <dgm:cxn modelId="{C5F091B8-831A-4BE3-BD41-BCF7262958C1}" type="presParOf" srcId="{A3E2A884-A194-4499-AF88-11B6D05E052E}" destId="{F6A76B92-A9F1-4893-9709-53C27454205E}" srcOrd="6" destOrd="0" presId="urn:microsoft.com/office/officeart/2005/8/layout/hierarchy3"/>
    <dgm:cxn modelId="{8FF4603F-40D7-4221-9EEF-FFD47DC6B83D}" type="presParOf" srcId="{A3E2A884-A194-4499-AF88-11B6D05E052E}" destId="{712FEC60-B84B-4730-A09F-E3C5E6A8BD2E}" srcOrd="7" destOrd="0" presId="urn:microsoft.com/office/officeart/2005/8/layout/hierarchy3"/>
    <dgm:cxn modelId="{073E46FF-3A67-4AA2-AF53-506912146EE2}" type="presParOf" srcId="{A3E2A884-A194-4499-AF88-11B6D05E052E}" destId="{BA96D1F5-12E1-4E6C-ACA6-7E7B4AE3DC40}" srcOrd="8" destOrd="0" presId="urn:microsoft.com/office/officeart/2005/8/layout/hierarchy3"/>
    <dgm:cxn modelId="{0D383E07-7EC8-4768-8739-2CF949DC1007}" type="presParOf" srcId="{A3E2A884-A194-4499-AF88-11B6D05E052E}" destId="{6BB6D4C0-7A65-4A79-9351-04AF341BB76F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5078E2-1DD7-43C6-BC48-0CA5EED757FE}">
      <dsp:nvSpPr>
        <dsp:cNvPr id="0" name=""/>
        <dsp:cNvSpPr/>
      </dsp:nvSpPr>
      <dsp:spPr>
        <a:xfrm>
          <a:off x="0" y="0"/>
          <a:ext cx="2863926" cy="885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Результат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0" y="0"/>
        <a:ext cx="2863926" cy="885768"/>
      </dsp:txXfrm>
    </dsp:sp>
    <dsp:sp modelId="{4FD91FA0-ADA6-4AB6-A23C-883993D4C7A3}">
      <dsp:nvSpPr>
        <dsp:cNvPr id="0" name=""/>
        <dsp:cNvSpPr/>
      </dsp:nvSpPr>
      <dsp:spPr>
        <a:xfrm>
          <a:off x="286393" y="885768"/>
          <a:ext cx="289672" cy="518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769"/>
              </a:lnTo>
              <a:lnTo>
                <a:pt x="289672" y="518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EBE5B5-BFD7-433E-BF51-2555ADC61AF6}">
      <dsp:nvSpPr>
        <dsp:cNvPr id="0" name=""/>
        <dsp:cNvSpPr/>
      </dsp:nvSpPr>
      <dsp:spPr>
        <a:xfrm>
          <a:off x="576065" y="1080120"/>
          <a:ext cx="3707236" cy="648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Созданы условия для формирования ЗОЖ</a:t>
          </a:r>
          <a:endParaRPr lang="ru-RU" sz="2000" b="1" kern="1200" dirty="0"/>
        </a:p>
      </dsp:txBody>
      <dsp:txXfrm>
        <a:off x="576065" y="1080120"/>
        <a:ext cx="3707236" cy="648835"/>
      </dsp:txXfrm>
    </dsp:sp>
    <dsp:sp modelId="{871FD905-D901-4E9B-84FD-5FC4AAF1E606}">
      <dsp:nvSpPr>
        <dsp:cNvPr id="0" name=""/>
        <dsp:cNvSpPr/>
      </dsp:nvSpPr>
      <dsp:spPr>
        <a:xfrm>
          <a:off x="286393" y="885768"/>
          <a:ext cx="291031" cy="1447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902"/>
              </a:lnTo>
              <a:lnTo>
                <a:pt x="291031" y="14479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0279C-6A58-46F6-893E-AC4C254C8861}">
      <dsp:nvSpPr>
        <dsp:cNvPr id="0" name=""/>
        <dsp:cNvSpPr/>
      </dsp:nvSpPr>
      <dsp:spPr>
        <a:xfrm>
          <a:off x="577425" y="1915143"/>
          <a:ext cx="3707236" cy="837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</a:t>
          </a:r>
          <a:r>
            <a:rPr lang="ru-RU" sz="2000" b="1" kern="1200" baseline="0" dirty="0" smtClean="0"/>
            <a:t> детей сформированы элементарные навыки ЗОЖ</a:t>
          </a:r>
          <a:endParaRPr lang="ru-RU" sz="2000" b="1" kern="1200" dirty="0"/>
        </a:p>
      </dsp:txBody>
      <dsp:txXfrm>
        <a:off x="577425" y="1915143"/>
        <a:ext cx="3707236" cy="837057"/>
      </dsp:txXfrm>
    </dsp:sp>
    <dsp:sp modelId="{E2B99275-E321-4DDB-A821-D32EB83A2BD1}">
      <dsp:nvSpPr>
        <dsp:cNvPr id="0" name=""/>
        <dsp:cNvSpPr/>
      </dsp:nvSpPr>
      <dsp:spPr>
        <a:xfrm>
          <a:off x="286393" y="885768"/>
          <a:ext cx="288724" cy="2507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7409"/>
              </a:lnTo>
              <a:lnTo>
                <a:pt x="288724" y="25074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21B95-2590-45D3-AF8B-4AF830818A58}">
      <dsp:nvSpPr>
        <dsp:cNvPr id="0" name=""/>
        <dsp:cNvSpPr/>
      </dsp:nvSpPr>
      <dsp:spPr>
        <a:xfrm>
          <a:off x="575118" y="3057142"/>
          <a:ext cx="3707236" cy="672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Дети имеют представление о пользе  некоторых продуктов</a:t>
          </a:r>
          <a:endParaRPr lang="ru-RU" sz="2000" b="1" kern="1200" dirty="0"/>
        </a:p>
      </dsp:txBody>
      <dsp:txXfrm>
        <a:off x="575118" y="3057142"/>
        <a:ext cx="3707236" cy="672071"/>
      </dsp:txXfrm>
    </dsp:sp>
    <dsp:sp modelId="{F6A76B92-A9F1-4893-9709-53C27454205E}">
      <dsp:nvSpPr>
        <dsp:cNvPr id="0" name=""/>
        <dsp:cNvSpPr/>
      </dsp:nvSpPr>
      <dsp:spPr>
        <a:xfrm>
          <a:off x="286393" y="885768"/>
          <a:ext cx="291031" cy="3446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6182"/>
              </a:lnTo>
              <a:lnTo>
                <a:pt x="291031" y="34461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FEC60-B84B-4730-A09F-E3C5E6A8BD2E}">
      <dsp:nvSpPr>
        <dsp:cNvPr id="0" name=""/>
        <dsp:cNvSpPr/>
      </dsp:nvSpPr>
      <dsp:spPr>
        <a:xfrm>
          <a:off x="577425" y="3983081"/>
          <a:ext cx="3707236" cy="6977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 детей развита двигательная активность</a:t>
          </a:r>
          <a:endParaRPr lang="ru-RU" sz="2000" b="1" kern="1200" dirty="0"/>
        </a:p>
      </dsp:txBody>
      <dsp:txXfrm>
        <a:off x="577425" y="3983081"/>
        <a:ext cx="3707236" cy="697739"/>
      </dsp:txXfrm>
    </dsp:sp>
    <dsp:sp modelId="{BA96D1F5-12E1-4E6C-ACA6-7E7B4AE3DC40}">
      <dsp:nvSpPr>
        <dsp:cNvPr id="0" name=""/>
        <dsp:cNvSpPr/>
      </dsp:nvSpPr>
      <dsp:spPr>
        <a:xfrm>
          <a:off x="286393" y="885768"/>
          <a:ext cx="289764" cy="4350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0957"/>
              </a:lnTo>
              <a:lnTo>
                <a:pt x="289764" y="43509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6D4C0-7A65-4A79-9351-04AF341BB76F}">
      <dsp:nvSpPr>
        <dsp:cNvPr id="0" name=""/>
        <dsp:cNvSpPr/>
      </dsp:nvSpPr>
      <dsp:spPr>
        <a:xfrm>
          <a:off x="576158" y="4968898"/>
          <a:ext cx="3707236" cy="535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Повысилась компетентность родителей</a:t>
          </a:r>
          <a:endParaRPr lang="ru-RU" sz="2000" b="1" kern="1200" dirty="0"/>
        </a:p>
      </dsp:txBody>
      <dsp:txXfrm>
        <a:off x="576158" y="4968898"/>
        <a:ext cx="3707236" cy="535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C6CD3-E1A9-47FA-B6EB-AC1F5651D841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453F1-21A5-4F52-877D-2E1A8135EB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51DAA-EFC2-4E89-97E5-172DB1BF0664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50B2B-CA58-4D82-8519-30A7145DC4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50B2B-CA58-4D82-8519-30A7145DC4A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50B2B-CA58-4D82-8519-30A7145DC4AA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Проект </a:t>
            </a:r>
            <a:br>
              <a:rPr lang="ru-RU" b="1" dirty="0" smtClean="0">
                <a:solidFill>
                  <a:srgbClr val="92D050"/>
                </a:solidFill>
              </a:rPr>
            </a:br>
            <a:r>
              <a:rPr lang="ru-RU" b="1" dirty="0" smtClean="0">
                <a:solidFill>
                  <a:srgbClr val="92D050"/>
                </a:solidFill>
              </a:rPr>
              <a:t>«Быть здоровыми хотим</a:t>
            </a:r>
            <a:r>
              <a:rPr lang="ru-RU" dirty="0" smtClean="0">
                <a:solidFill>
                  <a:srgbClr val="92D050"/>
                </a:solidFill>
              </a:rPr>
              <a:t>»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284984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Первая группа раннего возраста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28184" y="5475608"/>
            <a:ext cx="2915816" cy="1200329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Подготовила:</a:t>
            </a:r>
          </a:p>
          <a:p>
            <a:pPr algn="ctr">
              <a:lnSpc>
                <a:spcPct val="150000"/>
              </a:lnSpc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Грибова  Елена Васильевна</a:t>
            </a:r>
          </a:p>
          <a:p>
            <a:pPr algn="ctr">
              <a:lnSpc>
                <a:spcPct val="150000"/>
              </a:lnSpc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воспитатель МБДОУ №60</a:t>
            </a:r>
          </a:p>
          <a:p>
            <a:pPr algn="ctr">
              <a:lnSpc>
                <a:spcPct val="150000"/>
              </a:lnSpc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первая квалификационная категория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0"/>
            <a:ext cx="903649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9BBB59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Муниципальное бюджетное дошкольное образовательное учреждение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№60  «Колосок» города Калуги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6" descr="IMG_1400"/>
          <p:cNvPicPr>
            <a:picLocks noChangeAspect="1" noChangeArrowheads="1"/>
          </p:cNvPicPr>
          <p:nvPr/>
        </p:nvPicPr>
        <p:blipFill>
          <a:blip r:embed="rId2" cstate="print">
            <a:lum bright="-1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7616" cy="491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одержимое 19"/>
          <p:cNvGraphicFramePr>
            <a:graphicFrameLocks noGrp="1"/>
          </p:cNvGraphicFramePr>
          <p:nvPr>
            <p:ph sz="half" idx="4294967295"/>
          </p:nvPr>
        </p:nvGraphicFramePr>
        <p:xfrm>
          <a:off x="4716016" y="1196752"/>
          <a:ext cx="4284662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85200" cy="460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III Этап: Заключительный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Подведение итогов проекта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51521" y="2420888"/>
            <a:ext cx="2952327" cy="1368152"/>
            <a:chOff x="-722848" y="0"/>
            <a:chExt cx="4262318" cy="93283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722848" y="0"/>
              <a:ext cx="4112764" cy="88576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-648072" y="25942"/>
              <a:ext cx="4187542" cy="9068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tx1"/>
                  </a:solidFill>
                </a:rPr>
                <a:t>Продукт реализации проекта</a:t>
              </a:r>
              <a:endParaRPr lang="ru-RU" sz="28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Прямая соединительная линия 3"/>
          <p:cNvSpPr/>
          <p:nvPr/>
        </p:nvSpPr>
        <p:spPr>
          <a:xfrm>
            <a:off x="467544" y="3717032"/>
            <a:ext cx="289672" cy="51876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18769"/>
                </a:lnTo>
                <a:lnTo>
                  <a:pt x="289672" y="51876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Группа 26"/>
          <p:cNvGrpSpPr/>
          <p:nvPr/>
        </p:nvGrpSpPr>
        <p:grpSpPr>
          <a:xfrm>
            <a:off x="755576" y="4005066"/>
            <a:ext cx="3707236" cy="972491"/>
            <a:chOff x="576065" y="1080121"/>
            <a:chExt cx="3707236" cy="648835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576065" y="1080121"/>
              <a:ext cx="3707236" cy="64883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595069" y="1099123"/>
              <a:ext cx="3669228" cy="6108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Фотовыставка для детей и родителей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«Быть здоровыми хотим»</a:t>
              </a:r>
              <a:endParaRPr lang="ru-RU" sz="20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34400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Перспектива :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709160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1.Продолжать укреплять и охранять здоровье детей.</a:t>
            </a:r>
          </a:p>
          <a:p>
            <a:pPr algn="just">
              <a:buNone/>
            </a:pPr>
            <a:r>
              <a:rPr lang="ru-RU" b="1" dirty="0" smtClean="0"/>
              <a:t>2.Продолжать формировать у детей основ ЗОЖ и ответственного отношения к собственному здоровью и здоровью окружающих.</a:t>
            </a:r>
          </a:p>
          <a:p>
            <a:pPr algn="just">
              <a:buNone/>
            </a:pPr>
            <a:r>
              <a:rPr lang="ru-RU" b="1" dirty="0" smtClean="0"/>
              <a:t>3.Продолжать активизировать деятельность родителей по физическому развитию детей.</a:t>
            </a:r>
          </a:p>
          <a:p>
            <a:pPr algn="just">
              <a:buNone/>
            </a:pPr>
            <a:r>
              <a:rPr lang="ru-RU" b="1" dirty="0" smtClean="0"/>
              <a:t>4.Провести вечер развлечений «У нас в гостях доктор Айболит».</a:t>
            </a:r>
          </a:p>
          <a:p>
            <a:pPr algn="just"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             Спасибо 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         за внимание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Паспорт проекта: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1.Тема: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/>
              <a:t>«Быть здоровыми хотим»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2. Проект реализован: </a:t>
            </a:r>
            <a:r>
              <a:rPr lang="ru-RU" b="1" dirty="0" smtClean="0"/>
              <a:t>воспитателями группы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3. Тип проекта: </a:t>
            </a:r>
            <a:r>
              <a:rPr lang="ru-RU" b="1" dirty="0" smtClean="0"/>
              <a:t>познавательно-игровой</a:t>
            </a:r>
          </a:p>
          <a:p>
            <a:pPr>
              <a:buNone/>
            </a:pPr>
            <a:r>
              <a:rPr lang="ru-RU" b="1" dirty="0" smtClean="0"/>
              <a:t>        по количеству участников: групповой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4. Участники проекта: </a:t>
            </a:r>
            <a:r>
              <a:rPr lang="ru-RU" b="1" dirty="0" smtClean="0"/>
              <a:t>дети группы, воспитатели, родители воспитанников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5.Срок проекта: </a:t>
            </a:r>
            <a:r>
              <a:rPr lang="ru-RU" b="1" dirty="0" smtClean="0"/>
              <a:t>краткосрочный –2 месяца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Актуальность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b="1" dirty="0" smtClean="0"/>
              <a:t>С раннего возраста необходимо  приобщать ребенка к здоровому образу жизни, формированию навыков охраны личного здоровья и бережного отношения к здоровью окружающих.</a:t>
            </a:r>
          </a:p>
          <a:p>
            <a:pPr algn="just">
              <a:buNone/>
            </a:pPr>
            <a:r>
              <a:rPr lang="ru-RU" b="1" dirty="0" smtClean="0"/>
              <a:t>   Ранний возраст - самое благоприятное время для воспитания у ребенка основ двигательной культуры, закаливания, привычки к правильному питанию, соблюдению культурно-гигиенических норм, потребности получения положительных эмоций, т. е. основ здорового образа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14002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Предполагаемые результаты проекта: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/>
              <a:t>1. Будет создана развивающая предметно- пространственная среда.</a:t>
            </a:r>
          </a:p>
          <a:p>
            <a:pPr algn="just">
              <a:buNone/>
            </a:pPr>
            <a:r>
              <a:rPr lang="ru-RU" sz="2400" b="1" dirty="0" smtClean="0"/>
              <a:t>2. Дети будут иметь начальное представление о ЗОЖ.</a:t>
            </a:r>
          </a:p>
          <a:p>
            <a:pPr algn="just">
              <a:buNone/>
            </a:pPr>
            <a:r>
              <a:rPr lang="ru-RU" sz="2400" b="1" dirty="0" smtClean="0"/>
              <a:t>3. У детей будет сформировано представление о пользе некоторых  продуктов.</a:t>
            </a:r>
          </a:p>
          <a:p>
            <a:pPr algn="just">
              <a:buNone/>
            </a:pPr>
            <a:r>
              <a:rPr lang="ru-RU" sz="2400" b="1" dirty="0" smtClean="0"/>
              <a:t>4. У детей будет развита двигательная активность.</a:t>
            </a:r>
          </a:p>
          <a:p>
            <a:pPr algn="just">
              <a:buNone/>
            </a:pPr>
            <a:r>
              <a:rPr lang="ru-RU" sz="2400" b="1" dirty="0" smtClean="0"/>
              <a:t>5. Повысится компетентность родителей в вопросах воспитания и сохранения здоровья у детей, в формировании ЗОЖ.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84632" cy="148478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Разработка проекта    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sz="7000" b="1" dirty="0" smtClean="0">
                <a:solidFill>
                  <a:srgbClr val="002060"/>
                </a:solidFill>
              </a:rPr>
              <a:t>Цель проекта:</a:t>
            </a:r>
            <a:endParaRPr lang="ru-RU" sz="70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6000" b="1" dirty="0" smtClean="0"/>
              <a:t>     Формирование у детей основ ЗОЖ и ответственного отношения к собственному здоровью и здоровью окружающих.</a:t>
            </a:r>
          </a:p>
          <a:p>
            <a:pPr algn="just">
              <a:buNone/>
            </a:pPr>
            <a:r>
              <a:rPr lang="ru-RU" sz="7000" b="1" dirty="0" smtClean="0">
                <a:solidFill>
                  <a:srgbClr val="002060"/>
                </a:solidFill>
              </a:rPr>
              <a:t>Задачи проекта:</a:t>
            </a:r>
            <a:endParaRPr lang="ru-RU" sz="70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6000" b="1" dirty="0" smtClean="0"/>
              <a:t>1.Формировать навыки ЗОЖ.</a:t>
            </a:r>
          </a:p>
          <a:p>
            <a:pPr algn="just">
              <a:buNone/>
            </a:pPr>
            <a:r>
              <a:rPr lang="ru-RU" sz="6000" b="1" dirty="0" smtClean="0"/>
              <a:t>2.Воспитывать бережное отношение к своему здоровью.</a:t>
            </a:r>
          </a:p>
          <a:p>
            <a:pPr algn="just">
              <a:buNone/>
            </a:pPr>
            <a:r>
              <a:rPr lang="ru-RU" sz="6000" b="1" dirty="0" smtClean="0"/>
              <a:t>3.Развивать представление о значении для здоровья фруктов, овощей, молочных продуктов; развивать двигательную  активность.</a:t>
            </a:r>
          </a:p>
          <a:p>
            <a:pPr algn="just">
              <a:buNone/>
            </a:pPr>
            <a:r>
              <a:rPr lang="ru-RU" sz="6000" b="1" dirty="0" smtClean="0"/>
              <a:t>4.Создать условия для формирования представлений  о      ЗОЖ.</a:t>
            </a:r>
          </a:p>
          <a:p>
            <a:pPr algn="just">
              <a:buNone/>
            </a:pPr>
            <a:r>
              <a:rPr lang="ru-RU" sz="6000" b="1" dirty="0" smtClean="0"/>
              <a:t>5.Повышать компетентность родителей в вопросах воспитания и укрепления здоровья.</a:t>
            </a:r>
          </a:p>
          <a:p>
            <a:pPr algn="just"/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41445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I Этап:  Подготовительный </a:t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/>
              <a:t>1.Провести анкетирование родителей- анкета «Здоровый образ жизни» </a:t>
            </a:r>
          </a:p>
          <a:p>
            <a:pPr algn="just">
              <a:buNone/>
            </a:pPr>
            <a:r>
              <a:rPr lang="ru-RU" b="1" dirty="0" smtClean="0"/>
              <a:t>   </a:t>
            </a:r>
          </a:p>
          <a:p>
            <a:pPr algn="just">
              <a:buNone/>
            </a:pPr>
            <a:r>
              <a:rPr lang="ru-RU" b="1" dirty="0" smtClean="0"/>
              <a:t>2.Разработать комплекс мероприятий, направленных на формирование начальных представлений о ЗОЖ.</a:t>
            </a:r>
          </a:p>
          <a:p>
            <a:pPr algn="just"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12624" cy="8367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II Этап: Основной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772817"/>
          <a:ext cx="8640961" cy="4865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064"/>
                <a:gridCol w="2856516"/>
                <a:gridCol w="5427381"/>
              </a:tblGrid>
              <a:tr h="329739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Виды деятельности</a:t>
                      </a:r>
                      <a:endParaRPr lang="ru-RU" sz="1600" dirty="0"/>
                    </a:p>
                  </a:txBody>
                  <a:tcPr/>
                </a:tc>
              </a:tr>
              <a:tr h="80935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Социально-коммуникативное развитие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1.Сюжетные игры</a:t>
                      </a:r>
                    </a:p>
                    <a:p>
                      <a:r>
                        <a:rPr kumimoji="0"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2.Дидактические игры</a:t>
                      </a:r>
                      <a:endParaRPr lang="ru-RU" sz="1600" u="none" dirty="0"/>
                    </a:p>
                  </a:txBody>
                  <a:tcPr/>
                </a:tc>
              </a:tr>
              <a:tr h="158709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Познавательное развитие,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речевое развитие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1.Беседы</a:t>
                      </a:r>
                    </a:p>
                    <a:p>
                      <a:r>
                        <a:rPr kumimoji="0"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2.Рассматривание иллюстраций</a:t>
                      </a:r>
                    </a:p>
                    <a:p>
                      <a:r>
                        <a:rPr kumimoji="0"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3.Чтение художественной литературы</a:t>
                      </a:r>
                    </a:p>
                    <a:p>
                      <a:r>
                        <a:rPr kumimoji="0"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4.Просмотр мультфильмов, презентаций </a:t>
                      </a:r>
                    </a:p>
                    <a:p>
                      <a:r>
                        <a:rPr kumimoji="0"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5.Наблюдения за играми старших детей на    прогулке</a:t>
                      </a:r>
                      <a:endParaRPr kumimoji="0" lang="ru-RU" sz="160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0935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Художественно- эстетическое развитие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1.Музыкально- ритмические движения</a:t>
                      </a:r>
                    </a:p>
                    <a:p>
                      <a:r>
                        <a:rPr kumimoji="0"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2.Релаксация под музыку</a:t>
                      </a:r>
                    </a:p>
                    <a:p>
                      <a:endParaRPr lang="ru-RU" sz="1600" u="none" dirty="0"/>
                    </a:p>
                  </a:txBody>
                  <a:tcPr/>
                </a:tc>
              </a:tr>
              <a:tr h="128898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Физическое развитие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1.Подвижные игры и игровые упражнения</a:t>
                      </a:r>
                    </a:p>
                    <a:p>
                      <a:r>
                        <a:rPr kumimoji="0"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2.Пальчиковые игры</a:t>
                      </a:r>
                    </a:p>
                    <a:p>
                      <a:r>
                        <a:rPr kumimoji="0"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3.Самомассаж</a:t>
                      </a:r>
                    </a:p>
                    <a:p>
                      <a:r>
                        <a:rPr kumimoji="0"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4.Практические упражнения</a:t>
                      </a:r>
                    </a:p>
                    <a:p>
                      <a:r>
                        <a:rPr kumimoji="0"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Игры забавы</a:t>
                      </a:r>
                      <a:endParaRPr lang="ru-RU" sz="1600" u="non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692696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1.Совместная деятельность педагога и детей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1407057"/>
          <a:ext cx="8652335" cy="365760"/>
        </p:xfrm>
        <a:graphic>
          <a:graphicData uri="http://schemas.openxmlformats.org/drawingml/2006/table">
            <a:tbl>
              <a:tblPr/>
              <a:tblGrid>
                <a:gridCol w="8652335"/>
              </a:tblGrid>
              <a:tr h="3042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Перспективное планирование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Самостоятельная деятельность детей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 игрушками, стимулирующими двигательную активность: каталки, автомобили, коляски и пр.</a:t>
            </a:r>
          </a:p>
          <a:p>
            <a:pPr lvl="0"/>
            <a:r>
              <a:rPr lang="ru-RU" dirty="0" smtClean="0"/>
              <a:t>игровые упражнения, способствующие развитию основных движений: ползание, лазанье, катание и бросание мяча</a:t>
            </a:r>
          </a:p>
          <a:p>
            <a:pPr lvl="0"/>
            <a:r>
              <a:rPr lang="ru-RU" dirty="0" smtClean="0"/>
              <a:t>игровые упражнения на развитие мелкой моторики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Взаимодействие педагога и родителей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     </a:t>
            </a:r>
            <a:endParaRPr lang="ru-RU" sz="20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3131840" y="1196752"/>
            <a:ext cx="6012160" cy="1944216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Консультации, беседы, памятки, папки- ширмы, рекомендации, подборка книг по теме и презентация выставки, изготовление нетрадиционного оборудования и снежного лабиринта, фотовыставка</a:t>
            </a:r>
            <a:endParaRPr lang="ru-RU" sz="1800" dirty="0"/>
          </a:p>
        </p:txBody>
      </p:sp>
      <p:pic>
        <p:nvPicPr>
          <p:cNvPr id="14" name="Содержимое 13" descr="DSC_075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84168" y="4365104"/>
            <a:ext cx="2808312" cy="2304256"/>
          </a:xfrm>
        </p:spPr>
      </p:pic>
      <p:pic>
        <p:nvPicPr>
          <p:cNvPr id="17" name="Содержимое 16" descr="DSC_072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2448272" cy="3044910"/>
          </a:xfrm>
        </p:spPr>
      </p:pic>
      <p:pic>
        <p:nvPicPr>
          <p:cNvPr id="11" name="Содержимое 10" descr="DSC_07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068960"/>
            <a:ext cx="3096344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681</TotalTime>
  <Words>537</Words>
  <Application>Microsoft Office PowerPoint</Application>
  <PresentationFormat>Экран (4:3)</PresentationFormat>
  <Paragraphs>94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Проект  «Быть здоровыми хотим»</vt:lpstr>
      <vt:lpstr>Паспорт проекта:</vt:lpstr>
      <vt:lpstr>Актуальность проекта</vt:lpstr>
      <vt:lpstr>Предполагаемые результаты проекта: </vt:lpstr>
      <vt:lpstr>  Разработка проекта     </vt:lpstr>
      <vt:lpstr>I Этап:  Подготовительный  </vt:lpstr>
      <vt:lpstr> II Этап: Основной </vt:lpstr>
      <vt:lpstr>2. Самостоятельная деятельность детей</vt:lpstr>
      <vt:lpstr>3. Взаимодействие педагога и родителей</vt:lpstr>
      <vt:lpstr>   III Этап: Заключительный Подведение итогов проекта </vt:lpstr>
      <vt:lpstr>Перспектива :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86</cp:revision>
  <dcterms:created xsi:type="dcterms:W3CDTF">2017-04-01T14:25:00Z</dcterms:created>
  <dcterms:modified xsi:type="dcterms:W3CDTF">2018-01-28T10:36:27Z</dcterms:modified>
</cp:coreProperties>
</file>