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2" r:id="rId5"/>
    <p:sldId id="263" r:id="rId6"/>
    <p:sldId id="259" r:id="rId7"/>
    <p:sldId id="261" r:id="rId8"/>
    <p:sldId id="260"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22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одзаголовок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5B106E36-FD25-4E2D-B0AA-010F637433A0}" type="datetimeFigureOut">
              <a:rPr lang="ru-RU" smtClean="0"/>
              <a:pPr/>
              <a:t>31.01.2018</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7" name="Прямая соединительная линия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Овал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Овал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Номер слайда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8" name="Заголовок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31.01.2018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2"/>
      </p:bgRef>
    </p:bg>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Прямая соединительная линия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Овал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6915912" y="3009901"/>
            <a:ext cx="457200" cy="441325"/>
          </a:xfrm>
        </p:spPr>
        <p:txBody>
          <a:bodyPr/>
          <a:lstStyle/>
          <a:p>
            <a:fld id="{725C68B6-61C2-468F-89AB-4B9F7531AA68}" type="slidenum">
              <a:rPr lang="ru-RU" smtClean="0"/>
              <a:pPr/>
              <a:t>‹#›</a:t>
            </a:fld>
            <a:endParaRPr lang="ru-RU"/>
          </a:p>
        </p:txBody>
      </p:sp>
      <p:sp>
        <p:nvSpPr>
          <p:cNvPr id="3" name="Вертикальный текст 2"/>
          <p:cNvSpPr>
            <a:spLocks noGrp="1"/>
          </p:cNvSpPr>
          <p:nvPr>
            <p:ph type="body" orient="vert" idx="1"/>
          </p:nvPr>
        </p:nvSpPr>
        <p:spPr>
          <a:xfrm>
            <a:off x="304800" y="304800"/>
            <a:ext cx="6553200" cy="5821366"/>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31.01.2018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2" name="Вертикальный заголовок 1"/>
          <p:cNvSpPr>
            <a:spLocks noGrp="1"/>
          </p:cNvSpPr>
          <p:nvPr>
            <p:ph type="title" orient="vert"/>
          </p:nvPr>
        </p:nvSpPr>
        <p:spPr>
          <a:xfrm>
            <a:off x="7391400" y="304801"/>
            <a:ext cx="1447800" cy="5851525"/>
          </a:xfrm>
        </p:spPr>
        <p:txBody>
          <a:bodyPr vert="eaVert"/>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3">
                    <a:shade val="75000"/>
                  </a:schemeClr>
                </a:solidFill>
              </a:defRPr>
            </a:lvl1p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31.01.2018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4361688" y="1026372"/>
            <a:ext cx="457200" cy="441325"/>
          </a:xfrm>
        </p:spPr>
        <p:txBody>
          <a:bodyPr/>
          <a:lstStyle/>
          <a:p>
            <a:fld id="{725C68B6-61C2-468F-89AB-4B9F7531AA68}" type="slidenum">
              <a:rPr lang="ru-RU" smtClean="0"/>
              <a:pPr/>
              <a:t>‹#›</a:t>
            </a:fld>
            <a:endParaRPr lang="ru-RU"/>
          </a:p>
        </p:txBody>
      </p:sp>
      <p:sp>
        <p:nvSpPr>
          <p:cNvPr id="8" name="Содержимое 7"/>
          <p:cNvSpPr>
            <a:spLocks noGrp="1"/>
          </p:cNvSpPr>
          <p:nvPr>
            <p:ph sz="quarter" idx="1"/>
          </p:nvPr>
        </p:nvSpPr>
        <p:spPr>
          <a:xfrm>
            <a:off x="301752" y="1527048"/>
            <a:ext cx="850392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3" name="Прямоугольник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Прямоугольник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Нижний колонтитул 4"/>
          <p:cNvSpPr>
            <a:spLocks noGrp="1"/>
          </p:cNvSpPr>
          <p:nvPr>
            <p:ph type="ftr" sz="quarter" idx="11"/>
          </p:nvPr>
        </p:nvSpPr>
        <p:spPr/>
        <p:txBody>
          <a:bodyPr/>
          <a:lstStyle/>
          <a:p>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31.01.2018</a:t>
            </a:fld>
            <a:endParaRPr lang="ru-RU"/>
          </a:p>
        </p:txBody>
      </p:sp>
      <p:sp>
        <p:nvSpPr>
          <p:cNvPr id="8" name="Прямая соединительная линия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Овал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2" name="Заголовок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758952"/>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a:xfrm>
            <a:off x="5791200" y="6409944"/>
            <a:ext cx="3044952" cy="365760"/>
          </a:xfrm>
        </p:spPr>
        <p:txBody>
          <a:bodyPr/>
          <a:lstStyle/>
          <a:p>
            <a:fld id="{5B106E36-FD25-4E2D-B0AA-010F637433A0}" type="datetimeFigureOut">
              <a:rPr lang="ru-RU" smtClean="0"/>
              <a:pPr/>
              <a:t>31.01.2018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8" name="Прямая соединительная линия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Содержимое 9"/>
          <p:cNvSpPr>
            <a:spLocks noGrp="1"/>
          </p:cNvSpPr>
          <p:nvPr>
            <p:ph sz="half" idx="1"/>
          </p:nvPr>
        </p:nvSpPr>
        <p:spPr>
          <a:xfrm>
            <a:off x="301752"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Содержимое 11"/>
          <p:cNvSpPr>
            <a:spLocks noGrp="1"/>
          </p:cNvSpPr>
          <p:nvPr>
            <p:ph sz="half" idx="2"/>
          </p:nvPr>
        </p:nvSpPr>
        <p:spPr>
          <a:xfrm>
            <a:off x="4800600"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1">
        <a:schemeClr val="bg2"/>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Прямоугольник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Прямоугольник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Прямоугольник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5B106E36-FD25-4E2D-B0AA-010F637433A0}" type="datetimeFigureOut">
              <a:rPr lang="ru-RU" smtClean="0"/>
              <a:pPr/>
              <a:t>31.01.2018</a:t>
            </a:fld>
            <a:endParaRPr lang="ru-RU"/>
          </a:p>
        </p:txBody>
      </p:sp>
      <p:sp>
        <p:nvSpPr>
          <p:cNvPr id="8" name="Нижний колонтитул 7"/>
          <p:cNvSpPr>
            <a:spLocks noGrp="1"/>
          </p:cNvSpPr>
          <p:nvPr>
            <p:ph type="ftr" sz="quarter" idx="11"/>
          </p:nvPr>
        </p:nvSpPr>
        <p:spPr>
          <a:xfrm>
            <a:off x="304800" y="6409944"/>
            <a:ext cx="3581400" cy="365760"/>
          </a:xfrm>
        </p:spPr>
        <p:txBody>
          <a:bodyPr/>
          <a:lstStyle/>
          <a:p>
            <a:endParaRPr lang="ru-RU"/>
          </a:p>
        </p:txBody>
      </p:sp>
      <p:sp>
        <p:nvSpPr>
          <p:cNvPr id="15" name="Прямая соединительная линия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Содержимое 23"/>
          <p:cNvSpPr>
            <a:spLocks noGrp="1"/>
          </p:cNvSpPr>
          <p:nvPr>
            <p:ph sz="quarter" idx="2"/>
          </p:nvPr>
        </p:nvSpPr>
        <p:spPr>
          <a:xfrm>
            <a:off x="301752" y="2471383"/>
            <a:ext cx="4041648" cy="3818404"/>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Содержимое 25"/>
          <p:cNvSpPr>
            <a:spLocks noGrp="1"/>
          </p:cNvSpPr>
          <p:nvPr>
            <p:ph sz="quarter" idx="4"/>
          </p:nvPr>
        </p:nvSpPr>
        <p:spPr>
          <a:xfrm>
            <a:off x="4800600" y="2471383"/>
            <a:ext cx="4038600" cy="382219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Овал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Овал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Номер слайда 8"/>
          <p:cNvSpPr>
            <a:spLocks noGrp="1"/>
          </p:cNvSpPr>
          <p:nvPr>
            <p:ph type="sldNum" sz="quarter" idx="12"/>
          </p:nvPr>
        </p:nvSpPr>
        <p:spPr>
          <a:xfrm>
            <a:off x="4343400" y="1042416"/>
            <a:ext cx="457200" cy="441325"/>
          </a:xfrm>
        </p:spPr>
        <p:txBody>
          <a:bodyPr/>
          <a:lstStyle>
            <a:lvl1pPr algn="ctr">
              <a:defRPr/>
            </a:lvl1pPr>
          </a:lstStyle>
          <a:p>
            <a:fld id="{725C68B6-61C2-468F-89AB-4B9F7531AA68}" type="slidenum">
              <a:rPr lang="ru-RU" smtClean="0"/>
              <a:pPr/>
              <a:t>‹#›</a:t>
            </a:fld>
            <a:endParaRPr lang="ru-RU"/>
          </a:p>
        </p:txBody>
      </p:sp>
      <p:sp>
        <p:nvSpPr>
          <p:cNvPr id="23" name="Заголовок 22"/>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31.01.2018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a:xfrm>
            <a:off x="4343400" y="1036020"/>
            <a:ext cx="457200" cy="441325"/>
          </a:xfrm>
        </p:spPr>
        <p:txBody>
          <a:bodyPr/>
          <a:lstStyle/>
          <a:p>
            <a:fld id="{725C68B6-61C2-468F-89AB-4B9F7531AA68}" type="slidenum">
              <a:rPr lang="ru-RU" smtClean="0"/>
              <a:pPr/>
              <a:t>‹#›</a:t>
            </a:fld>
            <a:endParaRPr lang="ru-RU"/>
          </a:p>
        </p:txBody>
      </p:sp>
    </p:spTree>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Прямоугольник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Прямоугольник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Дата 1"/>
          <p:cNvSpPr>
            <a:spLocks noGrp="1"/>
          </p:cNvSpPr>
          <p:nvPr>
            <p:ph type="dt" sz="half" idx="10"/>
          </p:nvPr>
        </p:nvSpPr>
        <p:spPr/>
        <p:txBody>
          <a:bodyPr/>
          <a:lstStyle/>
          <a:p>
            <a:fld id="{5B106E36-FD25-4E2D-B0AA-010F637433A0}" type="datetimeFigureOut">
              <a:rPr lang="ru-RU" smtClean="0"/>
              <a:pPr/>
              <a:t>31.01.2018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25C68B6-61C2-468F-89AB-4B9F7531AA68}" type="slidenum">
              <a:rPr lang="ru-RU" smtClean="0"/>
              <a:pPr/>
              <a:t>‹#›</a:t>
            </a:fld>
            <a:endParaRPr lang="ru-RU"/>
          </a:p>
        </p:txBody>
      </p:sp>
    </p:spTree>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9" name="Прямоугольник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Прямоугольник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оугольник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Прямая соединительная линия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Содержимое 19"/>
          <p:cNvSpPr>
            <a:spLocks noGrp="1"/>
          </p:cNvSpPr>
          <p:nvPr>
            <p:ph sz="quarter" idx="1"/>
          </p:nvPr>
        </p:nvSpPr>
        <p:spPr>
          <a:xfrm>
            <a:off x="3124200" y="685800"/>
            <a:ext cx="5638800" cy="5410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Овал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21" name="Прямоугольник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31.01.2018</a:t>
            </a:fld>
            <a:endParaRPr lang="ru-RU"/>
          </a:p>
        </p:txBody>
      </p:sp>
      <p:sp>
        <p:nvSpPr>
          <p:cNvPr id="6" name="Нижний колонтитул 5"/>
          <p:cNvSpPr>
            <a:spLocks noGrp="1"/>
          </p:cNvSpPr>
          <p:nvPr>
            <p:ph type="ftr" sz="quarter" idx="11"/>
          </p:nvPr>
        </p:nvSpPr>
        <p:spPr>
          <a:xfrm>
            <a:off x="301752" y="6410848"/>
            <a:ext cx="3383280" cy="365760"/>
          </a:xfrm>
        </p:spPr>
        <p:txBody>
          <a:bodyPr/>
          <a:lstStyle/>
          <a:p>
            <a:endParaRPr lang="ru-RU"/>
          </a:p>
        </p:txBody>
      </p:sp>
    </p:spTree>
  </p:cSld>
  <p:clrMapOvr>
    <a:overrideClrMapping bg1="lt1" tx1="dk1" bg2="lt2" tx2="dk2" accent1="accent1" accent2="accent2" accent3="accent3" accent4="accent4" accent5="accent5" accent6="accent6" hlink="hlink" folHlink="folHlink"/>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1" name="Прямая соединительная линия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Прямоугольник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Прямоугольник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Овал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Овал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3000375" y="609600"/>
            <a:ext cx="5867400" cy="4267200"/>
          </a:xfrm>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22" name="Прямоугольник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a:xfrm>
            <a:off x="5788152" y="6404984"/>
            <a:ext cx="3044952" cy="365760"/>
          </a:xfrm>
        </p:spPr>
        <p:txBody>
          <a:bodyPr/>
          <a:lstStyle/>
          <a:p>
            <a:fld id="{5B106E36-FD25-4E2D-B0AA-010F637433A0}" type="datetimeFigureOut">
              <a:rPr lang="ru-RU" smtClean="0"/>
              <a:pPr/>
              <a:t>31.01.2018</a:t>
            </a:fld>
            <a:endParaRPr lang="ru-RU"/>
          </a:p>
        </p:txBody>
      </p:sp>
      <p:sp>
        <p:nvSpPr>
          <p:cNvPr id="6" name="Нижний колонтитул 5"/>
          <p:cNvSpPr>
            <a:spLocks noGrp="1"/>
          </p:cNvSpPr>
          <p:nvPr>
            <p:ph type="ftr" sz="quarter" idx="11"/>
          </p:nvPr>
        </p:nvSpPr>
        <p:spPr>
          <a:xfrm>
            <a:off x="301752" y="6410848"/>
            <a:ext cx="3584448" cy="365760"/>
          </a:xfrm>
        </p:spPr>
        <p:txBody>
          <a:bodyPr/>
          <a:lstStyle/>
          <a:p>
            <a:endParaRPr lang="ru-RU"/>
          </a:p>
        </p:txBody>
      </p:sp>
    </p:spTree>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Дата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B106E36-FD25-4E2D-B0AA-010F637433A0}" type="datetimeFigureOut">
              <a:rPr lang="ru-RU" smtClean="0"/>
              <a:pPr/>
              <a:t>31.01.2018</a:t>
            </a:fld>
            <a:endParaRPr lang="ru-RU"/>
          </a:p>
        </p:txBody>
      </p:sp>
      <p:sp>
        <p:nvSpPr>
          <p:cNvPr id="3" name="Нижний колонтитул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ru-RU"/>
          </a:p>
        </p:txBody>
      </p:sp>
      <p:sp>
        <p:nvSpPr>
          <p:cNvPr id="8" name="Прямоугольник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Прямая соединительная линия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Овал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25C68B6-61C2-468F-89AB-4B9F7531AA68}" type="slidenum">
              <a:rPr lang="ru-RU" smtClean="0"/>
              <a:pPr/>
              <a:t>‹#›</a:t>
            </a:fld>
            <a:endParaRPr lang="ru-RU"/>
          </a:p>
        </p:txBody>
      </p:sp>
      <p:sp>
        <p:nvSpPr>
          <p:cNvPr id="22" name="Заголовок 21"/>
          <p:cNvSpPr>
            <a:spLocks noGrp="1"/>
          </p:cNvSpPr>
          <p:nvPr>
            <p:ph type="title"/>
          </p:nvPr>
        </p:nvSpPr>
        <p:spPr>
          <a:xfrm>
            <a:off x="301752" y="228600"/>
            <a:ext cx="8534400" cy="758952"/>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wedge/>
  </p:transition>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15074" y="4643446"/>
            <a:ext cx="2486020" cy="2043130"/>
          </a:xfrm>
        </p:spPr>
        <p:txBody>
          <a:bodyPr>
            <a:normAutofit/>
          </a:bodyPr>
          <a:lstStyle/>
          <a:p>
            <a:r>
              <a:rPr lang="ru-RU" b="0" dirty="0" smtClean="0">
                <a:solidFill>
                  <a:schemeClr val="tx1"/>
                </a:solidFill>
              </a:rPr>
              <a:t>Голева Ольга Александровна 8 «б» </a:t>
            </a:r>
          </a:p>
          <a:p>
            <a:r>
              <a:rPr lang="ru-RU" b="0" dirty="0" smtClean="0">
                <a:solidFill>
                  <a:schemeClr val="tx1"/>
                </a:solidFill>
              </a:rPr>
              <a:t>Школа№13 города Обнинска</a:t>
            </a:r>
          </a:p>
          <a:p>
            <a:r>
              <a:rPr lang="ru-RU" b="0" dirty="0" smtClean="0">
                <a:solidFill>
                  <a:schemeClr val="tx1"/>
                </a:solidFill>
              </a:rPr>
              <a:t>2018 год</a:t>
            </a:r>
            <a:endParaRPr lang="ru-RU" b="0" dirty="0">
              <a:solidFill>
                <a:schemeClr val="tx1"/>
              </a:solidFill>
            </a:endParaRPr>
          </a:p>
        </p:txBody>
      </p:sp>
      <p:sp>
        <p:nvSpPr>
          <p:cNvPr id="2" name="Заголовок 1"/>
          <p:cNvSpPr>
            <a:spLocks noGrp="1"/>
          </p:cNvSpPr>
          <p:nvPr>
            <p:ph type="ctrTitle"/>
          </p:nvPr>
        </p:nvSpPr>
        <p:spPr>
          <a:xfrm>
            <a:off x="857224" y="1714488"/>
            <a:ext cx="7772400" cy="2357454"/>
          </a:xfrm>
        </p:spPr>
        <p:txBody>
          <a:bodyPr>
            <a:normAutofit fontScale="90000"/>
          </a:bodyPr>
          <a:lstStyle/>
          <a:p>
            <a:pPr>
              <a:lnSpc>
                <a:spcPct val="150000"/>
              </a:lnSpc>
            </a:pPr>
            <a:r>
              <a:rPr lang="ru-RU" i="1" dirty="0" smtClean="0">
                <a:solidFill>
                  <a:schemeClr val="accent1">
                    <a:lumMod val="75000"/>
                  </a:schemeClr>
                </a:solidFill>
              </a:rPr>
              <a:t>Пифагор. </a:t>
            </a:r>
            <a:br>
              <a:rPr lang="ru-RU" i="1" dirty="0" smtClean="0">
                <a:solidFill>
                  <a:schemeClr val="accent1">
                    <a:lumMod val="75000"/>
                  </a:schemeClr>
                </a:solidFill>
              </a:rPr>
            </a:br>
            <a:r>
              <a:rPr lang="ru-RU" i="1" dirty="0" smtClean="0">
                <a:solidFill>
                  <a:schemeClr val="accent1">
                    <a:lumMod val="75000"/>
                  </a:schemeClr>
                </a:solidFill>
              </a:rPr>
              <a:t>Открытия Пифагора в математике.</a:t>
            </a:r>
            <a:endParaRPr lang="ru-RU" i="1" dirty="0">
              <a:solidFill>
                <a:schemeClr val="accent1">
                  <a:lumMod val="75000"/>
                </a:schemeClr>
              </a:solidFill>
            </a:endParaRPr>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l"/>
            <a:r>
              <a:rPr lang="ru-RU" dirty="0" smtClean="0">
                <a:effectLst>
                  <a:outerShdw blurRad="38100" dist="38100" dir="2700000" algn="tl">
                    <a:srgbClr val="000000">
                      <a:alpha val="43137"/>
                    </a:srgbClr>
                  </a:outerShdw>
                </a:effectLst>
              </a:rPr>
              <a:t>Содержание</a:t>
            </a:r>
            <a:r>
              <a:rPr lang="ru-RU" dirty="0" smtClean="0"/>
              <a:t> </a:t>
            </a:r>
            <a:endParaRPr lang="ru-RU" dirty="0"/>
          </a:p>
        </p:txBody>
      </p:sp>
      <p:sp>
        <p:nvSpPr>
          <p:cNvPr id="3" name="Содержимое 2"/>
          <p:cNvSpPr>
            <a:spLocks noGrp="1"/>
          </p:cNvSpPr>
          <p:nvPr>
            <p:ph sz="quarter" idx="1"/>
          </p:nvPr>
        </p:nvSpPr>
        <p:spPr/>
        <p:txBody>
          <a:bodyPr>
            <a:normAutofit lnSpcReduction="10000"/>
          </a:bodyPr>
          <a:lstStyle/>
          <a:p>
            <a:pPr marL="514350" indent="-514350">
              <a:buFont typeface="+mj-lt"/>
              <a:buAutoNum type="arabicPeriod"/>
            </a:pPr>
            <a:r>
              <a:rPr lang="ru-RU" sz="4000" dirty="0" smtClean="0"/>
              <a:t>Пифагор</a:t>
            </a:r>
          </a:p>
          <a:p>
            <a:pPr marL="514350" indent="-514350">
              <a:buFont typeface="+mj-lt"/>
              <a:buAutoNum type="arabicPeriod"/>
            </a:pPr>
            <a:r>
              <a:rPr lang="ru-RU" sz="4000" dirty="0" smtClean="0"/>
              <a:t>«Пифагоровы штаны» </a:t>
            </a:r>
          </a:p>
          <a:p>
            <a:pPr marL="514350" indent="-514350">
              <a:buFont typeface="+mj-lt"/>
              <a:buAutoNum type="arabicPeriod"/>
            </a:pPr>
            <a:r>
              <a:rPr lang="ru-RU" sz="4000" dirty="0" smtClean="0"/>
              <a:t>Теорема Пифагора </a:t>
            </a:r>
          </a:p>
          <a:p>
            <a:pPr marL="514350" indent="-514350">
              <a:buFont typeface="+mj-lt"/>
              <a:buAutoNum type="arabicPeriod"/>
            </a:pPr>
            <a:r>
              <a:rPr lang="ru-RU" sz="4000" dirty="0" smtClean="0">
                <a:effectLst>
                  <a:outerShdw blurRad="38100" dist="38100" dir="2700000" algn="tl">
                    <a:srgbClr val="000000">
                      <a:alpha val="43137"/>
                    </a:srgbClr>
                  </a:outerShdw>
                </a:effectLst>
              </a:rPr>
              <a:t>Одно из </a:t>
            </a:r>
            <a:r>
              <a:rPr lang="ru-RU" sz="4000" dirty="0" smtClean="0">
                <a:effectLst>
                  <a:outerShdw blurRad="38100" dist="38100" dir="2700000" algn="tl">
                    <a:srgbClr val="000000">
                      <a:alpha val="43137"/>
                    </a:srgbClr>
                  </a:outerShdw>
                </a:effectLst>
              </a:rPr>
              <a:t>доказательств </a:t>
            </a:r>
            <a:r>
              <a:rPr lang="ru-RU" sz="4000" dirty="0" smtClean="0">
                <a:effectLst>
                  <a:outerShdw blurRad="38100" dist="38100" dir="2700000" algn="tl">
                    <a:srgbClr val="000000">
                      <a:alpha val="43137"/>
                    </a:srgbClr>
                  </a:outerShdw>
                </a:effectLst>
              </a:rPr>
              <a:t>теоремы Пифагора</a:t>
            </a:r>
            <a:endParaRPr lang="ru-RU" sz="4000" dirty="0" smtClean="0"/>
          </a:p>
          <a:p>
            <a:pPr marL="514350" indent="-514350">
              <a:buFont typeface="+mj-lt"/>
              <a:buAutoNum type="arabicPeriod"/>
            </a:pPr>
            <a:r>
              <a:rPr lang="ru-RU" sz="4000" dirty="0" smtClean="0"/>
              <a:t>Иррациональные числа </a:t>
            </a:r>
          </a:p>
          <a:p>
            <a:pPr marL="514350" indent="-514350">
              <a:buFont typeface="+mj-lt"/>
              <a:buAutoNum type="arabicPeriod"/>
            </a:pPr>
            <a:r>
              <a:rPr lang="ru-RU" sz="4000" dirty="0" smtClean="0"/>
              <a:t>Заключение</a:t>
            </a:r>
          </a:p>
          <a:p>
            <a:pPr marL="514350" indent="-514350">
              <a:buFont typeface="+mj-lt"/>
              <a:buAutoNum type="arabicPeriod"/>
            </a:pPr>
            <a:endParaRPr lang="ru-RU"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3000"/>
                            </p:stCondLst>
                            <p:childTnLst>
                              <p:par>
                                <p:cTn id="20" presetID="2" presetClass="entr" presetSubtype="4" fill="hold" nodeType="after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4" fill="hold">
                            <p:stCondLst>
                              <p:cond delay="4000"/>
                            </p:stCondLst>
                            <p:childTnLst>
                              <p:par>
                                <p:cTn id="25" presetID="2" presetClass="entr" presetSubtype="4" fill="hold"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29" fill="hold">
                            <p:stCondLst>
                              <p:cond delay="5000"/>
                            </p:stCondLst>
                            <p:childTnLst>
                              <p:par>
                                <p:cTn id="30" presetID="2" presetClass="entr" presetSubtype="4" fill="hold" nodeType="after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3"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357166"/>
            <a:ext cx="8534400" cy="758952"/>
          </a:xfrm>
        </p:spPr>
        <p:txBody>
          <a:bodyPr>
            <a:normAutofit fontScale="90000"/>
          </a:bodyPr>
          <a:lstStyle/>
          <a:p>
            <a:r>
              <a:rPr lang="ru-RU" dirty="0" smtClean="0">
                <a:effectLst>
                  <a:outerShdw blurRad="38100" dist="38100" dir="2700000" algn="tl">
                    <a:srgbClr val="000000">
                      <a:alpha val="43137"/>
                    </a:srgbClr>
                  </a:outerShdw>
                </a:effectLst>
              </a:rPr>
              <a:t>Пифагор</a:t>
            </a:r>
            <a:r>
              <a:rPr lang="ru-RU" dirty="0" smtClean="0"/>
              <a:t/>
            </a:r>
            <a:br>
              <a:rPr lang="ru-RU" dirty="0" smtClean="0"/>
            </a:br>
            <a:endParaRPr lang="ru-RU" dirty="0"/>
          </a:p>
        </p:txBody>
      </p:sp>
      <p:sp>
        <p:nvSpPr>
          <p:cNvPr id="3" name="Содержимое 2"/>
          <p:cNvSpPr>
            <a:spLocks noGrp="1"/>
          </p:cNvSpPr>
          <p:nvPr>
            <p:ph sz="quarter" idx="1"/>
          </p:nvPr>
        </p:nvSpPr>
        <p:spPr>
          <a:xfrm>
            <a:off x="142844" y="1571612"/>
            <a:ext cx="4714908" cy="5072098"/>
          </a:xfrm>
        </p:spPr>
        <p:txBody>
          <a:bodyPr>
            <a:normAutofit fontScale="77500" lnSpcReduction="20000"/>
          </a:bodyPr>
          <a:lstStyle/>
          <a:p>
            <a:pPr fontAlgn="base"/>
            <a:r>
              <a:rPr lang="ru-RU" dirty="0" smtClean="0"/>
              <a:t>Он родился около 580 г. до н. э. на острове Самос в семье резчика по камню, который был довольно знаменитым. Пифагор был очень любознательным ребенком, поэтому он выспрашивал у заходивших моряков о других странах. Когда он немного вырос, то ему стало тесно на маленьком острове, который он излазил вдоль и поперек, и Пифагор покинул Самос</a:t>
            </a:r>
          </a:p>
          <a:p>
            <a:pPr fontAlgn="base"/>
            <a:r>
              <a:rPr lang="ru-RU" dirty="0" smtClean="0"/>
              <a:t>В поисках новых знаний Пифагор приехал на остров Милеет к мудрецу Фалесу, которому было уже более семидесяти лет.</a:t>
            </a:r>
          </a:p>
          <a:p>
            <a:endParaRPr lang="ru-RU" dirty="0"/>
          </a:p>
        </p:txBody>
      </p:sp>
      <p:pic>
        <p:nvPicPr>
          <p:cNvPr id="4098" name="Picture 2" descr="http://historiosophy.ru/wp-content/uploads/2017/11/shop7927-1.jpg"/>
          <p:cNvPicPr>
            <a:picLocks noChangeAspect="1" noChangeArrowheads="1"/>
          </p:cNvPicPr>
          <p:nvPr/>
        </p:nvPicPr>
        <p:blipFill>
          <a:blip r:embed="rId2" cstate="print"/>
          <a:srcRect l="5669" r="6185" b="773"/>
          <a:stretch>
            <a:fillRect/>
          </a:stretch>
        </p:blipFill>
        <p:spPr bwMode="auto">
          <a:xfrm>
            <a:off x="4786314" y="642918"/>
            <a:ext cx="4158986" cy="6239612"/>
          </a:xfrm>
          <a:prstGeom prst="rect">
            <a:avLst/>
          </a:prstGeom>
          <a:noFill/>
        </p:spPr>
      </p:pic>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301752" y="428604"/>
            <a:ext cx="8503920" cy="6215106"/>
          </a:xfrm>
        </p:spPr>
        <p:txBody>
          <a:bodyPr>
            <a:normAutofit/>
          </a:bodyPr>
          <a:lstStyle/>
          <a:p>
            <a:r>
              <a:rPr lang="ru-RU" dirty="0" smtClean="0"/>
              <a:t>За время пребывания в  знаменитой Милетской философской школе Пифагор приобрел много знаний в области астрологии медицине, постигал тайны чисел. Потом он добрался до Египта, где достиг вершины своего обучения. Вернувшись в Грецию он обосновался в городе-колонии Кротоне, где задумал создать собственную философскую школу. В это же время он вплотную  занимается проблемами математики. Он первый стал рассматривать геометрию как самостоятельную научную дисциплину. Пифагор первым ввел понятие доказательства в математику, что он понимал как цепочку логических рассуждений..</a:t>
            </a:r>
            <a:endParaRPr lang="ru-RU" dirty="0"/>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«Пифагоровы штаны»</a:t>
            </a:r>
            <a:endParaRPr lang="ru-RU" dirty="0"/>
          </a:p>
        </p:txBody>
      </p:sp>
      <p:sp>
        <p:nvSpPr>
          <p:cNvPr id="3" name="Содержимое 2"/>
          <p:cNvSpPr>
            <a:spLocks noGrp="1"/>
          </p:cNvSpPr>
          <p:nvPr>
            <p:ph sz="quarter" idx="1"/>
          </p:nvPr>
        </p:nvSpPr>
        <p:spPr>
          <a:xfrm>
            <a:off x="0" y="1285860"/>
            <a:ext cx="4929190" cy="5286412"/>
          </a:xfrm>
        </p:spPr>
        <p:txBody>
          <a:bodyPr>
            <a:noAutofit/>
          </a:bodyPr>
          <a:lstStyle/>
          <a:p>
            <a:r>
              <a:rPr lang="ru-RU" sz="1800" dirty="0" smtClean="0"/>
              <a:t>Именно рассуждая логически Пифагор пришел к открытию своей знаменитой теореме «Пифагоровы штаны» - квадрат гипотенузы равен сумме квадратов катетов. Первоначально сам Пифагор доказал эту теорему через получение равенства суммы площадей квадратов, построенных на катетах прямоугольного треугольника, площади квадрата, построенного на гипотенузе этого треугольника. Эти расходящиеся в разные стороны квадраты напоминали покрой мужских штанов. Он провел это доказательство именно рассчитывая площади этих квадратов.</a:t>
            </a:r>
          </a:p>
          <a:p>
            <a:r>
              <a:rPr lang="ru-RU" sz="1800" dirty="0" smtClean="0"/>
              <a:t>Это простая и ясная теорема широко применяется в геометрии и сейчас. Существует около пятисот различных ее доказательств.</a:t>
            </a:r>
          </a:p>
          <a:p>
            <a:endParaRPr lang="ru-RU" sz="1800" dirty="0"/>
          </a:p>
        </p:txBody>
      </p:sp>
      <p:pic>
        <p:nvPicPr>
          <p:cNvPr id="19458" name="Picture 2" descr="Картинки по запросу пифагоровы штаны"/>
          <p:cNvPicPr>
            <a:picLocks noChangeAspect="1" noChangeArrowheads="1"/>
          </p:cNvPicPr>
          <p:nvPr/>
        </p:nvPicPr>
        <p:blipFill>
          <a:blip r:embed="rId2" cstate="print"/>
          <a:srcRect l="643" r="643"/>
          <a:stretch>
            <a:fillRect/>
          </a:stretch>
        </p:blipFill>
        <p:spPr bwMode="auto">
          <a:xfrm>
            <a:off x="4884165" y="1571612"/>
            <a:ext cx="4056457" cy="4714908"/>
          </a:xfrm>
          <a:prstGeom prst="rect">
            <a:avLst/>
          </a:prstGeom>
          <a:noFill/>
        </p:spPr>
      </p:pic>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effectLst>
                  <a:outerShdw blurRad="38100" dist="38100" dir="2700000" algn="tl">
                    <a:srgbClr val="000000">
                      <a:alpha val="43137"/>
                    </a:srgbClr>
                  </a:outerShdw>
                </a:effectLst>
              </a:rPr>
              <a:t>Теорема Пифагора</a:t>
            </a:r>
            <a:r>
              <a:rPr lang="ru-RU" dirty="0" smtClean="0"/>
              <a:t> </a:t>
            </a:r>
            <a:endParaRPr lang="ru-RU" dirty="0">
              <a:effectLst>
                <a:outerShdw blurRad="38100" dist="38100" dir="2700000" algn="tl">
                  <a:srgbClr val="000000">
                    <a:alpha val="43137"/>
                  </a:srgbClr>
                </a:outerShdw>
              </a:effectLst>
            </a:endParaRPr>
          </a:p>
        </p:txBody>
      </p:sp>
      <p:sp>
        <p:nvSpPr>
          <p:cNvPr id="3" name="Содержимое 2"/>
          <p:cNvSpPr>
            <a:spLocks noGrp="1"/>
          </p:cNvSpPr>
          <p:nvPr>
            <p:ph sz="quarter" idx="1"/>
          </p:nvPr>
        </p:nvSpPr>
        <p:spPr>
          <a:xfrm>
            <a:off x="301752" y="1527048"/>
            <a:ext cx="4556000" cy="4572000"/>
          </a:xfrm>
        </p:spPr>
        <p:txBody>
          <a:bodyPr>
            <a:normAutofit fontScale="92500" lnSpcReduction="10000"/>
          </a:bodyPr>
          <a:lstStyle/>
          <a:p>
            <a:r>
              <a:rPr lang="ru-RU" b="1" dirty="0" smtClean="0"/>
              <a:t>Теорема Пифагора</a:t>
            </a:r>
            <a:r>
              <a:rPr lang="ru-RU" dirty="0" smtClean="0"/>
              <a:t>  - одна из основополагающих теорем евклидовой геометрии, устанавливающая соотношение между сторонами прямоугольного треугольника: сумма квадратов длин катетов равна квадрату длины гипотенузы.</a:t>
            </a:r>
            <a:endParaRPr lang="ru-RU" dirty="0"/>
          </a:p>
        </p:txBody>
      </p:sp>
      <p:graphicFrame>
        <p:nvGraphicFramePr>
          <p:cNvPr id="5" name="Объект 4"/>
          <p:cNvGraphicFramePr>
            <a:graphicFrameLocks noChangeAspect="1"/>
          </p:cNvGraphicFramePr>
          <p:nvPr/>
        </p:nvGraphicFramePr>
        <p:xfrm>
          <a:off x="6072198" y="5715016"/>
          <a:ext cx="1691788" cy="458790"/>
        </p:xfrm>
        <a:graphic>
          <a:graphicData uri="http://schemas.openxmlformats.org/presentationml/2006/ole">
            <p:oleObj spid="_x0000_s3073" name="Формула" r:id="rId3" imgW="749160" imgH="203040" progId="Equation.3">
              <p:embed/>
            </p:oleObj>
          </a:graphicData>
        </a:graphic>
      </p:graphicFrame>
      <p:grpSp>
        <p:nvGrpSpPr>
          <p:cNvPr id="9" name="Группа 8"/>
          <p:cNvGrpSpPr/>
          <p:nvPr/>
        </p:nvGrpSpPr>
        <p:grpSpPr>
          <a:xfrm>
            <a:off x="6000760" y="1714488"/>
            <a:ext cx="1928826" cy="3726918"/>
            <a:chOff x="6000760" y="1714488"/>
            <a:chExt cx="1928826" cy="3726918"/>
          </a:xfrm>
        </p:grpSpPr>
        <p:sp>
          <p:nvSpPr>
            <p:cNvPr id="4" name="Прямоугольный треугольник 3"/>
            <p:cNvSpPr/>
            <p:nvPr/>
          </p:nvSpPr>
          <p:spPr>
            <a:xfrm>
              <a:off x="6072198" y="1714488"/>
              <a:ext cx="1857388" cy="3643338"/>
            </a:xfrm>
            <a:prstGeom prst="rtTriangle">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p:cNvSpPr/>
            <p:nvPr/>
          </p:nvSpPr>
          <p:spPr>
            <a:xfrm>
              <a:off x="6000760" y="3643314"/>
              <a:ext cx="322524" cy="369332"/>
            </a:xfrm>
            <a:prstGeom prst="rect">
              <a:avLst/>
            </a:prstGeom>
          </p:spPr>
          <p:txBody>
            <a:bodyPr wrap="none">
              <a:spAutoFit/>
            </a:bodyPr>
            <a:lstStyle/>
            <a:p>
              <a:r>
                <a:rPr lang="en-US" b="1" dirty="0" smtClean="0">
                  <a:solidFill>
                    <a:schemeClr val="accent1">
                      <a:lumMod val="75000"/>
                    </a:schemeClr>
                  </a:solidFill>
                </a:rPr>
                <a:t>a</a:t>
              </a:r>
              <a:endParaRPr lang="ru-RU" b="1" dirty="0">
                <a:solidFill>
                  <a:schemeClr val="accent1">
                    <a:lumMod val="75000"/>
                  </a:schemeClr>
                </a:solidFill>
              </a:endParaRPr>
            </a:p>
          </p:txBody>
        </p:sp>
        <p:sp>
          <p:nvSpPr>
            <p:cNvPr id="7" name="Прямоугольник 6"/>
            <p:cNvSpPr/>
            <p:nvPr/>
          </p:nvSpPr>
          <p:spPr>
            <a:xfrm>
              <a:off x="6858016" y="3571876"/>
              <a:ext cx="308098" cy="369332"/>
            </a:xfrm>
            <a:prstGeom prst="rect">
              <a:avLst/>
            </a:prstGeom>
          </p:spPr>
          <p:txBody>
            <a:bodyPr wrap="none">
              <a:spAutoFit/>
            </a:bodyPr>
            <a:lstStyle/>
            <a:p>
              <a:r>
                <a:rPr lang="en-US" b="1" dirty="0" smtClean="0">
                  <a:solidFill>
                    <a:schemeClr val="accent1">
                      <a:lumMod val="75000"/>
                    </a:schemeClr>
                  </a:solidFill>
                </a:rPr>
                <a:t>c</a:t>
              </a:r>
              <a:endParaRPr lang="ru-RU" b="1" dirty="0">
                <a:solidFill>
                  <a:schemeClr val="accent1">
                    <a:lumMod val="75000"/>
                  </a:schemeClr>
                </a:solidFill>
              </a:endParaRPr>
            </a:p>
          </p:txBody>
        </p:sp>
        <p:sp>
          <p:nvSpPr>
            <p:cNvPr id="8" name="Прямоугольник 7"/>
            <p:cNvSpPr/>
            <p:nvPr/>
          </p:nvSpPr>
          <p:spPr>
            <a:xfrm>
              <a:off x="6858016" y="5072074"/>
              <a:ext cx="333746" cy="369332"/>
            </a:xfrm>
            <a:prstGeom prst="rect">
              <a:avLst/>
            </a:prstGeom>
          </p:spPr>
          <p:txBody>
            <a:bodyPr wrap="none">
              <a:spAutoFit/>
            </a:bodyPr>
            <a:lstStyle/>
            <a:p>
              <a:r>
                <a:rPr lang="en-US" b="1" dirty="0" smtClean="0">
                  <a:solidFill>
                    <a:schemeClr val="accent1">
                      <a:lumMod val="75000"/>
                    </a:schemeClr>
                  </a:solidFill>
                </a:rPr>
                <a:t>b</a:t>
              </a:r>
              <a:endParaRPr lang="ru-RU" b="1" dirty="0">
                <a:solidFill>
                  <a:schemeClr val="accent1">
                    <a:lumMod val="75000"/>
                  </a:schemeClr>
                </a:solidFill>
              </a:endParaRPr>
            </a:p>
          </p:txBody>
        </p:sp>
      </p:gr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1+#ppt_w/2"/>
                                          </p:val>
                                        </p:tav>
                                        <p:tav tm="100000">
                                          <p:val>
                                            <p:strVal val="#ppt_x"/>
                                          </p:val>
                                        </p:tav>
                                      </p:tavLst>
                                    </p:anim>
                                    <p:anim calcmode="lin" valueType="num">
                                      <p:cBhvr additive="base">
                                        <p:cTn id="8" dur="500" fill="hold"/>
                                        <p:tgtEl>
                                          <p:spTgt spid="9"/>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marL="514350" indent="-514350"/>
            <a:r>
              <a:rPr lang="ru-RU" sz="3600" dirty="0" smtClean="0">
                <a:effectLst>
                  <a:outerShdw blurRad="38100" dist="38100" dir="2700000" algn="tl">
                    <a:srgbClr val="000000">
                      <a:alpha val="43137"/>
                    </a:srgbClr>
                  </a:outerShdw>
                </a:effectLst>
              </a:rPr>
              <a:t>Одно из доказательство теоремы Пифагора</a:t>
            </a:r>
            <a:endParaRPr lang="ru-RU" sz="3600" dirty="0" smtClean="0"/>
          </a:p>
        </p:txBody>
      </p:sp>
      <p:sp>
        <p:nvSpPr>
          <p:cNvPr id="3" name="Содержимое 2"/>
          <p:cNvSpPr>
            <a:spLocks noGrp="1"/>
          </p:cNvSpPr>
          <p:nvPr>
            <p:ph sz="quarter" idx="1"/>
          </p:nvPr>
        </p:nvSpPr>
        <p:spPr>
          <a:xfrm>
            <a:off x="285720" y="1285860"/>
            <a:ext cx="4627438" cy="4572000"/>
          </a:xfrm>
        </p:spPr>
        <p:txBody>
          <a:bodyPr>
            <a:noAutofit/>
          </a:bodyPr>
          <a:lstStyle/>
          <a:p>
            <a:r>
              <a:rPr lang="ru-RU" sz="1800" dirty="0" smtClean="0"/>
              <a:t>В нём для треугольника </a:t>
            </a:r>
            <a:r>
              <a:rPr lang="en-US" sz="1800" dirty="0" smtClean="0"/>
              <a:t>   ABC</a:t>
            </a:r>
            <a:r>
              <a:rPr lang="ru-RU" sz="1800" dirty="0" smtClean="0"/>
              <a:t>  с прямым углом при вершине </a:t>
            </a:r>
            <a:r>
              <a:rPr lang="en-US" sz="1800" dirty="0" smtClean="0"/>
              <a:t>C</a:t>
            </a:r>
            <a:r>
              <a:rPr lang="ru-RU" sz="1800" dirty="0" smtClean="0"/>
              <a:t> со сторонами </a:t>
            </a:r>
            <a:r>
              <a:rPr lang="en-US" sz="1800" dirty="0" err="1" smtClean="0"/>
              <a:t>a,b,c</a:t>
            </a:r>
            <a:r>
              <a:rPr lang="ru-RU" sz="1800" dirty="0" smtClean="0"/>
              <a:t>, противолежащими вершинам </a:t>
            </a:r>
            <a:r>
              <a:rPr lang="en-US" sz="1800" dirty="0" smtClean="0"/>
              <a:t>A,B,C</a:t>
            </a:r>
            <a:r>
              <a:rPr lang="ru-RU" sz="1800" dirty="0" smtClean="0"/>
              <a:t> соответственно, проводится высота </a:t>
            </a:r>
            <a:r>
              <a:rPr lang="en-US" sz="1800" dirty="0" smtClean="0"/>
              <a:t>HC</a:t>
            </a:r>
            <a:r>
              <a:rPr lang="ru-RU" sz="1800" dirty="0" smtClean="0"/>
              <a:t>, при этом возникают соотношения подобия</a:t>
            </a:r>
            <a:r>
              <a:rPr lang="en-US" sz="1800" dirty="0" smtClean="0"/>
              <a:t> ABC</a:t>
            </a:r>
            <a:r>
              <a:rPr lang="en-US" sz="1800" dirty="0" smtClean="0">
                <a:sym typeface="Symbol"/>
              </a:rPr>
              <a:t></a:t>
            </a:r>
            <a:r>
              <a:rPr lang="ru-RU" sz="1800" dirty="0" smtClean="0"/>
              <a:t> </a:t>
            </a:r>
            <a:r>
              <a:rPr lang="en-US" sz="1800" dirty="0" smtClean="0"/>
              <a:t>ACH</a:t>
            </a:r>
            <a:r>
              <a:rPr lang="ru-RU" sz="1800" dirty="0" smtClean="0"/>
              <a:t> и </a:t>
            </a:r>
            <a:r>
              <a:rPr lang="en-US" sz="1800" dirty="0" smtClean="0"/>
              <a:t>ABC</a:t>
            </a:r>
            <a:r>
              <a:rPr lang="en-US" sz="1800" dirty="0" smtClean="0">
                <a:sym typeface="Symbol"/>
              </a:rPr>
              <a:t>CBH</a:t>
            </a:r>
            <a:r>
              <a:rPr lang="ru-RU" sz="1800" dirty="0" smtClean="0"/>
              <a:t>, из чего непосредственно следуют соотношения:</a:t>
            </a:r>
          </a:p>
          <a:p>
            <a:r>
              <a:rPr lang="en-US" sz="1800" dirty="0" smtClean="0"/>
              <a:t>                                        </a:t>
            </a:r>
            <a:r>
              <a:rPr lang="ru-RU" sz="1800" dirty="0" smtClean="0"/>
              <a:t>; </a:t>
            </a:r>
            <a:endParaRPr lang="en-US" sz="1800" dirty="0" smtClean="0"/>
          </a:p>
          <a:p>
            <a:pPr>
              <a:buNone/>
            </a:pPr>
            <a:r>
              <a:rPr lang="ru-RU" sz="1800" dirty="0" smtClean="0"/>
              <a:t>При перемножении крайних членов пропорций выводятся равенства:</a:t>
            </a:r>
            <a:endParaRPr lang="en-US" sz="1800" dirty="0" smtClean="0"/>
          </a:p>
          <a:p>
            <a:pPr>
              <a:buNone/>
            </a:pPr>
            <a:r>
              <a:rPr lang="en-US" sz="1800" dirty="0" smtClean="0"/>
              <a:t>                                                 </a:t>
            </a:r>
            <a:r>
              <a:rPr lang="ru-RU" sz="1800" dirty="0" smtClean="0"/>
              <a:t>; </a:t>
            </a:r>
            <a:endParaRPr lang="en-US" sz="1800" dirty="0" smtClean="0"/>
          </a:p>
          <a:p>
            <a:r>
              <a:rPr lang="ru-RU" sz="1800" dirty="0" smtClean="0"/>
              <a:t>,покомпонентное сложение которых даёт требуемый результат:</a:t>
            </a:r>
          </a:p>
          <a:p>
            <a:endParaRPr lang="ru-RU" sz="1800" dirty="0"/>
          </a:p>
        </p:txBody>
      </p:sp>
      <p:sp>
        <p:nvSpPr>
          <p:cNvPr id="17" name="Равнобедренный треугольник 16"/>
          <p:cNvSpPr/>
          <p:nvPr/>
        </p:nvSpPr>
        <p:spPr>
          <a:xfrm>
            <a:off x="3286116" y="1428736"/>
            <a:ext cx="142876" cy="142876"/>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ln>
                <a:solidFill>
                  <a:sysClr val="windowText" lastClr="000000"/>
                </a:solidFill>
              </a:ln>
              <a:solidFill>
                <a:sysClr val="windowText" lastClr="000000"/>
              </a:solidFill>
            </a:endParaRPr>
          </a:p>
        </p:txBody>
      </p:sp>
      <p:graphicFrame>
        <p:nvGraphicFramePr>
          <p:cNvPr id="24" name="Объект 23"/>
          <p:cNvGraphicFramePr>
            <a:graphicFrameLocks noChangeAspect="1"/>
          </p:cNvGraphicFramePr>
          <p:nvPr/>
        </p:nvGraphicFramePr>
        <p:xfrm>
          <a:off x="714348" y="3714752"/>
          <a:ext cx="1857388" cy="571504"/>
        </p:xfrm>
        <a:graphic>
          <a:graphicData uri="http://schemas.openxmlformats.org/presentationml/2006/ole">
            <p:oleObj spid="_x0000_s1025" name="Формула" r:id="rId3" imgW="1244520" imgH="444240" progId="Equation.3">
              <p:embed/>
            </p:oleObj>
          </a:graphicData>
        </a:graphic>
      </p:graphicFrame>
      <p:graphicFrame>
        <p:nvGraphicFramePr>
          <p:cNvPr id="28" name="Объект 27"/>
          <p:cNvGraphicFramePr>
            <a:graphicFrameLocks noChangeAspect="1"/>
          </p:cNvGraphicFramePr>
          <p:nvPr/>
        </p:nvGraphicFramePr>
        <p:xfrm>
          <a:off x="500034" y="5000636"/>
          <a:ext cx="2476073" cy="422276"/>
        </p:xfrm>
        <a:graphic>
          <a:graphicData uri="http://schemas.openxmlformats.org/presentationml/2006/ole">
            <p:oleObj spid="_x0000_s1026" name="Формула" r:id="rId4" imgW="1638000" imgH="279360" progId="Equation.3">
              <p:embed/>
            </p:oleObj>
          </a:graphicData>
        </a:graphic>
      </p:graphicFrame>
      <p:graphicFrame>
        <p:nvGraphicFramePr>
          <p:cNvPr id="29" name="Объект 28"/>
          <p:cNvGraphicFramePr>
            <a:graphicFrameLocks noChangeAspect="1"/>
          </p:cNvGraphicFramePr>
          <p:nvPr/>
        </p:nvGraphicFramePr>
        <p:xfrm>
          <a:off x="428596" y="5929330"/>
          <a:ext cx="4429157" cy="438925"/>
        </p:xfrm>
        <a:graphic>
          <a:graphicData uri="http://schemas.openxmlformats.org/presentationml/2006/ole">
            <p:oleObj spid="_x0000_s1027" name="Формула" r:id="rId5" imgW="2819160" imgH="279360" progId="Equation.3">
              <p:embed/>
            </p:oleObj>
          </a:graphicData>
        </a:graphic>
      </p:graphicFrame>
      <p:grpSp>
        <p:nvGrpSpPr>
          <p:cNvPr id="40" name="Группа 39"/>
          <p:cNvGrpSpPr/>
          <p:nvPr/>
        </p:nvGrpSpPr>
        <p:grpSpPr>
          <a:xfrm>
            <a:off x="5000628" y="1785926"/>
            <a:ext cx="3550058" cy="3798356"/>
            <a:chOff x="5214942" y="2143116"/>
            <a:chExt cx="3550058" cy="3798356"/>
          </a:xfrm>
        </p:grpSpPr>
        <p:sp>
          <p:nvSpPr>
            <p:cNvPr id="30" name="Прямоугольный треугольник 29"/>
            <p:cNvSpPr/>
            <p:nvPr/>
          </p:nvSpPr>
          <p:spPr>
            <a:xfrm>
              <a:off x="5500694" y="2428868"/>
              <a:ext cx="3071834" cy="3214710"/>
            </a:xfrm>
            <a:prstGeom prst="rtTriangle">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1" name="Прямоугольник 30"/>
            <p:cNvSpPr/>
            <p:nvPr/>
          </p:nvSpPr>
          <p:spPr>
            <a:xfrm>
              <a:off x="5286380" y="2143116"/>
              <a:ext cx="340158" cy="369332"/>
            </a:xfrm>
            <a:prstGeom prst="rect">
              <a:avLst/>
            </a:prstGeom>
          </p:spPr>
          <p:txBody>
            <a:bodyPr wrap="none">
              <a:spAutoFit/>
            </a:bodyPr>
            <a:lstStyle/>
            <a:p>
              <a:r>
                <a:rPr lang="en-US" dirty="0" smtClean="0"/>
                <a:t>A</a:t>
              </a:r>
              <a:endParaRPr lang="ru-RU" dirty="0"/>
            </a:p>
          </p:txBody>
        </p:sp>
        <p:sp>
          <p:nvSpPr>
            <p:cNvPr id="32" name="Прямоугольник 31"/>
            <p:cNvSpPr/>
            <p:nvPr/>
          </p:nvSpPr>
          <p:spPr>
            <a:xfrm>
              <a:off x="8429652" y="5500702"/>
              <a:ext cx="335348" cy="369332"/>
            </a:xfrm>
            <a:prstGeom prst="rect">
              <a:avLst/>
            </a:prstGeom>
          </p:spPr>
          <p:txBody>
            <a:bodyPr wrap="none">
              <a:spAutoFit/>
            </a:bodyPr>
            <a:lstStyle/>
            <a:p>
              <a:r>
                <a:rPr lang="en-US" dirty="0" smtClean="0"/>
                <a:t>B</a:t>
              </a:r>
              <a:endParaRPr lang="ru-RU" dirty="0"/>
            </a:p>
          </p:txBody>
        </p:sp>
        <p:sp>
          <p:nvSpPr>
            <p:cNvPr id="33" name="Прямоугольник 32"/>
            <p:cNvSpPr/>
            <p:nvPr/>
          </p:nvSpPr>
          <p:spPr>
            <a:xfrm>
              <a:off x="5214942" y="5500702"/>
              <a:ext cx="388248" cy="369332"/>
            </a:xfrm>
            <a:prstGeom prst="rect">
              <a:avLst/>
            </a:prstGeom>
          </p:spPr>
          <p:txBody>
            <a:bodyPr wrap="none">
              <a:spAutoFit/>
            </a:bodyPr>
            <a:lstStyle/>
            <a:p>
              <a:r>
                <a:rPr lang="en-US" dirty="0" smtClean="0"/>
                <a:t>C</a:t>
              </a:r>
              <a:r>
                <a:rPr lang="ru-RU" dirty="0" smtClean="0"/>
                <a:t> </a:t>
              </a:r>
              <a:endParaRPr lang="ru-RU" dirty="0"/>
            </a:p>
          </p:txBody>
        </p:sp>
        <p:sp>
          <p:nvSpPr>
            <p:cNvPr id="34" name="Прямоугольник 33"/>
            <p:cNvSpPr/>
            <p:nvPr/>
          </p:nvSpPr>
          <p:spPr>
            <a:xfrm>
              <a:off x="7000892" y="5572140"/>
              <a:ext cx="301686" cy="369332"/>
            </a:xfrm>
            <a:prstGeom prst="rect">
              <a:avLst/>
            </a:prstGeom>
          </p:spPr>
          <p:txBody>
            <a:bodyPr wrap="none">
              <a:spAutoFit/>
            </a:bodyPr>
            <a:lstStyle/>
            <a:p>
              <a:r>
                <a:rPr lang="en-US" dirty="0" smtClean="0"/>
                <a:t>a</a:t>
              </a:r>
              <a:endParaRPr lang="ru-RU" dirty="0"/>
            </a:p>
          </p:txBody>
        </p:sp>
        <p:sp>
          <p:nvSpPr>
            <p:cNvPr id="35" name="Прямоугольник 34"/>
            <p:cNvSpPr/>
            <p:nvPr/>
          </p:nvSpPr>
          <p:spPr>
            <a:xfrm>
              <a:off x="5214942" y="4071942"/>
              <a:ext cx="314510" cy="369332"/>
            </a:xfrm>
            <a:prstGeom prst="rect">
              <a:avLst/>
            </a:prstGeom>
          </p:spPr>
          <p:txBody>
            <a:bodyPr wrap="none">
              <a:spAutoFit/>
            </a:bodyPr>
            <a:lstStyle/>
            <a:p>
              <a:r>
                <a:rPr lang="en-US" dirty="0" smtClean="0"/>
                <a:t>b</a:t>
              </a:r>
              <a:endParaRPr lang="ru-RU" dirty="0"/>
            </a:p>
          </p:txBody>
        </p:sp>
        <p:sp>
          <p:nvSpPr>
            <p:cNvPr id="36" name="Прямоугольник 35"/>
            <p:cNvSpPr/>
            <p:nvPr/>
          </p:nvSpPr>
          <p:spPr>
            <a:xfrm>
              <a:off x="6357950" y="3214686"/>
              <a:ext cx="288862" cy="369332"/>
            </a:xfrm>
            <a:prstGeom prst="rect">
              <a:avLst/>
            </a:prstGeom>
          </p:spPr>
          <p:txBody>
            <a:bodyPr wrap="none">
              <a:spAutoFit/>
            </a:bodyPr>
            <a:lstStyle/>
            <a:p>
              <a:r>
                <a:rPr lang="en-US" dirty="0" smtClean="0"/>
                <a:t>c</a:t>
              </a:r>
              <a:endParaRPr lang="ru-RU" dirty="0"/>
            </a:p>
          </p:txBody>
        </p:sp>
        <p:cxnSp>
          <p:nvCxnSpPr>
            <p:cNvPr id="38" name="Прямая соединительная линия 37"/>
            <p:cNvCxnSpPr/>
            <p:nvPr/>
          </p:nvCxnSpPr>
          <p:spPr>
            <a:xfrm rot="5400000">
              <a:off x="5349246" y="4080516"/>
              <a:ext cx="1731657" cy="1428760"/>
            </a:xfrm>
            <a:prstGeom prst="line">
              <a:avLst/>
            </a:prstGeom>
            <a:ln>
              <a:solidFill>
                <a:srgbClr val="FF0000"/>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
          <p:nvSpPr>
            <p:cNvPr id="39" name="Прямоугольник 38"/>
            <p:cNvSpPr/>
            <p:nvPr/>
          </p:nvSpPr>
          <p:spPr>
            <a:xfrm>
              <a:off x="6858016" y="3643314"/>
              <a:ext cx="372218" cy="369332"/>
            </a:xfrm>
            <a:prstGeom prst="rect">
              <a:avLst/>
            </a:prstGeom>
          </p:spPr>
          <p:txBody>
            <a:bodyPr wrap="none">
              <a:spAutoFit/>
            </a:bodyPr>
            <a:lstStyle/>
            <a:p>
              <a:r>
                <a:rPr lang="en-US" dirty="0" smtClean="0"/>
                <a:t>H</a:t>
              </a:r>
              <a:endParaRPr lang="ru-RU" dirty="0"/>
            </a:p>
          </p:txBody>
        </p:sp>
      </p:gr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40"/>
                                        </p:tgtEl>
                                        <p:attrNameLst>
                                          <p:attrName>style.visibility</p:attrName>
                                        </p:attrNameLst>
                                      </p:cBhvr>
                                      <p:to>
                                        <p:strVal val="visible"/>
                                      </p:to>
                                    </p:set>
                                    <p:anim calcmode="lin" valueType="num">
                                      <p:cBhvr additive="base">
                                        <p:cTn id="7" dur="2000" fill="hold"/>
                                        <p:tgtEl>
                                          <p:spTgt spid="40"/>
                                        </p:tgtEl>
                                        <p:attrNameLst>
                                          <p:attrName>ppt_x</p:attrName>
                                        </p:attrNameLst>
                                      </p:cBhvr>
                                      <p:tavLst>
                                        <p:tav tm="0">
                                          <p:val>
                                            <p:strVal val="1+#ppt_w/2"/>
                                          </p:val>
                                        </p:tav>
                                        <p:tav tm="100000">
                                          <p:val>
                                            <p:strVal val="#ppt_x"/>
                                          </p:val>
                                        </p:tav>
                                      </p:tavLst>
                                    </p:anim>
                                    <p:anim calcmode="lin" valueType="num">
                                      <p:cBhvr additive="base">
                                        <p:cTn id="8" dur="2000" fill="hold"/>
                                        <p:tgtEl>
                                          <p:spTgt spid="4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marL="514350" indent="-514350"/>
            <a:r>
              <a:rPr lang="ru-RU" sz="3600" dirty="0" smtClean="0">
                <a:effectLst>
                  <a:outerShdw blurRad="38100" dist="38100" dir="2700000" algn="tl">
                    <a:srgbClr val="000000">
                      <a:alpha val="43137"/>
                    </a:srgbClr>
                  </a:outerShdw>
                </a:effectLst>
              </a:rPr>
              <a:t>Иррациональные числа</a:t>
            </a:r>
          </a:p>
        </p:txBody>
      </p:sp>
      <p:sp>
        <p:nvSpPr>
          <p:cNvPr id="3" name="Содержимое 2"/>
          <p:cNvSpPr>
            <a:spLocks noGrp="1"/>
          </p:cNvSpPr>
          <p:nvPr>
            <p:ph sz="quarter" idx="1"/>
          </p:nvPr>
        </p:nvSpPr>
        <p:spPr>
          <a:xfrm>
            <a:off x="301752" y="1527048"/>
            <a:ext cx="8503920" cy="4973786"/>
          </a:xfrm>
        </p:spPr>
        <p:txBody>
          <a:bodyPr>
            <a:normAutofit fontScale="62500" lnSpcReduction="20000"/>
          </a:bodyPr>
          <a:lstStyle/>
          <a:p>
            <a:r>
              <a:rPr lang="ru-RU" b="1" dirty="0" smtClean="0">
                <a:latin typeface="Bookman Old Style" pitchFamily="18" charset="0"/>
              </a:rPr>
              <a:t>Пифагор первым ввел понятие иррационального числа.</a:t>
            </a:r>
          </a:p>
          <a:p>
            <a:r>
              <a:rPr lang="ru-RU" sz="2500" b="1" dirty="0" smtClean="0">
                <a:latin typeface="Bookman Old Style" pitchFamily="18" charset="0"/>
              </a:rPr>
              <a:t>Иррациональное число́</a:t>
            </a:r>
            <a:r>
              <a:rPr lang="ru-RU" sz="2500" dirty="0" smtClean="0">
                <a:latin typeface="Bookman Old Style" pitchFamily="18" charset="0"/>
              </a:rPr>
              <a:t> — это вещественное число, которое не является рациональным, то есть не может быть представлено в виде дроби </a:t>
            </a:r>
            <a:r>
              <a:rPr lang="en-US" sz="2500" dirty="0" smtClean="0">
                <a:latin typeface="Bookman Old Style" pitchFamily="18" charset="0"/>
              </a:rPr>
              <a:t>      </a:t>
            </a:r>
            <a:r>
              <a:rPr lang="ru-RU" sz="2500" dirty="0" smtClean="0">
                <a:latin typeface="Bookman Old Style" pitchFamily="18" charset="0"/>
              </a:rPr>
              <a:t>, где </a:t>
            </a:r>
            <a:r>
              <a:rPr lang="en-US" sz="2500" dirty="0" smtClean="0">
                <a:latin typeface="Bookman Old Style" pitchFamily="18" charset="0"/>
              </a:rPr>
              <a:t>m</a:t>
            </a:r>
            <a:r>
              <a:rPr lang="ru-RU" sz="2500" dirty="0" smtClean="0">
                <a:latin typeface="Bookman Old Style" pitchFamily="18" charset="0"/>
              </a:rPr>
              <a:t> — целое число, </a:t>
            </a:r>
            <a:r>
              <a:rPr lang="en-US" sz="2500" dirty="0" smtClean="0">
                <a:latin typeface="Bookman Old Style" pitchFamily="18" charset="0"/>
              </a:rPr>
              <a:t>n</a:t>
            </a:r>
            <a:r>
              <a:rPr lang="ru-RU" sz="2500" dirty="0" smtClean="0">
                <a:latin typeface="Bookman Old Style" pitchFamily="18" charset="0"/>
              </a:rPr>
              <a:t>— натуральное число.</a:t>
            </a:r>
            <a:endParaRPr lang="en-US" sz="2500" dirty="0" smtClean="0">
              <a:latin typeface="Bookman Old Style" pitchFamily="18" charset="0"/>
            </a:endParaRPr>
          </a:p>
          <a:p>
            <a:endParaRPr lang="ru-RU" b="1" dirty="0" smtClean="0">
              <a:latin typeface="Bookman Old Style" pitchFamily="18" charset="0"/>
            </a:endParaRPr>
          </a:p>
          <a:p>
            <a:r>
              <a:rPr lang="ru-RU" sz="2500" dirty="0" smtClean="0">
                <a:latin typeface="Bookman Old Style" pitchFamily="18" charset="0"/>
              </a:rPr>
              <a:t>Современная математика дополнила рассуждения Пифагора и мы теперь имеем свойства иррациональных чисел.</a:t>
            </a:r>
          </a:p>
          <a:p>
            <a:r>
              <a:rPr lang="ru-RU" sz="2500" b="1" dirty="0" smtClean="0">
                <a:latin typeface="Bookman Old Style" pitchFamily="18" charset="0"/>
              </a:rPr>
              <a:t>Свойства:</a:t>
            </a:r>
            <a:endParaRPr lang="en-US" sz="2500" b="1" dirty="0" smtClean="0">
              <a:latin typeface="Bookman Old Style" pitchFamily="18" charset="0"/>
            </a:endParaRPr>
          </a:p>
          <a:p>
            <a:r>
              <a:rPr lang="ru-RU" sz="2500" dirty="0" smtClean="0">
                <a:latin typeface="Bookman Old Style" pitchFamily="18" charset="0"/>
              </a:rPr>
              <a:t>Сумма двух положительных иррациональных чисел может быть рациональным числом.</a:t>
            </a:r>
          </a:p>
          <a:p>
            <a:r>
              <a:rPr lang="ru-RU" sz="2500" dirty="0" smtClean="0">
                <a:latin typeface="Bookman Old Style" pitchFamily="18" charset="0"/>
              </a:rPr>
              <a:t>Иррациональные числа определяют Дедекиндовы сечения во множестве рациональных чисел, у которых в нижнем классе нет наибольшего, а в верхнем нет наименьшего числа.</a:t>
            </a:r>
          </a:p>
          <a:p>
            <a:r>
              <a:rPr lang="ru-RU" sz="2500" dirty="0" smtClean="0">
                <a:latin typeface="Bookman Old Style" pitchFamily="18" charset="0"/>
              </a:rPr>
              <a:t>Каждое вещественное трансцендентное число является иррациональным.</a:t>
            </a:r>
          </a:p>
          <a:p>
            <a:r>
              <a:rPr lang="ru-RU" sz="2500" dirty="0" smtClean="0">
                <a:latin typeface="Bookman Old Style" pitchFamily="18" charset="0"/>
              </a:rPr>
              <a:t>Каждое иррациональное число является либо алгебраическим, либо трансцендентным.</a:t>
            </a:r>
          </a:p>
          <a:p>
            <a:r>
              <a:rPr lang="ru-RU" sz="2500" dirty="0" smtClean="0">
                <a:latin typeface="Bookman Old Style" pitchFamily="18" charset="0"/>
              </a:rPr>
              <a:t>Множество иррациональных чисел всюду плотно на числовой прямой: между любыми двумя различными числами имеется иррациональное число.</a:t>
            </a:r>
          </a:p>
          <a:p>
            <a:r>
              <a:rPr lang="ru-RU" sz="2500" dirty="0" smtClean="0">
                <a:latin typeface="Bookman Old Style" pitchFamily="18" charset="0"/>
              </a:rPr>
              <a:t>Порядок на множестве иррациональных чисел изоморфен порядку на множестве вещественных трансцендентных чисел.</a:t>
            </a:r>
          </a:p>
          <a:p>
            <a:r>
              <a:rPr lang="ru-RU" sz="2500" dirty="0" smtClean="0">
                <a:latin typeface="Bookman Old Style" pitchFamily="18" charset="0"/>
              </a:rPr>
              <a:t>Множество иррациональных чисел несчётно, является множеством второй категории</a:t>
            </a:r>
          </a:p>
          <a:p>
            <a:endParaRPr lang="ru-RU" sz="2500" dirty="0">
              <a:latin typeface="Bookman Old Style" pitchFamily="18" charset="0"/>
            </a:endParaRPr>
          </a:p>
        </p:txBody>
      </p:sp>
      <p:graphicFrame>
        <p:nvGraphicFramePr>
          <p:cNvPr id="4" name="Объект 3"/>
          <p:cNvGraphicFramePr>
            <a:graphicFrameLocks noChangeAspect="1"/>
          </p:cNvGraphicFramePr>
          <p:nvPr/>
        </p:nvGraphicFramePr>
        <p:xfrm>
          <a:off x="1357290" y="2143116"/>
          <a:ext cx="285752" cy="442916"/>
        </p:xfrm>
        <a:graphic>
          <a:graphicData uri="http://schemas.openxmlformats.org/presentationml/2006/ole">
            <p:oleObj spid="_x0000_s2049" name="Формула" r:id="rId3" imgW="190440" imgH="393480" progId="Equation.3">
              <p:embed/>
            </p:oleObj>
          </a:graphicData>
        </a:graphic>
      </p:graphicFrame>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10" presetClass="entr" presetSubtype="0" fill="hold"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2000"/>
                                        <p:tgtEl>
                                          <p:spTgt spid="3">
                                            <p:txEl>
                                              <p:pRg st="3" end="3"/>
                                            </p:txEl>
                                          </p:spTgt>
                                        </p:tgtEl>
                                      </p:cBhvr>
                                    </p:animEffect>
                                  </p:childTnLst>
                                </p:cTn>
                              </p:par>
                            </p:childTnLst>
                          </p:cTn>
                        </p:par>
                        <p:par>
                          <p:cTn id="21" fill="hold">
                            <p:stCondLst>
                              <p:cond delay="2500"/>
                            </p:stCondLst>
                            <p:childTnLst>
                              <p:par>
                                <p:cTn id="22" presetID="10" presetClass="entr" presetSubtype="0" fill="hold" nodeType="after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2000"/>
                                        <p:tgtEl>
                                          <p:spTgt spid="3">
                                            <p:txEl>
                                              <p:pRg st="4" end="4"/>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fade">
                                      <p:cBhvr>
                                        <p:cTn id="30" dur="2000"/>
                                        <p:tgtEl>
                                          <p:spTgt spid="3">
                                            <p:txEl>
                                              <p:pRg st="6" end="6"/>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fade">
                                      <p:cBhvr>
                                        <p:cTn id="33" dur="2000"/>
                                        <p:tgtEl>
                                          <p:spTgt spid="3">
                                            <p:txEl>
                                              <p:pRg st="7" end="7"/>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Effect transition="in" filter="fade">
                                      <p:cBhvr>
                                        <p:cTn id="36" dur="2000"/>
                                        <p:tgtEl>
                                          <p:spTgt spid="3">
                                            <p:txEl>
                                              <p:pRg st="8" end="8"/>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Effect transition="in" filter="fade">
                                      <p:cBhvr>
                                        <p:cTn id="39" dur="2000"/>
                                        <p:tgtEl>
                                          <p:spTgt spid="3">
                                            <p:txEl>
                                              <p:pRg st="9" end="9"/>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fade">
                                      <p:cBhvr>
                                        <p:cTn id="42" dur="2000"/>
                                        <p:tgtEl>
                                          <p:spTgt spid="3">
                                            <p:txEl>
                                              <p:pRg st="10" end="10"/>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3">
                                            <p:txEl>
                                              <p:pRg st="11" end="11"/>
                                            </p:txEl>
                                          </p:spTgt>
                                        </p:tgtEl>
                                        <p:attrNameLst>
                                          <p:attrName>style.visibility</p:attrName>
                                        </p:attrNameLst>
                                      </p:cBhvr>
                                      <p:to>
                                        <p:strVal val="visible"/>
                                      </p:to>
                                    </p:set>
                                    <p:animEffect transition="in" filter="fade">
                                      <p:cBhvr>
                                        <p:cTn id="45" dur="2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l"/>
            <a:r>
              <a:rPr lang="ru-RU" b="1" dirty="0" smtClean="0">
                <a:effectLst>
                  <a:outerShdw blurRad="38100" dist="38100" dir="2700000" algn="tl">
                    <a:srgbClr val="000000">
                      <a:alpha val="43137"/>
                    </a:srgbClr>
                  </a:outerShdw>
                </a:effectLst>
              </a:rPr>
              <a:t>Заключение</a:t>
            </a:r>
            <a:endParaRPr lang="ru-RU" b="1" dirty="0">
              <a:effectLst>
                <a:outerShdw blurRad="38100" dist="38100" dir="2700000" algn="tl">
                  <a:srgbClr val="000000">
                    <a:alpha val="43137"/>
                  </a:srgbClr>
                </a:outerShdw>
              </a:effectLst>
            </a:endParaRPr>
          </a:p>
        </p:txBody>
      </p:sp>
      <p:sp>
        <p:nvSpPr>
          <p:cNvPr id="3" name="Содержимое 2"/>
          <p:cNvSpPr>
            <a:spLocks noGrp="1"/>
          </p:cNvSpPr>
          <p:nvPr>
            <p:ph sz="quarter" idx="1"/>
          </p:nvPr>
        </p:nvSpPr>
        <p:spPr/>
        <p:txBody>
          <a:bodyPr/>
          <a:lstStyle/>
          <a:p>
            <a:pPr algn="just"/>
            <a:r>
              <a:rPr lang="ru-RU" dirty="0" smtClean="0"/>
              <a:t>Величайшее открытие Пифагора состоит в том , что  он первым пришел к мысли о необходимости рассматривать абстрактные объекты не с помощью банальных конкретных измерений. А с помощью рассуждений, которые были бы справедливы для бесконечного числа объектов.</a:t>
            </a:r>
            <a:endParaRPr lang="ru-RU" dirty="0"/>
          </a:p>
        </p:txBody>
      </p:sp>
    </p:spTree>
  </p:cSld>
  <p:clrMapOvr>
    <a:masterClrMapping/>
  </p:clrMapOvr>
  <p:transition>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фициальная">
  <a:themeElements>
    <a:clrScheme name="Официальная">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Официальная">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Официальная">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150</TotalTime>
  <Words>364</Words>
  <Application>Microsoft Office PowerPoint</Application>
  <PresentationFormat>Экран (4:3)</PresentationFormat>
  <Paragraphs>51</Paragraphs>
  <Slides>9</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9</vt:i4>
      </vt:variant>
    </vt:vector>
  </HeadingPairs>
  <TitlesOfParts>
    <vt:vector size="11" baseType="lpstr">
      <vt:lpstr>Официальная</vt:lpstr>
      <vt:lpstr>Формула</vt:lpstr>
      <vt:lpstr>Пифагор.  Открытия Пифагора в математике.</vt:lpstr>
      <vt:lpstr>Содержание </vt:lpstr>
      <vt:lpstr>Пифагор </vt:lpstr>
      <vt:lpstr>Слайд 4</vt:lpstr>
      <vt:lpstr>«Пифагоровы штаны»</vt:lpstr>
      <vt:lpstr>Теорема Пифагора </vt:lpstr>
      <vt:lpstr>Одно из доказательство теоремы Пифагора</vt:lpstr>
      <vt:lpstr>Иррациональные числа</vt:lpstr>
      <vt:lpstr>Заключение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Открытия Пифагора в математике</dc:title>
  <cp:lastModifiedBy>Учитель</cp:lastModifiedBy>
  <cp:revision>21</cp:revision>
  <dcterms:modified xsi:type="dcterms:W3CDTF">2018-01-31T11:14:33Z</dcterms:modified>
</cp:coreProperties>
</file>