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sz="8800" dirty="0" smtClean="0"/>
              <a:t>Число </a:t>
            </a:r>
            <a:r>
              <a:rPr lang="ru-RU" sz="8800" dirty="0" smtClean="0"/>
              <a:t>Пи </a:t>
            </a:r>
            <a:br>
              <a:rPr lang="ru-RU" sz="8800" dirty="0" smtClean="0"/>
            </a:br>
            <a:r>
              <a:rPr lang="ru-RU" sz="2800" dirty="0" smtClean="0"/>
              <a:t>Выполнил ученик 8 «Б»класса</a:t>
            </a:r>
            <a:br>
              <a:rPr lang="ru-RU" sz="2800" dirty="0" smtClean="0"/>
            </a:br>
            <a:r>
              <a:rPr lang="ru-RU" sz="2800" dirty="0" smtClean="0"/>
              <a:t>МБОУ «СОШ №13» города Обнинска</a:t>
            </a:r>
            <a:br>
              <a:rPr lang="ru-RU" sz="2800" dirty="0" smtClean="0"/>
            </a:br>
            <a:r>
              <a:rPr lang="ru-RU" sz="2800" dirty="0" smtClean="0"/>
              <a:t>Бердышев Яков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03892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90207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26080" cy="68386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/>
              <a:t>Впервые </a:t>
            </a:r>
            <a:r>
              <a:rPr lang="ru-RU" sz="4000" b="1" dirty="0"/>
              <a:t>обозначением этого числа греческой буквой  воспользовался британский математик </a:t>
            </a:r>
            <a:r>
              <a:rPr lang="ru-RU" sz="4000" b="1" dirty="0" err="1" smtClean="0"/>
              <a:t>Джонсв</a:t>
            </a:r>
            <a:r>
              <a:rPr lang="ru-RU" sz="4000" b="1" dirty="0" smtClean="0"/>
              <a:t> </a:t>
            </a:r>
            <a:r>
              <a:rPr lang="ru-RU" sz="4000" b="1" dirty="0"/>
              <a:t>1706 </a:t>
            </a:r>
            <a:r>
              <a:rPr lang="ru-RU" sz="4000" b="1" dirty="0" smtClean="0"/>
              <a:t>году</a:t>
            </a:r>
            <a:r>
              <a:rPr lang="ru-RU" sz="4000" b="1" dirty="0"/>
              <a:t> а общепринятым оно стало после работ Леонарда Эйлера в 1737 </a:t>
            </a:r>
            <a:r>
              <a:rPr lang="ru-RU" sz="4000" b="1" dirty="0" smtClean="0"/>
              <a:t>году.</a:t>
            </a:r>
            <a:r>
              <a:rPr lang="ru-RU" sz="4000" b="1" baseline="30000" dirty="0"/>
              <a:t> </a:t>
            </a:r>
            <a:r>
              <a:rPr lang="ru-RU" sz="4000" b="1" dirty="0" smtClean="0"/>
              <a:t>Это </a:t>
            </a:r>
            <a:r>
              <a:rPr lang="ru-RU" sz="4000" b="1" dirty="0"/>
              <a:t>обозначение происходит от начальной буквы греческих слов π</a:t>
            </a:r>
            <a:r>
              <a:rPr lang="ru-RU" sz="4000" b="1" dirty="0" err="1"/>
              <a:t>εριφέρει</a:t>
            </a:r>
            <a:r>
              <a:rPr lang="ru-RU" sz="4000" b="1" dirty="0"/>
              <a:t>α — окружность, периферия и περίμετρος — периметр</a:t>
            </a:r>
            <a:r>
              <a:rPr lang="ru-RU" sz="4000" b="1" dirty="0" smtClean="0"/>
              <a:t>.</a:t>
            </a:r>
          </a:p>
          <a:p>
            <a:pPr marL="0" indent="0" algn="ctr">
              <a:buNone/>
            </a:pPr>
            <a:r>
              <a:rPr lang="ru-RU" sz="4000" b="1" dirty="0" smtClean="0"/>
              <a:t>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xmlns="" val="35354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/>
              <a:t>История числа Пи шла параллельно с развитием всей математики. Некоторые авторы разделяют весь процесс на 3 периода: древний период, в течение которого Пи изучалось с позиции геометрии, классическая эра, последовавшая за развитием математического анализа в Европе в XVII веке, и эра цифровых компьютеров</a:t>
            </a:r>
            <a:r>
              <a:rPr lang="ru-RU" sz="4000" b="1" dirty="0" smtClean="0"/>
              <a:t>.                                 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xmlns="" val="265918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Геометрический </a:t>
            </a:r>
            <a:r>
              <a:rPr lang="ru-RU" b="1" dirty="0" smtClean="0"/>
              <a:t>период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То, что отношение длины окружности к диаметру одинаково для любой окружности, и то, что это отношение немногим более 3, было известно ещё древнеегипетским, вавилонским, древнеиндийским и древнегреческим геометрам, древнейшие приближения относятся к третьему тысячелетию до н. э. В Древнем Вавилоне принимали </a:t>
            </a:r>
            <a:r>
              <a:rPr lang="ru-RU" dirty="0" smtClean="0"/>
              <a:t>Пи равным </a:t>
            </a:r>
            <a:r>
              <a:rPr lang="ru-RU" dirty="0"/>
              <a:t>трём. При этом оно определялось через формулу: площадь круга равна квадрату длины окружности, делённому на 12</a:t>
            </a:r>
          </a:p>
        </p:txBody>
      </p:sp>
    </p:spTree>
    <p:extLst>
      <p:ext uri="{BB962C8B-B14F-4D97-AF65-F5344CB8AC3E}">
        <p14:creationId xmlns:p14="http://schemas.microsoft.com/office/powerpoint/2010/main" xmlns="" val="376361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smtClean="0"/>
              <a:t>Архимед</a:t>
            </a:r>
            <a:r>
              <a:rPr lang="ru-RU" b="1" dirty="0"/>
              <a:t>, возможно, первым предложил математический способ </a:t>
            </a:r>
            <a:r>
              <a:rPr lang="ru-RU" b="1" dirty="0" smtClean="0"/>
              <a:t>вычисления. </a:t>
            </a:r>
            <a:r>
              <a:rPr lang="ru-RU" b="1" dirty="0"/>
              <a:t>Для этого он вписывал в </a:t>
            </a:r>
            <a:r>
              <a:rPr lang="ru-RU" b="1" dirty="0" smtClean="0"/>
              <a:t>окружность и </a:t>
            </a:r>
            <a:r>
              <a:rPr lang="ru-RU" b="1" dirty="0"/>
              <a:t>описывал около неё правильные многоугольники. Принимая диаметр окружности за единицу, Архимед рассматривал периметр вписанного многоугольника как нижнюю оценку длины окружности, а периметр описанного многоугольника как верхнюю оценку. Рассматривая правильный 96-угольник, Архимед получил оценку  и предложил для приближенного вычисления </a:t>
            </a:r>
            <a:r>
              <a:rPr lang="ru-RU" b="1" dirty="0" smtClean="0"/>
              <a:t>Пи</a:t>
            </a:r>
            <a:r>
              <a:rPr lang="ru-RU" b="1" dirty="0"/>
              <a:t> верхнюю из найденных им границ — 22/7 ≈ 3,142857142857143. </a:t>
            </a:r>
            <a:br>
              <a:rPr lang="ru-RU" b="1" dirty="0"/>
            </a:b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41164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Классический </a:t>
            </a:r>
            <a:r>
              <a:rPr lang="ru-RU" b="1" dirty="0" smtClean="0"/>
              <a:t>период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До II тысячелетия было известно не более 10 цифр </a:t>
            </a:r>
            <a:r>
              <a:rPr lang="ru-RU" dirty="0" smtClean="0"/>
              <a:t>Пи. Дальнейшие </a:t>
            </a:r>
            <a:r>
              <a:rPr lang="ru-RU" dirty="0"/>
              <a:t>крупные достижения в изучении </a:t>
            </a:r>
            <a:r>
              <a:rPr lang="ru-RU" dirty="0" smtClean="0"/>
              <a:t>Пи</a:t>
            </a:r>
            <a:r>
              <a:rPr lang="ru-RU" dirty="0"/>
              <a:t> связаны с развитием математического анализа, в особенности с открытием рядов, позволяющих вычислить </a:t>
            </a:r>
            <a:r>
              <a:rPr lang="ru-RU" dirty="0" smtClean="0"/>
              <a:t>Пи</a:t>
            </a:r>
            <a:r>
              <a:rPr lang="ru-RU" dirty="0"/>
              <a:t> с любой точностью, суммируя подходящее количество членов ряда. В 1400-х годах </a:t>
            </a:r>
            <a:r>
              <a:rPr lang="ru-RU" dirty="0" err="1"/>
              <a:t>Мадхава</a:t>
            </a:r>
            <a:r>
              <a:rPr lang="ru-RU" dirty="0"/>
              <a:t> из </a:t>
            </a:r>
            <a:r>
              <a:rPr lang="ru-RU" dirty="0" err="1" smtClean="0"/>
              <a:t>Сангамаграмы</a:t>
            </a:r>
            <a:r>
              <a:rPr lang="ru-RU" dirty="0"/>
              <a:t> </a:t>
            </a:r>
            <a:r>
              <a:rPr lang="ru-RU" dirty="0" smtClean="0"/>
              <a:t>нашёл </a:t>
            </a:r>
            <a:r>
              <a:rPr lang="ru-RU" dirty="0"/>
              <a:t>первый из таких рядов:</a:t>
            </a:r>
          </a:p>
        </p:txBody>
      </p:sp>
    </p:spTree>
    <p:extLst>
      <p:ext uri="{BB962C8B-B14F-4D97-AF65-F5344CB8AC3E}">
        <p14:creationId xmlns:p14="http://schemas.microsoft.com/office/powerpoint/2010/main" xmlns="" val="285505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/>
              <a:t>Первым крупным европейским вкладом со времён Архимеда был вклад голландского математика </a:t>
            </a:r>
            <a:r>
              <a:rPr lang="ru-RU" dirty="0" err="1"/>
              <a:t>Людольфа</a:t>
            </a:r>
            <a:r>
              <a:rPr lang="ru-RU" dirty="0"/>
              <a:t> </a:t>
            </a:r>
            <a:r>
              <a:rPr lang="ru-RU" dirty="0" err="1"/>
              <a:t>ван</a:t>
            </a:r>
            <a:r>
              <a:rPr lang="ru-RU" dirty="0"/>
              <a:t> </a:t>
            </a:r>
            <a:r>
              <a:rPr lang="ru-RU" dirty="0" err="1"/>
              <a:t>Цейлена</a:t>
            </a:r>
            <a:r>
              <a:rPr lang="ru-RU" dirty="0"/>
              <a:t>, затратившего десять лет на вычисление числа </a:t>
            </a:r>
            <a:r>
              <a:rPr lang="ru-RU" dirty="0" smtClean="0"/>
              <a:t>Пи}</a:t>
            </a:r>
            <a:r>
              <a:rPr lang="ru-RU" dirty="0"/>
              <a:t> с 20-ю десятичными </a:t>
            </a:r>
            <a:r>
              <a:rPr lang="ru-RU" dirty="0" smtClean="0"/>
              <a:t>цифрами. </a:t>
            </a:r>
            <a:r>
              <a:rPr lang="ru-RU" dirty="0"/>
              <a:t>Применив метод Архимеда, он довёл удвоение до </a:t>
            </a:r>
            <a:r>
              <a:rPr lang="ru-RU" i="1" dirty="0"/>
              <a:t>n</a:t>
            </a:r>
            <a:r>
              <a:rPr lang="ru-RU" dirty="0"/>
              <a:t>-угольника, где </a:t>
            </a:r>
            <a:r>
              <a:rPr lang="ru-RU" i="1" dirty="0"/>
              <a:t>n</a:t>
            </a:r>
            <a:r>
              <a:rPr lang="ru-RU" dirty="0"/>
              <a:t> = 60·2</a:t>
            </a:r>
            <a:r>
              <a:rPr lang="ru-RU" baseline="30000" dirty="0"/>
              <a:t>29</a:t>
            </a:r>
            <a:r>
              <a:rPr lang="ru-RU" dirty="0"/>
              <a:t>. Изложив свои результаты в сочинении «Об окружности</a:t>
            </a:r>
            <a:r>
              <a:rPr lang="ru-RU" dirty="0" smtClean="0"/>
              <a:t>», </a:t>
            </a:r>
            <a:r>
              <a:rPr lang="ru-RU" dirty="0" err="1"/>
              <a:t>Лудольф</a:t>
            </a:r>
            <a:r>
              <a:rPr lang="ru-RU" dirty="0"/>
              <a:t> закончил его словами: «У кого есть охота, пусть идёт дальше». После смерти в его рукописях были обнаружены ещё 15 точных цифр числа </a:t>
            </a:r>
            <a:r>
              <a:rPr lang="ru-RU" dirty="0" smtClean="0"/>
              <a:t>Пи . </a:t>
            </a:r>
            <a:r>
              <a:rPr lang="ru-RU" dirty="0" err="1"/>
              <a:t>Лудольф</a:t>
            </a:r>
            <a:r>
              <a:rPr lang="ru-RU" dirty="0"/>
              <a:t> завещал, чтобы найденные им знаки были высечены на его надгробном камне. В честь него число </a:t>
            </a:r>
            <a:r>
              <a:rPr lang="ru-RU" dirty="0" smtClean="0"/>
              <a:t>Пи</a:t>
            </a:r>
            <a:r>
              <a:rPr lang="ru-RU" dirty="0"/>
              <a:t> иногда называли «</a:t>
            </a:r>
            <a:r>
              <a:rPr lang="ru-RU" dirty="0" err="1"/>
              <a:t>лудольфовым</a:t>
            </a:r>
            <a:r>
              <a:rPr lang="ru-RU" dirty="0"/>
              <a:t> числом» или «константой </a:t>
            </a:r>
            <a:r>
              <a:rPr lang="ru-RU" dirty="0" err="1"/>
              <a:t>Лудольфа</a:t>
            </a:r>
            <a:r>
              <a:rPr lang="ru-RU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xmlns="" val="382403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Эра компьютерных </a:t>
            </a:r>
            <a:r>
              <a:rPr lang="ru-RU" b="1" dirty="0" smtClean="0"/>
              <a:t>вычислений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Эпоха цифровой техники в XX </a:t>
            </a:r>
            <a:r>
              <a:rPr lang="ru-RU" dirty="0" smtClean="0"/>
              <a:t>веке</a:t>
            </a:r>
            <a:r>
              <a:rPr lang="ru-RU" dirty="0"/>
              <a:t> привела к увеличению скорости появления вычислительных рекордов. Джон фон Нейман и другие использовали в 1949 году </a:t>
            </a:r>
            <a:r>
              <a:rPr lang="ru-RU" dirty="0" smtClean="0"/>
              <a:t>ЭНИАК</a:t>
            </a:r>
            <a:r>
              <a:rPr lang="ru-RU" dirty="0"/>
              <a:t> </a:t>
            </a:r>
            <a:r>
              <a:rPr lang="ru-RU" dirty="0" smtClean="0"/>
              <a:t>для </a:t>
            </a:r>
            <a:r>
              <a:rPr lang="ru-RU" dirty="0"/>
              <a:t>вычисления 2037 цифр </a:t>
            </a:r>
            <a:r>
              <a:rPr lang="ru-RU" dirty="0" smtClean="0"/>
              <a:t>Пи, </a:t>
            </a:r>
            <a:r>
              <a:rPr lang="ru-RU" dirty="0"/>
              <a:t>которое заняло 70 часов. Ещё одна тысяча цифр была получена в последующие десятилетия, а отметка в миллион была пройдена в 1973 году (десяти знаков числа </a:t>
            </a:r>
            <a:r>
              <a:rPr lang="ru-RU" dirty="0" smtClean="0"/>
              <a:t>Пи=3,141592653…, </a:t>
            </a:r>
            <a:r>
              <a:rPr lang="ru-RU" dirty="0"/>
              <a:t>что вполне достаточно для всех практических целей</a:t>
            </a:r>
            <a:r>
              <a:rPr lang="ru-RU" dirty="0" smtClean="0"/>
              <a:t>). </a:t>
            </a:r>
            <a:r>
              <a:rPr lang="ru-RU" dirty="0"/>
              <a:t>Такой прогресс имел место не только благодаря более быстрому аппаратному обеспечению, но и благодаря алгоритмам. Одним из самых значительных результатов было открытие в 1960 году быстрого преобразования Фурье, что позволило быстро осуществлять арифметические операции над очень большими числами.</a:t>
            </a:r>
          </a:p>
        </p:txBody>
      </p:sp>
    </p:spTree>
    <p:extLst>
      <p:ext uri="{BB962C8B-B14F-4D97-AF65-F5344CB8AC3E}">
        <p14:creationId xmlns:p14="http://schemas.microsoft.com/office/powerpoint/2010/main" xmlns="" val="57107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3600" dirty="0" err="1"/>
              <a:t>Ясумаса</a:t>
            </a:r>
            <a:r>
              <a:rPr lang="ru-RU" sz="3600" dirty="0"/>
              <a:t> Канада и его группа, начиная с 1980 года, установили большинство рекордов вычисления </a:t>
            </a:r>
            <a:r>
              <a:rPr lang="ru-RU" sz="3600" dirty="0" smtClean="0"/>
              <a:t>Пи</a:t>
            </a:r>
            <a:r>
              <a:rPr lang="ru-RU" sz="3600" dirty="0"/>
              <a:t> вплоть до 206 158 430 </a:t>
            </a:r>
            <a:r>
              <a:rPr lang="ru-RU" sz="3600" dirty="0" smtClean="0"/>
              <a:t>000 </a:t>
            </a:r>
            <a:r>
              <a:rPr lang="ru-RU" sz="3600" dirty="0"/>
              <a:t>знаков в 1999 году. В 2002 году Канада и его группа установили новый рекорд — 1 241 100 000 000 десятичных знаков. для рационального </a:t>
            </a:r>
            <a:r>
              <a:rPr lang="ru-RU" sz="3600" i="1" dirty="0"/>
              <a:t>p</a:t>
            </a:r>
            <a:r>
              <a:rPr lang="ru-RU" sz="3600" dirty="0"/>
              <a:t>, у которого знаменатель — число, хорошо разложимое на множители, хотя строгое доказательство ещё не предоставлено.</a:t>
            </a:r>
          </a:p>
          <a:p>
            <a:pPr marL="0" indent="0" algn="ctr">
              <a:buNone/>
            </a:pPr>
            <a:r>
              <a:rPr lang="ru-RU" sz="3600" dirty="0"/>
              <a:t>В августе 2009 года учёные из японского университета </a:t>
            </a:r>
            <a:r>
              <a:rPr lang="ru-RU" sz="3600" dirty="0" err="1"/>
              <a:t>Цукубы</a:t>
            </a:r>
            <a:r>
              <a:rPr lang="ru-RU" sz="3600" dirty="0"/>
              <a:t> рассчитали последовательность из 2 576 980 377 524 десятичных </a:t>
            </a:r>
            <a:r>
              <a:rPr lang="ru-RU" sz="3600" dirty="0" smtClean="0"/>
              <a:t>разрядов.</a:t>
            </a:r>
            <a:endParaRPr lang="ru-RU" sz="3600" dirty="0"/>
          </a:p>
          <a:p>
            <a:pPr marL="0" indent="0" algn="ctr">
              <a:buNone/>
            </a:pPr>
            <a:r>
              <a:rPr lang="ru-RU" sz="3600" dirty="0"/>
              <a:t>31 декабря 2009 года французский программист </a:t>
            </a:r>
            <a:r>
              <a:rPr lang="ru-RU" sz="3600" dirty="0" err="1"/>
              <a:t>Фабрис</a:t>
            </a:r>
            <a:r>
              <a:rPr lang="ru-RU" sz="3600" dirty="0"/>
              <a:t> </a:t>
            </a:r>
            <a:r>
              <a:rPr lang="ru-RU" sz="3600" dirty="0" err="1"/>
              <a:t>Беллар</a:t>
            </a:r>
            <a:r>
              <a:rPr lang="ru-RU" sz="3600" dirty="0"/>
              <a:t> на персональном компьютере рассчитал последовательность из 2 699 999 990 000 десятичных </a:t>
            </a:r>
            <a:r>
              <a:rPr lang="ru-RU" sz="3600" dirty="0" smtClean="0"/>
              <a:t>разрядов.</a:t>
            </a:r>
            <a:endParaRPr lang="ru-RU" sz="3600" dirty="0"/>
          </a:p>
          <a:p>
            <a:pPr marL="0" indent="0" algn="ctr">
              <a:buNone/>
            </a:pPr>
            <a:r>
              <a:rPr lang="ru-RU" sz="3600" dirty="0" smtClean="0"/>
              <a:t>2 </a:t>
            </a:r>
            <a:r>
              <a:rPr lang="ru-RU" sz="3600" dirty="0"/>
              <a:t>августа 2010 года американский студент Александр </a:t>
            </a:r>
            <a:r>
              <a:rPr lang="ru-RU" sz="3600" dirty="0" err="1"/>
              <a:t>Йи</a:t>
            </a:r>
            <a:r>
              <a:rPr lang="ru-RU" sz="3600" dirty="0"/>
              <a:t> и японский исследователь </a:t>
            </a:r>
            <a:r>
              <a:rPr lang="ru-RU" sz="3600" dirty="0" err="1"/>
              <a:t>Сигэру</a:t>
            </a:r>
            <a:r>
              <a:rPr lang="ru-RU" sz="3600" dirty="0"/>
              <a:t> </a:t>
            </a:r>
            <a:r>
              <a:rPr lang="ru-RU" sz="3600" dirty="0" err="1"/>
              <a:t>Кондо</a:t>
            </a:r>
            <a:r>
              <a:rPr lang="ru-RU" sz="3600" dirty="0"/>
              <a:t> (яп.)</a:t>
            </a:r>
            <a:r>
              <a:rPr lang="ru-RU" sz="3600" dirty="0" smtClean="0"/>
              <a:t>русск.</a:t>
            </a:r>
            <a:r>
              <a:rPr lang="ru-RU" sz="3600" dirty="0"/>
              <a:t> </a:t>
            </a:r>
            <a:r>
              <a:rPr lang="ru-RU" sz="3600" dirty="0" smtClean="0"/>
              <a:t>рассчитали </a:t>
            </a:r>
            <a:r>
              <a:rPr lang="ru-RU" sz="3600" dirty="0"/>
              <a:t>последовательность с точностью в 5 триллионов цифр после </a:t>
            </a:r>
            <a:r>
              <a:rPr lang="ru-RU" sz="3600" dirty="0" smtClean="0"/>
              <a:t>запятой.</a:t>
            </a:r>
          </a:p>
          <a:p>
            <a:pPr marL="0" indent="0" algn="ctr">
              <a:buNone/>
            </a:pPr>
            <a:r>
              <a:rPr lang="ru-RU" sz="3600" dirty="0" smtClean="0"/>
              <a:t>19 </a:t>
            </a:r>
            <a:r>
              <a:rPr lang="ru-RU" sz="3600" dirty="0"/>
              <a:t>октября 2011 года Александр </a:t>
            </a:r>
            <a:r>
              <a:rPr lang="ru-RU" sz="3600" dirty="0" err="1"/>
              <a:t>Йи</a:t>
            </a:r>
            <a:r>
              <a:rPr lang="ru-RU" sz="3600" dirty="0"/>
              <a:t> и </a:t>
            </a:r>
            <a:r>
              <a:rPr lang="ru-RU" sz="3600" dirty="0" err="1"/>
              <a:t>Сигэру</a:t>
            </a:r>
            <a:r>
              <a:rPr lang="ru-RU" sz="3600" dirty="0"/>
              <a:t> </a:t>
            </a:r>
            <a:r>
              <a:rPr lang="ru-RU" sz="3600" dirty="0" err="1"/>
              <a:t>Кондо</a:t>
            </a:r>
            <a:r>
              <a:rPr lang="ru-RU" sz="3600" dirty="0"/>
              <a:t> рассчитали последовательность с точностью в 10 триллионов цифр после </a:t>
            </a:r>
            <a:r>
              <a:rPr lang="ru-RU" sz="3600" dirty="0" smtClean="0"/>
              <a:t>запятой.</a:t>
            </a:r>
            <a:endParaRPr lang="ru-RU" sz="36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0667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84</Words>
  <Application>Microsoft Office PowerPoint</Application>
  <PresentationFormat>Экран (4:3)</PresentationFormat>
  <Paragraphs>17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Число Пи  Выполнил ученик 8 «Б»класса МБОУ «СОШ №13» города Обнинска Бердышев Яков</vt:lpstr>
      <vt:lpstr>Слайд 2</vt:lpstr>
      <vt:lpstr>Слайд 3</vt:lpstr>
      <vt:lpstr>Геометрический период</vt:lpstr>
      <vt:lpstr>Слайд 5</vt:lpstr>
      <vt:lpstr>Классический период</vt:lpstr>
      <vt:lpstr>Слайд 7</vt:lpstr>
      <vt:lpstr>Эра компьютерных вычислений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Число Пи</dc:title>
  <dc:creator>Андрей</dc:creator>
  <cp:lastModifiedBy>Учитель</cp:lastModifiedBy>
  <cp:revision>7</cp:revision>
  <dcterms:created xsi:type="dcterms:W3CDTF">2018-01-24T16:36:18Z</dcterms:created>
  <dcterms:modified xsi:type="dcterms:W3CDTF">2018-01-29T10:58:31Z</dcterms:modified>
</cp:coreProperties>
</file>