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\Desktop\shkolnie-fony-dlya-prezentac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132856"/>
            <a:ext cx="51249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Дискриминант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733256"/>
            <a:ext cx="3973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</a:t>
            </a:r>
            <a:r>
              <a:rPr lang="en-US" sz="2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20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Ноздрачев</a:t>
            </a: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Даниил Максимович</a:t>
            </a:r>
            <a:endParaRPr lang="ru-RU" sz="2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6309320"/>
            <a:ext cx="449999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 Обнинск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Школа №13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8</a:t>
            </a: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 класс</a:t>
            </a:r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\Desktop\shkolnie-fony-dlya-prezentacii-5.png"/>
          <p:cNvPicPr>
            <a:picLocks noChangeAspect="1" noChangeArrowheads="1"/>
          </p:cNvPicPr>
          <p:nvPr/>
        </p:nvPicPr>
        <p:blipFill>
          <a:blip r:embed="rId2" cstate="print"/>
          <a:srcRect l="3096" t="7405" r="28892" b="22920"/>
          <a:stretch>
            <a:fillRect/>
          </a:stretch>
        </p:blipFill>
        <p:spPr bwMode="auto">
          <a:xfrm>
            <a:off x="0" y="0"/>
            <a:ext cx="9159101" cy="6863603"/>
          </a:xfrm>
          <a:prstGeom prst="rect">
            <a:avLst/>
          </a:prstGeom>
          <a:noFill/>
        </p:spPr>
      </p:pic>
      <p:pic>
        <p:nvPicPr>
          <p:cNvPr id="2050" name="Picture 2" descr="C:\Users\ник\Desktop\shkolnaya-doska-zelena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DS Reckoning Cyr" pitchFamily="65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48680"/>
            <a:ext cx="429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a_RewinderRgh" pitchFamily="82" charset="-52"/>
              </a:rPr>
              <a:t>План презентации</a:t>
            </a:r>
            <a:r>
              <a:rPr lang="en-US" sz="4000" b="1" i="1" dirty="0" smtClean="0">
                <a:solidFill>
                  <a:schemeClr val="bg1"/>
                </a:solidFill>
                <a:latin typeface="DS Reckoning Cyr" pitchFamily="65" charset="-52"/>
              </a:rPr>
              <a:t>:</a:t>
            </a:r>
            <a:endParaRPr lang="ru-RU" sz="4000" b="1" i="1" dirty="0">
              <a:solidFill>
                <a:schemeClr val="bg1"/>
              </a:solidFill>
              <a:latin typeface="a_RewinderRgh" pitchFamily="8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628800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1)</a:t>
            </a:r>
            <a:r>
              <a:rPr lang="en-US" sz="3200" b="1" i="1" dirty="0" smtClean="0">
                <a:solidFill>
                  <a:schemeClr val="bg1"/>
                </a:solidFill>
                <a:latin typeface="a_RewinderRgh" pitchFamily="82" charset="-52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Что такое дискриминант</a:t>
            </a:r>
            <a:r>
              <a:rPr lang="en-US" sz="3200" b="1" i="1" dirty="0" smtClean="0">
                <a:solidFill>
                  <a:schemeClr val="bg1"/>
                </a:solidFill>
                <a:latin typeface="a_RewinderRgh" pitchFamily="82" charset="-52"/>
              </a:rPr>
              <a:t>?</a:t>
            </a:r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 </a:t>
            </a:r>
            <a:endParaRPr lang="ru-RU" sz="3200" b="1" i="1" dirty="0">
              <a:solidFill>
                <a:schemeClr val="bg1"/>
              </a:solidFill>
              <a:latin typeface="a_RewinderRgh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34888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2</a:t>
            </a:r>
            <a:r>
              <a:rPr lang="en-US" sz="3200" b="1" i="1" dirty="0" smtClean="0">
                <a:solidFill>
                  <a:schemeClr val="bg1"/>
                </a:solidFill>
              </a:rPr>
              <a:t>)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Математики изучавшие Дискриминант</a:t>
            </a:r>
          </a:p>
          <a:p>
            <a:endParaRPr lang="ru-RU" sz="3200" b="1" i="1" dirty="0">
              <a:solidFill>
                <a:schemeClr val="bg1"/>
              </a:solidFill>
              <a:latin typeface="a_RewinderRgh" pitchFamily="8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99695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3) С помощью Дискриминанта мы можем… </a:t>
            </a:r>
            <a:endParaRPr lang="ru-RU" sz="3200" b="1" i="1" dirty="0">
              <a:solidFill>
                <a:schemeClr val="bg1"/>
              </a:solidFill>
              <a:latin typeface="a_RewinderRgh" pitchFamily="8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64502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4)Теорема Виета</a:t>
            </a:r>
            <a:r>
              <a:rPr lang="en-US" sz="3200" b="1" i="1" dirty="0" smtClean="0">
                <a:solidFill>
                  <a:schemeClr val="bg1"/>
                </a:solidFill>
                <a:latin typeface="a_RewinderRgh" pitchFamily="82" charset="-52"/>
              </a:rPr>
              <a:t> </a:t>
            </a:r>
            <a:endParaRPr lang="ru-RU" sz="3200" b="1" i="1" dirty="0" smtClean="0">
              <a:solidFill>
                <a:schemeClr val="bg1"/>
              </a:solidFill>
              <a:latin typeface="a_RewinderRgh" pitchFamily="82" charset="-52"/>
            </a:endParaRPr>
          </a:p>
          <a:p>
            <a:endParaRPr lang="ru-RU" sz="3200" b="1" i="1" dirty="0">
              <a:solidFill>
                <a:schemeClr val="bg1"/>
              </a:solidFill>
              <a:latin typeface="a_RewinderRgh" pitchFamily="8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3651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_RewinderRgh" pitchFamily="82" charset="-52"/>
              </a:rPr>
              <a:t>5) </a:t>
            </a:r>
            <a:r>
              <a:rPr lang="ru-RU" sz="3200" b="1" i="1" dirty="0" smtClean="0">
                <a:solidFill>
                  <a:schemeClr val="bg1"/>
                </a:solidFill>
                <a:latin typeface="a_RewinderRgh" pitchFamily="82" charset="-52"/>
              </a:rPr>
              <a:t>Неполные квадратные уравнения</a:t>
            </a:r>
            <a:endParaRPr lang="ru-RU" sz="3200" b="1" dirty="0" smtClean="0">
              <a:solidFill>
                <a:schemeClr val="bg1"/>
              </a:solidFill>
              <a:latin typeface="a_RewinderRgh" pitchFamily="8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\Desktop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7140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/>
              <a:t>Что такое дискриминант</a:t>
            </a:r>
            <a:r>
              <a:rPr lang="en-US" sz="4400" b="1" i="1" u="sng" dirty="0" smtClean="0"/>
              <a:t>?</a:t>
            </a:r>
            <a:endParaRPr lang="ru-RU" sz="4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3261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u="sng" dirty="0" err="1" smtClean="0"/>
              <a:t>Дискримина́нт</a:t>
            </a:r>
            <a:r>
              <a:rPr lang="ru-RU" sz="3100" dirty="0" smtClean="0"/>
              <a:t> — </a:t>
            </a:r>
            <a:r>
              <a:rPr lang="ru-RU" sz="3100" b="1" dirty="0" smtClean="0"/>
              <a:t>в</a:t>
            </a:r>
            <a:r>
              <a:rPr lang="ru-RU" sz="3100" dirty="0" smtClean="0"/>
              <a:t> </a:t>
            </a:r>
            <a:r>
              <a:rPr lang="ru-RU" sz="3100" b="1" dirty="0" smtClean="0"/>
              <a:t>математике</a:t>
            </a:r>
            <a:r>
              <a:rPr lang="ru-RU" sz="3100" dirty="0" smtClean="0"/>
              <a:t> выражение, </a:t>
            </a:r>
          </a:p>
          <a:p>
            <a:r>
              <a:rPr lang="ru-RU" sz="3100" dirty="0" smtClean="0"/>
              <a:t>составленное из величин, определяющих </a:t>
            </a:r>
          </a:p>
          <a:p>
            <a:r>
              <a:rPr lang="ru-RU" sz="3100" dirty="0" smtClean="0"/>
              <a:t>заданную функцию, обращением которого в</a:t>
            </a:r>
          </a:p>
          <a:p>
            <a:r>
              <a:rPr lang="ru-RU" sz="3100" dirty="0" smtClean="0"/>
              <a:t> нуль характеризуется отклонение функции от</a:t>
            </a:r>
          </a:p>
          <a:p>
            <a:r>
              <a:rPr lang="ru-RU" sz="3100" dirty="0" smtClean="0"/>
              <a:t>нормы. Французское </a:t>
            </a:r>
            <a:r>
              <a:rPr lang="ru-RU" sz="3100" b="1" dirty="0" err="1" smtClean="0"/>
              <a:t>discriminant</a:t>
            </a:r>
            <a:r>
              <a:rPr lang="ru-RU" sz="3100" dirty="0" smtClean="0"/>
              <a:t> образовано </a:t>
            </a:r>
          </a:p>
          <a:p>
            <a:r>
              <a:rPr lang="ru-RU" sz="3100" dirty="0" smtClean="0"/>
              <a:t>от латинского </a:t>
            </a:r>
            <a:r>
              <a:rPr lang="ru-RU" sz="3100" dirty="0" err="1" smtClean="0"/>
              <a:t>discriminans</a:t>
            </a:r>
            <a:r>
              <a:rPr lang="ru-RU" sz="3100" dirty="0" smtClean="0"/>
              <a:t> — «разделяющий»,</a:t>
            </a:r>
          </a:p>
          <a:p>
            <a:r>
              <a:rPr lang="ru-RU" sz="3100" dirty="0" smtClean="0"/>
              <a:t> «различающий».</a:t>
            </a:r>
            <a:endParaRPr lang="ru-RU" sz="3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\Desktop\0008-01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" y="0"/>
            <a:ext cx="9137651" cy="6870700"/>
          </a:xfrm>
          <a:prstGeom prst="rect">
            <a:avLst/>
          </a:prstGeom>
          <a:noFill/>
        </p:spPr>
      </p:pic>
      <p:pic>
        <p:nvPicPr>
          <p:cNvPr id="1026" name="Picture 2" descr="C:\Users\ник\Desktop\1399557431_3.jpg"/>
          <p:cNvPicPr>
            <a:picLocks noChangeAspect="1" noChangeArrowheads="1"/>
          </p:cNvPicPr>
          <p:nvPr/>
        </p:nvPicPr>
        <p:blipFill>
          <a:blip r:embed="rId3" cstate="print"/>
          <a:srcRect l="4784" r="5582" b="12453"/>
          <a:stretch>
            <a:fillRect/>
          </a:stretch>
        </p:blipFill>
        <p:spPr bwMode="auto">
          <a:xfrm>
            <a:off x="6372200" y="836712"/>
            <a:ext cx="2390534" cy="2859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39752" y="908720"/>
            <a:ext cx="348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Гаусс, Карл Фридрих</a:t>
            </a:r>
            <a:endParaRPr lang="en-US" sz="2800" b="1" i="1" dirty="0" smtClean="0"/>
          </a:p>
          <a:p>
            <a:r>
              <a:rPr lang="en-US" sz="2800" b="1" i="1" dirty="0" smtClean="0"/>
              <a:t>         (1777-1855)</a:t>
            </a:r>
            <a:endParaRPr lang="ru-RU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 flipH="1">
            <a:off x="1979712" y="2132856"/>
            <a:ext cx="424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математик. Первый человек который написал формулу в математическом виде.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ник\Desktop\267px-James_Joseph_Sylve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89040"/>
            <a:ext cx="226899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23928" y="4005064"/>
            <a:ext cx="4783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/>
              <a:t>Сильвестр</a:t>
            </a:r>
            <a:r>
              <a:rPr lang="ru-RU" sz="2800" b="1" i="1" dirty="0" smtClean="0"/>
              <a:t>, Джеймс Джозеф</a:t>
            </a:r>
          </a:p>
          <a:p>
            <a:r>
              <a:rPr lang="ru-RU" sz="2800" b="1" i="1" dirty="0" smtClean="0"/>
              <a:t>                (1814-1897)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9464" y="50851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немецкий математик. Он назвал дискриминант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Дискриминантом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188640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latin typeface="a_RewinderRgh" pitchFamily="82" charset="-52"/>
              </a:rPr>
              <a:t>Математики изучавшие Дискриминант</a:t>
            </a:r>
            <a:endParaRPr lang="ru-RU" sz="2800" b="1" i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58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latin typeface="a_RewinderRgh" pitchFamily="82" charset="-52"/>
              </a:rPr>
              <a:t>С помощью Дискриминанта мы можем…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7338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Дискриминант позволяет определить сколько корней имеет данное </a:t>
            </a:r>
          </a:p>
          <a:p>
            <a:endParaRPr lang="ru-RU" dirty="0" smtClean="0"/>
          </a:p>
          <a:p>
            <a:r>
              <a:rPr lang="ru-RU" dirty="0" smtClean="0"/>
              <a:t>квадратное уравнение.</a:t>
            </a:r>
          </a:p>
        </p:txBody>
      </p:sp>
      <p:sp>
        <p:nvSpPr>
          <p:cNvPr id="8" name="Овал 7"/>
          <p:cNvSpPr/>
          <p:nvPr/>
        </p:nvSpPr>
        <p:spPr>
          <a:xfrm>
            <a:off x="683568" y="126876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484784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 = 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32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- 4ac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20888"/>
            <a:ext cx="7366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Формула корней квадратного уравнения имеет вид</a:t>
            </a:r>
            <a:r>
              <a:rPr lang="en-US" dirty="0" smtClean="0"/>
              <a:t>:</a:t>
            </a:r>
          </a:p>
          <a:p>
            <a:r>
              <a:rPr lang="ru-RU" dirty="0" smtClean="0"/>
              <a:t>Она позволяет найти корни любого квадратного уравнение</a:t>
            </a:r>
            <a:r>
              <a:rPr lang="en-US" dirty="0" smtClean="0"/>
              <a:t>,</a:t>
            </a:r>
            <a:r>
              <a:rPr lang="ru-RU" dirty="0" smtClean="0"/>
              <a:t> в том числе </a:t>
            </a:r>
          </a:p>
          <a:p>
            <a:r>
              <a:rPr lang="ru-RU" dirty="0" smtClean="0"/>
              <a:t>приведенного и неполного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flipH="1" flipV="1">
            <a:off x="755576" y="2564904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ник\Desktop\9b88db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641601" cy="708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3789040"/>
            <a:ext cx="693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Таким образом</a:t>
            </a:r>
            <a:r>
              <a:rPr lang="en-US" dirty="0" smtClean="0"/>
              <a:t>, </a:t>
            </a:r>
            <a:r>
              <a:rPr lang="ru-RU" dirty="0" smtClean="0"/>
              <a:t>квадратное уравнение </a:t>
            </a:r>
            <a:r>
              <a:rPr lang="en-US" b="1" i="1" dirty="0" smtClean="0"/>
              <a:t>ax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 + </a:t>
            </a:r>
            <a:r>
              <a:rPr lang="en-US" b="1" i="1" dirty="0" err="1" smtClean="0"/>
              <a:t>bx</a:t>
            </a:r>
            <a:r>
              <a:rPr lang="en-US" b="1" i="1" dirty="0" smtClean="0"/>
              <a:t> + c = 0</a:t>
            </a:r>
          </a:p>
          <a:p>
            <a:r>
              <a:rPr lang="ru-RU" dirty="0" smtClean="0"/>
              <a:t> </a:t>
            </a:r>
            <a:r>
              <a:rPr lang="en-US" dirty="0" smtClean="0"/>
              <a:t>      </a:t>
            </a:r>
            <a:r>
              <a:rPr lang="ru-RU" b="1" dirty="0" smtClean="0"/>
              <a:t>D &gt; 0</a:t>
            </a:r>
            <a:r>
              <a:rPr lang="ru-RU" dirty="0" smtClean="0"/>
              <a:t>, то уравнение имеет два различных вещественных корня.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en-US" dirty="0" smtClean="0"/>
              <a:t>      </a:t>
            </a:r>
            <a:r>
              <a:rPr lang="ru-RU" b="1" dirty="0" smtClean="0"/>
              <a:t>D = 0</a:t>
            </a:r>
            <a:r>
              <a:rPr lang="ru-RU" dirty="0" smtClean="0"/>
              <a:t>, то оба корня вещественны и равны.</a:t>
            </a:r>
            <a:br>
              <a:rPr lang="ru-RU" dirty="0" smtClean="0"/>
            </a:br>
            <a:r>
              <a:rPr lang="en-US" dirty="0" smtClean="0"/>
              <a:t>       </a:t>
            </a:r>
            <a:r>
              <a:rPr lang="ru-RU" b="1" dirty="0" smtClean="0"/>
              <a:t>D &lt; 0</a:t>
            </a:r>
            <a:r>
              <a:rPr lang="ru-RU" dirty="0" smtClean="0"/>
              <a:t>, то оба корня являются комплексными числами.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flipH="1" flipV="1">
            <a:off x="1547664" y="3933056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763688" y="4221088"/>
            <a:ext cx="288032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763688" y="4509120"/>
            <a:ext cx="288032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763688" y="4797152"/>
            <a:ext cx="288032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\Desktop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7" cy="69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04664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latin typeface="a_RewinderRgh" pitchFamily="82" charset="-52"/>
              </a:rPr>
              <a:t>Теорема Виета</a:t>
            </a:r>
            <a:endParaRPr lang="ru-RU" sz="2800" b="1" i="1" u="sng" dirty="0">
              <a:latin typeface="a_RewinderRgh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3"/>
            <a:ext cx="74306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000" dirty="0" smtClean="0"/>
              <a:t>  Существуют соотношения между </a:t>
            </a:r>
          </a:p>
          <a:p>
            <a:r>
              <a:rPr lang="ru-RU" sz="3000" dirty="0" smtClean="0"/>
              <a:t>корнями квадратного уравнения</a:t>
            </a:r>
          </a:p>
          <a:p>
            <a:r>
              <a:rPr lang="ru-RU" sz="3000" dirty="0" smtClean="0"/>
              <a:t> и его коэффициентами. </a:t>
            </a:r>
          </a:p>
          <a:p>
            <a:r>
              <a:rPr lang="ru-RU" sz="3000" dirty="0" smtClean="0"/>
              <a:t>     Эти соотношения впервые обнаружил</a:t>
            </a:r>
          </a:p>
          <a:p>
            <a:r>
              <a:rPr lang="ru-RU" sz="3000" dirty="0" smtClean="0"/>
              <a:t> французский математик Франсуа Виет.</a:t>
            </a:r>
            <a:endParaRPr lang="ru-RU" sz="3000" dirty="0"/>
          </a:p>
        </p:txBody>
      </p:sp>
      <p:sp>
        <p:nvSpPr>
          <p:cNvPr id="5" name="Овал 4"/>
          <p:cNvSpPr/>
          <p:nvPr/>
        </p:nvSpPr>
        <p:spPr>
          <a:xfrm>
            <a:off x="971600" y="1412776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2852936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ник\Desktop\ш345_Стенд_для_школы_в_кабинет_математ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1875140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ник\Desktop\slide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3989161" cy="2087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/>
              <a:t>Неполные квадратные уравнения</a:t>
            </a:r>
            <a:endParaRPr lang="ru-RU" sz="3600" b="1" i="1" u="sng" dirty="0"/>
          </a:p>
        </p:txBody>
      </p:sp>
      <p:pic>
        <p:nvPicPr>
          <p:cNvPr id="2051" name="Picture 3" descr="C:\Users\ник\Desktop\hello_html_m369ed4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664296" cy="4026364"/>
          </a:xfrm>
          <a:prstGeom prst="rect">
            <a:avLst/>
          </a:prstGeom>
          <a:noFill/>
        </p:spPr>
      </p:pic>
      <p:pic>
        <p:nvPicPr>
          <p:cNvPr id="2052" name="Picture 4" descr="C:\Users\ник\Desktop\hello_html_m369ed4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736304" cy="4032448"/>
          </a:xfrm>
          <a:prstGeom prst="rect">
            <a:avLst/>
          </a:prstGeom>
          <a:noFill/>
        </p:spPr>
      </p:pic>
      <p:pic>
        <p:nvPicPr>
          <p:cNvPr id="2053" name="Picture 5" descr="C:\Users\ник\Desktop\hello_html_m369ed4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628801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ик\Desktop\shkolnie-fony-dlya-prezentac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780928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172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Учитель</cp:lastModifiedBy>
  <cp:revision>26</cp:revision>
  <dcterms:created xsi:type="dcterms:W3CDTF">2018-01-16T17:46:48Z</dcterms:created>
  <dcterms:modified xsi:type="dcterms:W3CDTF">2018-01-29T12:25:29Z</dcterms:modified>
</cp:coreProperties>
</file>