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95" r:id="rId5"/>
    <p:sldId id="259" r:id="rId6"/>
    <p:sldId id="260" r:id="rId7"/>
    <p:sldId id="262" r:id="rId8"/>
    <p:sldId id="263" r:id="rId9"/>
    <p:sldId id="264" r:id="rId10"/>
    <p:sldId id="285" r:id="rId11"/>
    <p:sldId id="296" r:id="rId12"/>
    <p:sldId id="286" r:id="rId13"/>
    <p:sldId id="268" r:id="rId14"/>
    <p:sldId id="288" r:id="rId15"/>
    <p:sldId id="270" r:id="rId16"/>
    <p:sldId id="290" r:id="rId17"/>
    <p:sldId id="271" r:id="rId18"/>
    <p:sldId id="291" r:id="rId19"/>
    <p:sldId id="281" r:id="rId20"/>
    <p:sldId id="294" r:id="rId21"/>
    <p:sldId id="276" r:id="rId22"/>
    <p:sldId id="292" r:id="rId23"/>
    <p:sldId id="277" r:id="rId24"/>
    <p:sldId id="278" r:id="rId25"/>
    <p:sldId id="279" r:id="rId26"/>
    <p:sldId id="280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B0DE-5D58-4DE5-BAE0-825C1EB2D74A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D6ABB71-F070-4186-AB1A-34E3D8AC7AB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B0DE-5D58-4DE5-BAE0-825C1EB2D74A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BB71-F070-4186-AB1A-34E3D8AC7A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B0DE-5D58-4DE5-BAE0-825C1EB2D74A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BB71-F070-4186-AB1A-34E3D8AC7A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B0DE-5D58-4DE5-BAE0-825C1EB2D74A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BB71-F070-4186-AB1A-34E3D8AC7A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B0DE-5D58-4DE5-BAE0-825C1EB2D74A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BB71-F070-4186-AB1A-34E3D8AC7AB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B0DE-5D58-4DE5-BAE0-825C1EB2D74A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BB71-F070-4186-AB1A-34E3D8AC7A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B0DE-5D58-4DE5-BAE0-825C1EB2D74A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BB71-F070-4186-AB1A-34E3D8AC7A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B0DE-5D58-4DE5-BAE0-825C1EB2D74A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BB71-F070-4186-AB1A-34E3D8AC7A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B0DE-5D58-4DE5-BAE0-825C1EB2D74A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BB71-F070-4186-AB1A-34E3D8AC7A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B0DE-5D58-4DE5-BAE0-825C1EB2D74A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BB71-F070-4186-AB1A-34E3D8AC7A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B0DE-5D58-4DE5-BAE0-825C1EB2D74A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BB71-F070-4186-AB1A-34E3D8AC7AB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D0B0DE-5D58-4DE5-BAE0-825C1EB2D74A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D6ABB71-F070-4186-AB1A-34E3D8AC7AB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главная дорожка через сад  Живерни 1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29" y="116632"/>
            <a:ext cx="879652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949280"/>
            <a:ext cx="5904656" cy="5760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Автор:   Татаринова Ульяна</a:t>
            </a:r>
          </a:p>
          <a:p>
            <a:r>
              <a:rPr lang="ru-RU" dirty="0" smtClean="0"/>
              <a:t>Руководитель:    Радюк О.С.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egoe Script" pitchFamily="34" charset="0"/>
                <a:ea typeface="Segoe UI Symbol" pitchFamily="34" charset="0"/>
              </a:rPr>
              <a:t>Солнечный свет в пейзажах</a:t>
            </a:r>
            <a:br>
              <a:rPr lang="ru-RU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egoe Script" pitchFamily="34" charset="0"/>
                <a:ea typeface="Segoe UI Symbol" pitchFamily="34" charset="0"/>
              </a:rPr>
            </a:br>
            <a:r>
              <a:rPr lang="ru-RU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egoe Script" pitchFamily="34" charset="0"/>
                <a:ea typeface="Segoe UI Symbol" pitchFamily="34" charset="0"/>
              </a:rPr>
              <a:t>Клода Моне</a:t>
            </a:r>
            <a:endParaRPr lang="ru-RU" sz="5400" b="1" dirty="0">
              <a:solidFill>
                <a:schemeClr val="accent6">
                  <a:lumMod val="20000"/>
                  <a:lumOff val="80000"/>
                </a:schemeClr>
              </a:solidFill>
              <a:latin typeface="Segoe Script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73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/>
              <a:t>Для художника-импрессиониста важно не то, </a:t>
            </a:r>
            <a:r>
              <a:rPr lang="ru-RU" sz="1600" b="1" i="1" u="sng" dirty="0"/>
              <a:t>что </a:t>
            </a:r>
            <a:r>
              <a:rPr lang="ru-RU" sz="1600" dirty="0"/>
              <a:t>он изображает, а важно – </a:t>
            </a:r>
            <a:r>
              <a:rPr lang="ru-RU" sz="1600" b="1" i="1" u="sng" dirty="0"/>
              <a:t>как</a:t>
            </a:r>
            <a:r>
              <a:rPr lang="ru-RU" sz="1600" u="sng" dirty="0"/>
              <a:t>  </a:t>
            </a:r>
            <a:r>
              <a:rPr lang="ru-RU" sz="1600" dirty="0"/>
              <a:t>изображает. Стремление </a:t>
            </a:r>
            <a:r>
              <a:rPr lang="ru-RU" sz="1600" b="1" i="1" dirty="0"/>
              <a:t>запечатлеть мгновенье,</a:t>
            </a:r>
            <a:r>
              <a:rPr lang="ru-RU" sz="1600" dirty="0"/>
              <a:t> рождает у художников  особый </a:t>
            </a:r>
            <a:r>
              <a:rPr lang="ru-RU" sz="1600" u="sng" dirty="0"/>
              <a:t>живописный язык</a:t>
            </a:r>
            <a:r>
              <a:rPr lang="ru-RU" sz="1600" dirty="0"/>
              <a:t>. А именно: </a:t>
            </a:r>
            <a:r>
              <a:rPr lang="ru-RU" sz="1600" b="1" u="sng" dirty="0"/>
              <a:t>раздельными мазками чистых красок</a:t>
            </a:r>
            <a:r>
              <a:rPr lang="ru-RU" sz="1600" b="1" dirty="0"/>
              <a:t>, </a:t>
            </a:r>
            <a:r>
              <a:rPr lang="ru-RU" sz="1600" dirty="0"/>
              <a:t>передавать изменчивость окружающего мира</a:t>
            </a:r>
            <a:r>
              <a:rPr lang="ru-RU" sz="1600" b="1" dirty="0"/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2000" dirty="0" err="1" smtClean="0">
                <a:solidFill>
                  <a:srgbClr val="FF0000"/>
                </a:solidFill>
              </a:rPr>
              <a:t>Эжен</a:t>
            </a:r>
            <a:r>
              <a:rPr lang="ru-RU" sz="2000" dirty="0" smtClean="0">
                <a:solidFill>
                  <a:srgbClr val="FF0000"/>
                </a:solidFill>
              </a:rPr>
              <a:t> Буден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128" y="1772816"/>
            <a:ext cx="4040188" cy="360040"/>
          </a:xfrm>
        </p:spPr>
        <p:txBody>
          <a:bodyPr/>
          <a:lstStyle/>
          <a:p>
            <a:r>
              <a:rPr lang="ru-RU" dirty="0" smtClean="0"/>
              <a:t>«У причала»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340768"/>
            <a:ext cx="4041775" cy="720080"/>
          </a:xfrm>
        </p:spPr>
        <p:txBody>
          <a:bodyPr/>
          <a:lstStyle/>
          <a:p>
            <a:r>
              <a:rPr lang="ru-RU" dirty="0" smtClean="0"/>
              <a:t>«Набережная Венеции»</a:t>
            </a:r>
            <a:endParaRPr lang="ru-RU" dirty="0"/>
          </a:p>
        </p:txBody>
      </p:sp>
      <p:pic>
        <p:nvPicPr>
          <p:cNvPr id="7" name="Объект 6" descr="http://m0.i.pbase.com/g2/70/908470/2/148291970.ZxOltFMD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3096344" cy="415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7" descr="http://artmight.com/albums/2011-02-07/art-upload/artists/Eugene-Louis-Boudin/182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250" y="2108114"/>
            <a:ext cx="4041775" cy="196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nevsepic.com.ua/uploads/posts/2012-04/1334525015-142558-ehzhen_lui_buden_02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077072"/>
            <a:ext cx="4842421" cy="249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4284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Ярким представителем этого направления является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Клод Моне.</a:t>
            </a:r>
            <a:br>
              <a:rPr lang="ru-RU" sz="2000" dirty="0" smtClean="0"/>
            </a:br>
            <a:r>
              <a:rPr lang="ru-RU" sz="2800" dirty="0" smtClean="0"/>
              <a:t> Автопортрет. 1886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78" y="1752599"/>
            <a:ext cx="3974337" cy="4780561"/>
          </a:xfrm>
        </p:spPr>
      </p:pic>
    </p:spTree>
    <p:extLst>
      <p:ext uri="{BB962C8B-B14F-4D97-AF65-F5344CB8AC3E}">
        <p14:creationId xmlns:p14="http://schemas.microsoft.com/office/powerpoint/2010/main" val="3492085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508460"/>
          </a:xfrm>
        </p:spPr>
        <p:txBody>
          <a:bodyPr>
            <a:noAutofit/>
          </a:bodyPr>
          <a:lstStyle/>
          <a:p>
            <a:r>
              <a:rPr lang="ru-RU" sz="1400" dirty="0"/>
              <a:t> Эволюция стиля Моне с начала 1860-х до конца 1880-х годов это– путь от традиционных пейзажей до декоративных, плоскостных композиций; от простых сюжетов к динамическим построениям объемов; от геометрической перспективы к непрерывному движению воздуха, к сплошной ткани света и цвета, которая представляет зрелые произведения мастера.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276872"/>
            <a:ext cx="4040188" cy="648072"/>
          </a:xfrm>
        </p:spPr>
        <p:txBody>
          <a:bodyPr/>
          <a:lstStyle/>
          <a:p>
            <a:r>
              <a:rPr lang="ru-RU" dirty="0" smtClean="0"/>
              <a:t>«Вид на </a:t>
            </a:r>
            <a:r>
              <a:rPr lang="ru-RU" dirty="0" err="1" smtClean="0"/>
              <a:t>Рюэлль</a:t>
            </a:r>
            <a:r>
              <a:rPr lang="ru-RU" dirty="0" smtClean="0"/>
              <a:t>» 1858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2204864"/>
            <a:ext cx="4041775" cy="720080"/>
          </a:xfrm>
        </p:spPr>
        <p:txBody>
          <a:bodyPr/>
          <a:lstStyle/>
          <a:p>
            <a:r>
              <a:rPr lang="ru-RU" dirty="0" smtClean="0"/>
              <a:t>«Дорога </a:t>
            </a:r>
            <a:r>
              <a:rPr lang="ru-RU" dirty="0"/>
              <a:t>в </a:t>
            </a:r>
            <a:r>
              <a:rPr lang="ru-RU" dirty="0" err="1"/>
              <a:t>Шайи</a:t>
            </a:r>
            <a:r>
              <a:rPr lang="ru-RU" dirty="0"/>
              <a:t> в </a:t>
            </a:r>
            <a:r>
              <a:rPr lang="ru-RU" dirty="0" smtClean="0"/>
              <a:t>Фонтенбло» 1864</a:t>
            </a:r>
            <a:endParaRPr lang="ru-RU" dirty="0"/>
          </a:p>
        </p:txBody>
      </p:sp>
      <p:pic>
        <p:nvPicPr>
          <p:cNvPr id="7" name="Объект 6" descr="Клод Моне. Вид на Рюэлль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84984"/>
            <a:ext cx="4286126" cy="306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7" descr="Клод Моне. Дорога из Шайи в Фонтенбло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8416" y="3149529"/>
            <a:ext cx="4032448" cy="314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272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Клод Моне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128" y="1412776"/>
            <a:ext cx="4040188" cy="648072"/>
          </a:xfrm>
        </p:spPr>
        <p:txBody>
          <a:bodyPr/>
          <a:lstStyle/>
          <a:p>
            <a:r>
              <a:rPr lang="ru-RU" dirty="0" smtClean="0"/>
              <a:t>«Скала в </a:t>
            </a:r>
            <a:r>
              <a:rPr lang="ru-RU" dirty="0" err="1" smtClean="0"/>
              <a:t>Этрете</a:t>
            </a:r>
            <a:r>
              <a:rPr lang="ru-RU" dirty="0" smtClean="0"/>
              <a:t>» 1869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4164226" cy="316835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3212976"/>
            <a:ext cx="4041775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«Сена возле </a:t>
            </a:r>
            <a:r>
              <a:rPr lang="ru-RU" dirty="0" err="1" smtClean="0"/>
              <a:t>Буживаля</a:t>
            </a:r>
            <a:r>
              <a:rPr lang="ru-RU" dirty="0" smtClean="0"/>
              <a:t>» 1872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952" y="4581128"/>
            <a:ext cx="4295917" cy="2088232"/>
          </a:xfrm>
        </p:spPr>
      </p:pic>
    </p:spTree>
    <p:extLst>
      <p:ext uri="{BB962C8B-B14F-4D97-AF65-F5344CB8AC3E}">
        <p14:creationId xmlns:p14="http://schemas.microsoft.com/office/powerpoint/2010/main" val="168869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Во второй половине 1860-х – начале 1870-х годов Моне серьезно  увлекся </a:t>
            </a:r>
            <a:r>
              <a:rPr lang="ru-RU" sz="1800" i="1" u="sng" dirty="0"/>
              <a:t>японским искусством. </a:t>
            </a:r>
            <a:r>
              <a:rPr lang="ru-RU" sz="1800" dirty="0"/>
              <a:t>Результат: композиционные эффекты, которые достигаются </a:t>
            </a:r>
            <a:r>
              <a:rPr lang="ru-RU" sz="1800" u="sng" dirty="0"/>
              <a:t>острым ракурсом и драматическим обрезом композиции рамой</a:t>
            </a:r>
            <a:r>
              <a:rPr lang="ru-RU" sz="1800" dirty="0"/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128" y="1268760"/>
            <a:ext cx="4040188" cy="648072"/>
          </a:xfrm>
        </p:spPr>
        <p:txBody>
          <a:bodyPr/>
          <a:lstStyle/>
          <a:p>
            <a:r>
              <a:rPr lang="ru-RU" dirty="0" smtClean="0"/>
              <a:t>«Японка» 1876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48072"/>
          </a:xfrm>
        </p:spPr>
        <p:txBody>
          <a:bodyPr/>
          <a:lstStyle/>
          <a:p>
            <a:r>
              <a:rPr lang="ru-RU" dirty="0" smtClean="0"/>
              <a:t>«Камилла на пляже» 1873</a:t>
            </a:r>
            <a:endParaRPr lang="ru-RU" dirty="0"/>
          </a:p>
        </p:txBody>
      </p:sp>
      <p:pic>
        <p:nvPicPr>
          <p:cNvPr id="2050" name="Picture 2" descr="C:\Users\dns\Pictures\японка 18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2742865" cy="449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 descr="http://cp12.nevsepic.com.ua/68/1354037196-camille-on-the-beach-at-trouville-1870.jpe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348880"/>
            <a:ext cx="4680520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150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868500"/>
          </a:xfrm>
        </p:spPr>
        <p:txBody>
          <a:bodyPr>
            <a:noAutofit/>
          </a:bodyPr>
          <a:lstStyle/>
          <a:p>
            <a:r>
              <a:rPr lang="ru-RU" sz="1800" dirty="0"/>
              <a:t>Другим важным открытием, повлиявшим на видение художников, стала </a:t>
            </a:r>
            <a:r>
              <a:rPr lang="ru-RU" sz="1800" i="1" u="sng" dirty="0"/>
              <a:t>фотография.</a:t>
            </a:r>
            <a:r>
              <a:rPr lang="ru-RU" sz="1800" dirty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На </a:t>
            </a:r>
            <a:r>
              <a:rPr lang="ru-RU" sz="1800" dirty="0"/>
              <a:t>снимках того времени движущиеся предметы выглядят как размытые пятна, а четкие очертания имеют только неподвижные предметы.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492896"/>
            <a:ext cx="4040188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«Вокзал Сен-Лазар» 1876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1008"/>
            <a:ext cx="4040188" cy="301120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1634554"/>
          </a:xfrm>
        </p:spPr>
        <p:txBody>
          <a:bodyPr>
            <a:normAutofit/>
          </a:bodyPr>
          <a:lstStyle/>
          <a:p>
            <a:r>
              <a:rPr lang="ru-RU" dirty="0" smtClean="0"/>
              <a:t>«Амстердам. Виды» 1874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81" y="3645024"/>
            <a:ext cx="4714193" cy="2808312"/>
          </a:xfrm>
        </p:spPr>
      </p:pic>
    </p:spTree>
    <p:extLst>
      <p:ext uri="{BB962C8B-B14F-4D97-AF65-F5344CB8AC3E}">
        <p14:creationId xmlns:p14="http://schemas.microsoft.com/office/powerpoint/2010/main" val="381084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260649"/>
            <a:ext cx="8260672" cy="9361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«Бульвар Капуцинок» 1873</a:t>
            </a:r>
            <a:endParaRPr lang="ru-RU" sz="2400" dirty="0"/>
          </a:p>
        </p:txBody>
      </p:sp>
      <p:pic>
        <p:nvPicPr>
          <p:cNvPr id="4" name="Объект 3" descr="http://www.dergachev.ru/images/Landscapes/France/02_clip_image0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05678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11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1895 стог се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088" y="0"/>
            <a:ext cx="5303912" cy="336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Стог сена на закате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" y="0"/>
            <a:ext cx="4036965" cy="317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В </a:t>
            </a:r>
            <a:r>
              <a:rPr lang="ru-RU" sz="2000" dirty="0">
                <a:solidFill>
                  <a:srgbClr val="FFFF00"/>
                </a:solidFill>
              </a:rPr>
              <a:t>1880-е годы появляются </a:t>
            </a:r>
            <a:r>
              <a:rPr lang="ru-RU" sz="2000" b="1" u="sng" dirty="0">
                <a:solidFill>
                  <a:srgbClr val="FFFF00"/>
                </a:solidFill>
              </a:rPr>
              <a:t>циклы картин</a:t>
            </a:r>
            <a:r>
              <a:rPr lang="ru-RU" sz="2000" dirty="0">
                <a:solidFill>
                  <a:srgbClr val="FFFF00"/>
                </a:solidFill>
              </a:rPr>
              <a:t>, изображающие один и тот же объект при разном </a:t>
            </a:r>
            <a:r>
              <a:rPr lang="ru-RU" sz="2000" dirty="0" smtClean="0">
                <a:solidFill>
                  <a:srgbClr val="FFFF00"/>
                </a:solidFill>
              </a:rPr>
              <a:t>освещении.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9" name="Picture 5" descr="E:\1890 стог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4" y="3331365"/>
            <a:ext cx="5718397" cy="33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стог зим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635" y="3933056"/>
            <a:ext cx="3791031" cy="262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9635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409" y="30057"/>
            <a:ext cx="5328591" cy="38047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u="sng" dirty="0">
                <a:solidFill>
                  <a:srgbClr val="FFFF00"/>
                </a:solidFill>
              </a:rPr>
              <a:t>Поздний</a:t>
            </a:r>
            <a:r>
              <a:rPr lang="ru-RU" sz="2000" dirty="0">
                <a:solidFill>
                  <a:srgbClr val="FFFF00"/>
                </a:solidFill>
              </a:rPr>
              <a:t> период творчества Клода Моне- с 1890 по 1926 годы.  Наиболее яркой чертой этого периода является </a:t>
            </a:r>
            <a:r>
              <a:rPr lang="ru-RU" sz="2000" b="1" i="1" dirty="0">
                <a:solidFill>
                  <a:srgbClr val="FFFF00"/>
                </a:solidFill>
              </a:rPr>
              <a:t>серийность.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«Мост Ватерлоо»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blistar.net/images/photos/ab384df99a1afb970c7cd0c5d8408ea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774639"/>
            <a:ext cx="5909862" cy="295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blistar.net/images/photos/834dcb1396046e2779021301fc290f8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26" y="1663959"/>
            <a:ext cx="5256584" cy="280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3108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Segoe Script" panose="020B0504020000000003" pitchFamily="34" charset="0"/>
              </a:rPr>
              <a:t>О.Ренуар </a:t>
            </a:r>
            <a:br>
              <a:rPr lang="ru-RU" sz="2800" dirty="0" smtClean="0">
                <a:solidFill>
                  <a:schemeClr val="tx2"/>
                </a:solidFill>
                <a:latin typeface="Segoe Script" panose="020B0504020000000003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Segoe Script" panose="020B0504020000000003" pitchFamily="34" charset="0"/>
              </a:rPr>
              <a:t>«Клод Моне, пишущий картину в своем саду в </a:t>
            </a:r>
            <a:r>
              <a:rPr lang="ru-RU" sz="2800" dirty="0" err="1" smtClean="0">
                <a:solidFill>
                  <a:schemeClr val="tx2"/>
                </a:solidFill>
                <a:latin typeface="Segoe Script" panose="020B0504020000000003" pitchFamily="34" charset="0"/>
              </a:rPr>
              <a:t>Аржантее</a:t>
            </a:r>
            <a:r>
              <a:rPr lang="ru-RU" sz="2800" dirty="0" smtClean="0">
                <a:solidFill>
                  <a:schemeClr val="tx2"/>
                </a:solidFill>
                <a:latin typeface="Segoe Script" panose="020B0504020000000003" pitchFamily="34" charset="0"/>
              </a:rPr>
              <a:t>»</a:t>
            </a:r>
            <a:endParaRPr lang="ru-RU" sz="2800" dirty="0">
              <a:solidFill>
                <a:schemeClr val="tx2"/>
              </a:solidFill>
              <a:latin typeface="Segoe Script" panose="020B05040200000000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6264696" cy="4820731"/>
          </a:xfrm>
        </p:spPr>
      </p:pic>
    </p:spTree>
    <p:extLst>
      <p:ext uri="{BB962C8B-B14F-4D97-AF65-F5344CB8AC3E}">
        <p14:creationId xmlns:p14="http://schemas.microsoft.com/office/powerpoint/2010/main" val="194193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3825287" cy="485333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744415" cy="48209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188640"/>
            <a:ext cx="8260672" cy="93610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/>
              <a:t>В начале 70-х годов 19 века  начала работать группа молодых художников, которые стали писать на пленэре.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6135038"/>
            <a:ext cx="4040188" cy="72008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Огюст Ренуар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5977167"/>
            <a:ext cx="4041775" cy="8640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Эдгар Дега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339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err="1" smtClean="0">
                <a:solidFill>
                  <a:srgbClr val="002060"/>
                </a:solidFill>
              </a:rPr>
              <a:t>Живерни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Пруд с кувшинками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 descr="http://defcrpc6rdpo8.cloudfront.net/paris/galerias/19500_19600/19532/6921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5328592" cy="347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 descr="http://www.kudatotam.ru/upload/1/4467_4_s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77072"/>
            <a:ext cx="4038600" cy="268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700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лилии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276872"/>
            <a:ext cx="8085831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лилии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656"/>
            <a:ext cx="359092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лилии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33" y="188640"/>
            <a:ext cx="4578739" cy="30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83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static.diary.ru/userdir/4/8/4/0/484028/3867441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680158" cy="47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 descr="http://static.diary.ru/userdir/4/8/4/0/484028/38674454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3377183" cy="462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/>
              <a:t>  Центральный «персонаж» серии – не собор, а </a:t>
            </a:r>
            <a:r>
              <a:rPr lang="ru-RU" sz="2000" b="1" u="sng" dirty="0"/>
              <a:t>свет</a:t>
            </a:r>
            <a:r>
              <a:rPr lang="ru-RU" sz="2000" u="sng" dirty="0"/>
              <a:t>.</a:t>
            </a:r>
            <a:r>
              <a:rPr lang="ru-RU" sz="2000" dirty="0"/>
              <a:t> Для художника собор это – идеальный «экран», на котором отражались изменения, происходящие в природе день за днем, от рассвета до заката.    </a:t>
            </a:r>
            <a:r>
              <a:rPr lang="ru-RU" dirty="0"/>
              <a:t> </a:t>
            </a:r>
            <a:br>
              <a:rPr lang="ru-RU" dirty="0"/>
            </a:br>
            <a:r>
              <a:rPr lang="ru-RU" sz="2700" dirty="0" smtClean="0">
                <a:solidFill>
                  <a:srgbClr val="FF0000"/>
                </a:solidFill>
              </a:rPr>
              <a:t>Руанский собор</a:t>
            </a:r>
            <a:endParaRPr lang="ru-RU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188640"/>
            <a:ext cx="8260672" cy="208823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1800" dirty="0"/>
              <a:t>В течение 2-х лет с 1892-1894 К.Моне неоднократно приезжал в Руан и привозил в Живерни законченные эскизы и дорабатывал их в мастерской.       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Руанский собор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1892-1894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B0F0"/>
                </a:solidFill>
              </a:rPr>
              <a:t>УТРЕННИЙ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23921"/>
            <a:ext cx="3096344" cy="4631284"/>
          </a:xfrm>
        </p:spPr>
      </p:pic>
      <p:pic>
        <p:nvPicPr>
          <p:cNvPr id="7" name="Рисунок 6" descr="http://sazanovich.narod.ru/g-mone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88840"/>
            <a:ext cx="30963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38258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148420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Серия «Соборов»</a:t>
            </a:r>
            <a:r>
              <a:rPr lang="ru-RU" sz="2000" i="1" dirty="0"/>
              <a:t> </a:t>
            </a:r>
            <a:r>
              <a:rPr lang="ru-RU" sz="2000" dirty="0"/>
              <a:t>является  вершиной в творчестве зрелого мастера.               В мае 1895 года в галерее </a:t>
            </a:r>
            <a:r>
              <a:rPr lang="ru-RU" sz="2000" dirty="0" err="1"/>
              <a:t>Дюран-Рюэля</a:t>
            </a:r>
            <a:r>
              <a:rPr lang="ru-RU" sz="2000" dirty="0"/>
              <a:t> были выставлены лишь 20 из большого числа работ.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solidFill>
                  <a:srgbClr val="7030A0"/>
                </a:solidFill>
              </a:rPr>
              <a:t>В полдень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3064175" cy="489708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 descr="http://artge.ucoz.ru/_ph/72/758847107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72816"/>
            <a:ext cx="345638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62199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/>
              <a:t>Итак, в серии, посвященной </a:t>
            </a:r>
            <a:r>
              <a:rPr lang="ru-RU" sz="2000" b="1" dirty="0" err="1"/>
              <a:t>Руанскому</a:t>
            </a:r>
            <a:r>
              <a:rPr lang="ru-RU" sz="2000" b="1" dirty="0"/>
              <a:t> собору, основным структурным элементом является </a:t>
            </a:r>
            <a:r>
              <a:rPr lang="ru-RU" sz="2000" b="1" u="sng" dirty="0"/>
              <a:t>свет</a:t>
            </a:r>
            <a:r>
              <a:rPr lang="ru-RU" sz="2000" b="1" dirty="0"/>
              <a:t>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вечерний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3096344" cy="499410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 descr="http://fineartblog.ru/wp-content/uploads/2013/08/Claude-Monet.-The-Rouen-Cathedral-in-the-Evening.-1894.-657x1024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338437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7293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940508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. </a:t>
            </a:r>
            <a:r>
              <a:rPr lang="ru-RU" sz="2400" dirty="0"/>
              <a:t> </a:t>
            </a:r>
            <a:r>
              <a:rPr lang="ru-RU" sz="1800" dirty="0"/>
              <a:t>Зажигая  краски и отражаясь  от каменной поверхности, он  превращает  здание в цветовую композицию, несущую эмоциональный заряд. Ради раскрепощения зрительного восприятия Моне жертвовал даже </a:t>
            </a:r>
            <a:r>
              <a:rPr lang="ru-RU" sz="1800" u="sng" dirty="0"/>
              <a:t>перспективой</a:t>
            </a:r>
            <a:r>
              <a:rPr lang="ru-RU" sz="1800" dirty="0"/>
              <a:t> – непреложным принципом европейского изобразительного искусства начиная с 15 века</a:t>
            </a:r>
            <a:r>
              <a:rPr lang="ru-RU" sz="1800" dirty="0" smtClean="0"/>
              <a:t>.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 пасмурную погоду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2727223" cy="412323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 descr="руанский собор художник 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24944"/>
            <a:ext cx="32403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80945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Основные черты </a:t>
            </a:r>
            <a:r>
              <a:rPr lang="ru-RU" sz="2000" dirty="0" smtClean="0">
                <a:solidFill>
                  <a:schemeClr val="tx1"/>
                </a:solidFill>
              </a:rPr>
              <a:t>стиля творчества </a:t>
            </a:r>
            <a:r>
              <a:rPr lang="ru-RU" sz="2000" smtClean="0">
                <a:solidFill>
                  <a:schemeClr val="tx1"/>
                </a:solidFill>
              </a:rPr>
              <a:t>Клода Моне: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Отсутствие социальной критики, драматичности сюжета;</a:t>
            </a:r>
          </a:p>
          <a:p>
            <a:r>
              <a:rPr lang="ru-RU" dirty="0" err="1">
                <a:solidFill>
                  <a:srgbClr val="FF0000"/>
                </a:solidFill>
              </a:rPr>
              <a:t>Этюдность</a:t>
            </a:r>
            <a:r>
              <a:rPr lang="ru-RU" dirty="0">
                <a:solidFill>
                  <a:srgbClr val="FF0000"/>
                </a:solidFill>
              </a:rPr>
              <a:t>;</a:t>
            </a:r>
          </a:p>
          <a:p>
            <a:r>
              <a:rPr lang="ru-RU" dirty="0">
                <a:solidFill>
                  <a:srgbClr val="FF0000"/>
                </a:solidFill>
              </a:rPr>
              <a:t>Условность композиции;</a:t>
            </a:r>
          </a:p>
          <a:p>
            <a:r>
              <a:rPr lang="ru-RU" dirty="0">
                <a:solidFill>
                  <a:srgbClr val="FF0000"/>
                </a:solidFill>
              </a:rPr>
              <a:t>Фрагментарность компоновки, отсутствие от явной перспективы;</a:t>
            </a:r>
          </a:p>
          <a:p>
            <a:r>
              <a:rPr lang="ru-RU" dirty="0">
                <a:solidFill>
                  <a:srgbClr val="FF0000"/>
                </a:solidFill>
              </a:rPr>
              <a:t>Использование спектральных цветов и их оптическое смещение;</a:t>
            </a:r>
          </a:p>
          <a:p>
            <a:r>
              <a:rPr lang="ru-RU" dirty="0">
                <a:solidFill>
                  <a:srgbClr val="FF0000"/>
                </a:solidFill>
              </a:rPr>
              <a:t>Лепка формы </a:t>
            </a:r>
            <a:r>
              <a:rPr lang="ru-RU" dirty="0" smtClean="0">
                <a:solidFill>
                  <a:srgbClr val="FF0000"/>
                </a:solidFill>
              </a:rPr>
              <a:t>цветом.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63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128" y="188640"/>
            <a:ext cx="4040188" cy="1080120"/>
          </a:xfrm>
        </p:spPr>
        <p:txBody>
          <a:bodyPr/>
          <a:lstStyle/>
          <a:p>
            <a:r>
              <a:rPr lang="ru-RU" sz="2800" dirty="0" err="1" smtClean="0">
                <a:solidFill>
                  <a:srgbClr val="FF0000"/>
                </a:solidFill>
              </a:rPr>
              <a:t>Камиль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Писсарро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3910835" cy="433333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60648"/>
            <a:ext cx="4041775" cy="108012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Клод Моне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635" y="1988840"/>
            <a:ext cx="3277754" cy="4619655"/>
          </a:xfrm>
        </p:spPr>
      </p:pic>
    </p:spTree>
    <p:extLst>
      <p:ext uri="{BB962C8B-B14F-4D97-AF65-F5344CB8AC3E}">
        <p14:creationId xmlns:p14="http://schemas.microsoft.com/office/powerpoint/2010/main" val="19711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60672" cy="5684924"/>
          </a:xfrm>
        </p:spPr>
        <p:txBody>
          <a:bodyPr>
            <a:normAutofit/>
          </a:bodyPr>
          <a:lstStyle/>
          <a:p>
            <a:r>
              <a:rPr lang="ru-RU" sz="2800" dirty="0"/>
              <a:t>Объединившись в 1874 году, художники организовали свою независимую выставку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После этой выставки  их стали называть    «</a:t>
            </a:r>
            <a:r>
              <a:rPr lang="ru-RU" sz="2800" b="1" i="1" dirty="0"/>
              <a:t>импрессионистами</a:t>
            </a:r>
            <a:r>
              <a:rPr lang="ru-RU" sz="2800" dirty="0"/>
              <a:t>». Это слово пустил в оборот один недоброжелательный журналист Луи Леруа, в шутку. Так называлась картина </a:t>
            </a:r>
            <a:r>
              <a:rPr lang="ru-RU" sz="2800" b="1" dirty="0"/>
              <a:t>Клода Моне</a:t>
            </a:r>
            <a:r>
              <a:rPr lang="ru-RU" sz="2800" dirty="0"/>
              <a:t>, показанная на выставке – </a:t>
            </a:r>
            <a:r>
              <a:rPr lang="ru-RU" sz="2800" b="1" dirty="0"/>
              <a:t>«Впечатление. Восходящее солнце»</a:t>
            </a:r>
            <a:r>
              <a:rPr lang="ru-RU" sz="2800" dirty="0"/>
              <a:t> («</a:t>
            </a:r>
            <a:r>
              <a:rPr lang="ru-RU" sz="2800" dirty="0" err="1"/>
              <a:t>Impression.Levantsoleil</a:t>
            </a:r>
            <a:r>
              <a:rPr lang="ru-RU" sz="2800" dirty="0"/>
              <a:t>»).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«Впечатление. Восходящее солнце»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Impression. </a:t>
            </a:r>
            <a:r>
              <a:rPr lang="en-US" dirty="0" err="1" smtClean="0"/>
              <a:t>Levantsoleil</a:t>
            </a:r>
            <a:endParaRPr lang="ru-RU" dirty="0"/>
          </a:p>
        </p:txBody>
      </p:sp>
      <p:pic>
        <p:nvPicPr>
          <p:cNvPr id="1026" name="Picture 2" descr="G:\восход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8" b="1371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53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Они по-новому подошли к изображению мира: стремились разглядеть и показать удивительное богатство </a:t>
            </a:r>
            <a:r>
              <a:rPr lang="ru-RU" sz="1800" u="sng" dirty="0"/>
              <a:t>цвета и света</a:t>
            </a:r>
            <a:r>
              <a:rPr lang="ru-RU" sz="1800" dirty="0"/>
              <a:t> в природе.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4040188" cy="1440160"/>
          </a:xfrm>
        </p:spPr>
        <p:txBody>
          <a:bodyPr>
            <a:noAutofit/>
          </a:bodyPr>
          <a:lstStyle/>
          <a:p>
            <a:r>
              <a:rPr lang="ru-RU" sz="2800" dirty="0" smtClean="0"/>
              <a:t>К. </a:t>
            </a:r>
            <a:r>
              <a:rPr lang="ru-RU" sz="2800" dirty="0" err="1" smtClean="0"/>
              <a:t>Писсарро</a:t>
            </a:r>
            <a:r>
              <a:rPr lang="ru-RU" sz="2800" dirty="0" smtClean="0"/>
              <a:t> «Бульвар Монмартр» 1879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4311537" cy="336672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772816"/>
            <a:ext cx="4041775" cy="1224136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К. Моне</a:t>
            </a:r>
          </a:p>
          <a:p>
            <a:r>
              <a:rPr lang="ru-RU" sz="2800" dirty="0" smtClean="0"/>
              <a:t> «Бульвар Капуцинок» 1873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722" y="3429000"/>
            <a:ext cx="4235085" cy="3155138"/>
          </a:xfrm>
        </p:spPr>
      </p:pic>
    </p:spTree>
    <p:extLst>
      <p:ext uri="{BB962C8B-B14F-4D97-AF65-F5344CB8AC3E}">
        <p14:creationId xmlns:p14="http://schemas.microsoft.com/office/powerpoint/2010/main" val="61126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292436"/>
          </a:xfrm>
        </p:spPr>
        <p:txBody>
          <a:bodyPr>
            <a:normAutofit fontScale="90000"/>
          </a:bodyPr>
          <a:lstStyle/>
          <a:p>
            <a:r>
              <a:rPr lang="ru-RU" sz="1600" dirty="0"/>
              <a:t>Света, меняющегося и меняющего все вокруг</a:t>
            </a:r>
            <a:r>
              <a:rPr lang="ru-RU" sz="1600" u="sng" dirty="0"/>
              <a:t>. Света, который становится смысловым и композиционным центром как в пейзаже, портрете, так и в сюжетной картине.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700" dirty="0" smtClean="0">
                <a:solidFill>
                  <a:srgbClr val="FF0000"/>
                </a:solidFill>
              </a:rPr>
              <a:t>Эдгар Дега</a:t>
            </a: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«Танцовщица, завязывающая ленту туфельки» 1880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4" y="2636912"/>
            <a:ext cx="3723293" cy="403244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«Жокеи перед трибуной» 1869-1872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27" y="2780824"/>
            <a:ext cx="4652267" cy="3456488"/>
          </a:xfrm>
        </p:spPr>
      </p:pic>
    </p:spTree>
    <p:extLst>
      <p:ext uri="{BB962C8B-B14F-4D97-AF65-F5344CB8AC3E}">
        <p14:creationId xmlns:p14="http://schemas.microsoft.com/office/powerpoint/2010/main" val="3310555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724484"/>
          </a:xfrm>
        </p:spPr>
        <p:txBody>
          <a:bodyPr>
            <a:normAutofit/>
          </a:bodyPr>
          <a:lstStyle/>
          <a:p>
            <a:r>
              <a:rPr lang="ru-RU" sz="1800" dirty="0"/>
              <a:t>Основная тема творчества «импрессионистов»  –  природа, быт, люди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Они писали  шумные парижские улицы, бульвары, мосты, их интересовала жизнь обыкновенных актрис, служанок, танцовщиц, прачек, жокеев и т.д.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060848"/>
            <a:ext cx="4040188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О.Ренуар</a:t>
            </a:r>
          </a:p>
          <a:p>
            <a:r>
              <a:rPr lang="ru-RU" dirty="0" smtClean="0"/>
              <a:t> «Завтрак гребцов» 1881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4984"/>
            <a:ext cx="4581221" cy="338437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2348880"/>
            <a:ext cx="3754760" cy="93610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Э. Мане</a:t>
            </a:r>
          </a:p>
          <a:p>
            <a:r>
              <a:rPr lang="ru-RU" dirty="0" smtClean="0"/>
              <a:t> «Бар в Фоли-Бержер» 1879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17032"/>
            <a:ext cx="4041775" cy="2960600"/>
          </a:xfrm>
        </p:spPr>
      </p:pic>
    </p:spTree>
    <p:extLst>
      <p:ext uri="{BB962C8B-B14F-4D97-AF65-F5344CB8AC3E}">
        <p14:creationId xmlns:p14="http://schemas.microsoft.com/office/powerpoint/2010/main" val="353501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364444"/>
          </a:xfrm>
        </p:spPr>
        <p:txBody>
          <a:bodyPr>
            <a:noAutofit/>
          </a:bodyPr>
          <a:lstStyle/>
          <a:p>
            <a:r>
              <a:rPr lang="ru-RU" sz="1800" dirty="0"/>
              <a:t>Настоящим   откровением   в   полотнах   художников-импрессионистов стал </a:t>
            </a:r>
            <a:r>
              <a:rPr lang="ru-RU" sz="1800" b="1" u="sng" dirty="0"/>
              <a:t>пейзаж</a:t>
            </a:r>
            <a:r>
              <a:rPr lang="ru-RU" sz="1800" b="1" dirty="0"/>
              <a:t>.</a:t>
            </a:r>
            <a:r>
              <a:rPr lang="ru-RU" sz="1800" dirty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Именно </a:t>
            </a:r>
            <a:r>
              <a:rPr lang="ru-RU" sz="1800" dirty="0"/>
              <a:t>в пейзаже их новаторские устремления раскрылись во всём своём разнообразии и богатстве нюансов и оттенков</a:t>
            </a:r>
            <a:endParaRPr lang="ru-RU" sz="1800" dirty="0">
              <a:latin typeface="Segoe Script" panose="020B0504020000000003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1634554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А.Сислей</a:t>
            </a:r>
            <a:endParaRPr lang="ru-RU" sz="2000" dirty="0" smtClean="0"/>
          </a:p>
          <a:p>
            <a:r>
              <a:rPr lang="ru-RU" sz="2000" dirty="0" smtClean="0"/>
              <a:t> «Снежный пейзаж с охотником» 1873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4160116" cy="296061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К. </a:t>
            </a:r>
            <a:r>
              <a:rPr lang="ru-RU" dirty="0" err="1" smtClean="0"/>
              <a:t>Писсарро</a:t>
            </a:r>
            <a:r>
              <a:rPr lang="ru-RU" dirty="0" smtClean="0"/>
              <a:t> «Осеннее утро в </a:t>
            </a:r>
            <a:r>
              <a:rPr lang="ru-RU" dirty="0" err="1" smtClean="0"/>
              <a:t>Эраньи</a:t>
            </a:r>
            <a:r>
              <a:rPr lang="ru-RU" dirty="0" smtClean="0"/>
              <a:t>» 1897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390" y="2564904"/>
            <a:ext cx="4373409" cy="3528392"/>
          </a:xfrm>
        </p:spPr>
      </p:pic>
    </p:spTree>
    <p:extLst>
      <p:ext uri="{BB962C8B-B14F-4D97-AF65-F5344CB8AC3E}">
        <p14:creationId xmlns:p14="http://schemas.microsoft.com/office/powerpoint/2010/main" val="241787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372</TotalTime>
  <Words>508</Words>
  <Application>Microsoft Office PowerPoint</Application>
  <PresentationFormat>Экран (4:3)</PresentationFormat>
  <Paragraphs>60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Аптека</vt:lpstr>
      <vt:lpstr>Солнечный свет в пейзажах Клода Моне</vt:lpstr>
      <vt:lpstr>  В начале 70-х годов 19 века  начала работать группа молодых художников, которые стали писать на пленэре.</vt:lpstr>
      <vt:lpstr>Презентация PowerPoint</vt:lpstr>
      <vt:lpstr>Объединившись в 1874 году, художники организовали свою независимую выставку.  После этой выставки  их стали называть    «импрессионистами». Это слово пустил в оборот один недоброжелательный журналист Луи Леруа, в шутку. Так называлась картина Клода Моне, показанная на выставке – «Впечатление. Восходящее солнце» («Impression.Levantsoleil»).</vt:lpstr>
      <vt:lpstr>Impression. Levantsoleil</vt:lpstr>
      <vt:lpstr>Они по-новому подошли к изображению мира: стремились разглядеть и показать удивительное богатство цвета и света в природе.</vt:lpstr>
      <vt:lpstr>Света, меняющегося и меняющего все вокруг. Света, который становится смысловым и композиционным центром как в пейзаже, портрете, так и в сюжетной картине.   Эдгар Дега</vt:lpstr>
      <vt:lpstr>Основная тема творчества «импрессионистов»  –  природа, быт, люди.  Они писали  шумные парижские улицы, бульвары, мосты, их интересовала жизнь обыкновенных актрис, служанок, танцовщиц, прачек, жокеев и т.д. </vt:lpstr>
      <vt:lpstr>Настоящим   откровением   в   полотнах   художников-импрессионистов стал пейзаж.  Именно в пейзаже их новаторские устремления раскрылись во всём своём разнообразии и богатстве нюансов и оттенков</vt:lpstr>
      <vt:lpstr>Для художника-импрессиониста важно не то, что он изображает, а важно – как  изображает. Стремление запечатлеть мгновенье, рождает у художников  особый живописный язык. А именно: раздельными мазками чистых красок, передавать изменчивость окружающего мира.  Эжен Буден</vt:lpstr>
      <vt:lpstr>Ярким представителем этого направления является  Клод Моне.  Автопортрет. 1886</vt:lpstr>
      <vt:lpstr> Эволюция стиля Моне с начала 1860-х до конца 1880-х годов это– путь от традиционных пейзажей до декоративных, плоскостных композиций; от простых сюжетов к динамическим построениям объемов; от геометрической перспективы к непрерывному движению воздуха, к сплошной ткани света и цвета, которая представляет зрелые произведения мастера.  </vt:lpstr>
      <vt:lpstr>Клод Моне</vt:lpstr>
      <vt:lpstr>Во второй половине 1860-х – начале 1870-х годов Моне серьезно  увлекся японским искусством. Результат: композиционные эффекты, которые достигаются острым ракурсом и драматическим обрезом композиции рамой.</vt:lpstr>
      <vt:lpstr>Другим важным открытием, повлиявшим на видение художников, стала фотография.  На снимках того времени движущиеся предметы выглядят как размытые пятна, а четкие очертания имеют только неподвижные предметы. </vt:lpstr>
      <vt:lpstr>«Бульвар Капуцинок» 1873</vt:lpstr>
      <vt:lpstr>В 1880-е годы появляются циклы картин, изображающие один и тот же объект при разном освещении.</vt:lpstr>
      <vt:lpstr>Поздний период творчества Клода Моне- с 1890 по 1926 годы.  Наиболее яркой чертой этого периода является серийность.   «Мост Ватерлоо»</vt:lpstr>
      <vt:lpstr>О.Ренуар  «Клод Моне, пишущий картину в своем саду в Аржантее»</vt:lpstr>
      <vt:lpstr>Живерни Пруд с кувшинками</vt:lpstr>
      <vt:lpstr>Презентация PowerPoint</vt:lpstr>
      <vt:lpstr>   Центральный «персонаж» серии – не собор, а свет. Для художника собор это – идеальный «экран», на котором отражались изменения, происходящие в природе день за днем, от рассвета до заката.      Руанский собор</vt:lpstr>
      <vt:lpstr> В течение 2-х лет с 1892-1894 К.Моне неоднократно приезжал в Руан и привозил в Живерни законченные эскизы и дорабатывал их в мастерской.        Руанский собор 1892-1894 УТРЕННИЙ</vt:lpstr>
      <vt:lpstr>Серия «Соборов» является  вершиной в творчестве зрелого мастера.               В мае 1895 года в галерее Дюран-Рюэля были выставлены лишь 20 из большого числа работ.    В полдень</vt:lpstr>
      <vt:lpstr>Итак, в серии, посвященной Руанскому собору, основным структурным элементом является свет.   вечерний</vt:lpstr>
      <vt:lpstr>.  Зажигая  краски и отражаясь  от каменной поверхности, он  превращает  здание в цветовую композицию, несущую эмоциональный заряд. Ради раскрепощения зрительного восприятия Моне жертвовал даже перспективой – непреложным принципом европейского изобразительного искусства начиная с 15 века. В пасмурную погоду</vt:lpstr>
      <vt:lpstr>Основные черты стиля творчества Клода Моне: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Оля</cp:lastModifiedBy>
  <cp:revision>38</cp:revision>
  <dcterms:created xsi:type="dcterms:W3CDTF">2016-03-11T08:45:50Z</dcterms:created>
  <dcterms:modified xsi:type="dcterms:W3CDTF">2018-01-30T16:24:54Z</dcterms:modified>
</cp:coreProperties>
</file>