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04" r:id="rId3"/>
    <p:sldId id="310" r:id="rId4"/>
    <p:sldId id="278" r:id="rId5"/>
    <p:sldId id="277" r:id="rId6"/>
    <p:sldId id="279" r:id="rId7"/>
    <p:sldId id="309" r:id="rId8"/>
    <p:sldId id="280" r:id="rId9"/>
    <p:sldId id="282" r:id="rId10"/>
    <p:sldId id="283" r:id="rId11"/>
    <p:sldId id="284" r:id="rId12"/>
    <p:sldId id="287" r:id="rId13"/>
    <p:sldId id="286" r:id="rId14"/>
    <p:sldId id="335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4" r:id="rId24"/>
    <p:sldId id="302" r:id="rId25"/>
    <p:sldId id="311" r:id="rId26"/>
    <p:sldId id="289" r:id="rId27"/>
    <p:sldId id="288" r:id="rId28"/>
    <p:sldId id="303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19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ya\Desktop\&#1062;&#1077;&#1083;&#1100;&#1102;%20&#1080;&#1089;&#1089;&#1083;&#1077;&#1076;&#1086;&#1074;&#1072;&#1085;&#1080;&#1103;%20&#1073;&#1099;&#1083;&#1086;%20&#1080;&#1079;&#1091;&#1095;&#1077;&#1085;&#1080;&#1077;%20&#1087;&#1088;&#1086;&#1073;&#1083;&#1077;&#1084;&#1099;%20&#1080;&#1089;&#1087;&#1086;&#1083;&#1100;&#1079;&#1086;&#1074;&#1072;&#1085;&#1080;&#1103;%20&#1080;&#1075;&#1088;&#1086;&#1074;&#1099;&#1093;%20&#1087;&#1088;&#1080;&#1105;&#1084;&#1086;&#1074;%20&#1087;&#1088;&#1080;%20&#1060;&#1069;&#1052;&#1055;%20&#1091;%20&#1076;&#1086;&#1096;&#1082;&#1086;&#1083;&#1100;&#1085;&#1080;&#1082;&#1086;&#1074;.docx!_157854783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ya\Desktop\&#1062;&#1077;&#1083;&#1100;&#1102;%20&#1080;&#1089;&#1089;&#1083;&#1077;&#1076;&#1086;&#1074;&#1072;&#1085;&#1080;&#1103;%20&#1073;&#1099;&#1083;&#1086;%20&#1080;&#1079;&#1091;&#1095;&#1077;&#1085;&#1080;&#1077;%20&#1087;&#1088;&#1086;&#1073;&#1083;&#1077;&#1084;&#1099;%20&#1080;&#1089;&#1087;&#1086;&#1083;&#1100;&#1079;&#1086;&#1074;&#1072;&#1085;&#1080;&#1103;%20&#1080;&#1075;&#1088;&#1086;&#1074;&#1099;&#1093;%20&#1087;&#1088;&#1080;&#1105;&#1084;&#1086;&#1074;%20&#1087;&#1088;&#1080;%20&#1060;&#1069;&#1052;&#1055;%20&#1091;%20&#1076;&#1086;&#1096;&#1082;&#1086;&#1083;&#1100;&#1085;&#1080;&#1082;&#1086;&#1074;.docx!_1578548200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ya\Desktop\&#1062;&#1077;&#1083;&#1100;&#1102;%20&#1080;&#1089;&#1089;&#1083;&#1077;&#1076;&#1086;&#1074;&#1072;&#1085;&#1080;&#1103;%20&#1073;&#1099;&#1083;&#1086;%20&#1080;&#1079;&#1091;&#1095;&#1077;&#1085;&#1080;&#1077;%20&#1087;&#1088;&#1086;&#1073;&#1083;&#1077;&#1084;&#1099;%20&#1080;&#1089;&#1087;&#1086;&#1083;&#1100;&#1079;&#1086;&#1074;&#1072;&#1085;&#1080;&#1103;%20&#1080;&#1075;&#1088;&#1086;&#1074;&#1099;&#1093;%20&#1087;&#1088;&#1080;&#1105;&#1084;&#1086;&#1074;%20&#1087;&#1088;&#1080;%20&#1060;&#1069;&#1052;&#1055;%20&#1091;%20&#1076;&#1086;&#1096;&#1082;&#1086;&#1083;&#1100;&#1085;&#1080;&#1082;&#1086;&#1074;.docx!_1578548200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ya\Desktop\&#1062;&#1077;&#1083;&#1100;&#1102;%20&#1080;&#1089;&#1089;&#1083;&#1077;&#1076;&#1086;&#1074;&#1072;&#1085;&#1080;&#1103;%20&#1073;&#1099;&#1083;&#1086;%20&#1080;&#1079;&#1091;&#1095;&#1077;&#1085;&#1080;&#1077;%20&#1087;&#1088;&#1086;&#1073;&#1083;&#1077;&#1084;&#1099;%20&#1080;&#1089;&#1087;&#1086;&#1083;&#1100;&#1079;&#1086;&#1074;&#1072;&#1085;&#1080;&#1103;%20&#1080;&#1075;&#1088;&#1086;&#1074;&#1099;&#1093;%20&#1087;&#1088;&#1080;&#1105;&#1084;&#1086;&#1074;%20&#1087;&#1088;&#1080;%20&#1060;&#1069;&#1052;&#1055;%20&#1091;%20&#1076;&#1086;&#1096;&#1082;&#1086;&#1083;&#1100;&#1085;&#1080;&#1082;&#1086;&#1074;.docx!_15785482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дошкольников.docx]Лист1'!$A$2</c:f>
              <c:strCache>
                <c:ptCount val="1"/>
                <c:pt idx="0">
                  <c:v>начало года</c:v>
                </c:pt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дошкольников.docx]Лист1'!$B$1:$D$1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дошкольников.docx]Лист1'!$B$2:$D$2</c:f>
              <c:numCache>
                <c:formatCode>0%</c:formatCode>
                <c:ptCount val="3"/>
                <c:pt idx="0" formatCode="0.00%">
                  <c:v>0.16700000000000023</c:v>
                </c:pt>
                <c:pt idx="1">
                  <c:v>0.25</c:v>
                </c:pt>
                <c:pt idx="2" formatCode="0.00%">
                  <c:v>0.58300000000000052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дошкольников.docx]Лист1'!$A$31</c:f>
              <c:strCache>
                <c:ptCount val="1"/>
                <c:pt idx="0">
                  <c:v>традиционные приёмы работы</c:v>
                </c:pt>
              </c:strCache>
            </c:strRef>
          </c:tx>
          <c:explosion val="25"/>
          <c:dLbls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дошкольников.docx]Лист1'!$B$30:$D$30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дошкольников.docx]Лист1'!$B$31:$D$31</c:f>
              <c:numCache>
                <c:formatCode>0.00%</c:formatCode>
                <c:ptCount val="3"/>
                <c:pt idx="0" formatCode="0%">
                  <c:v>0.25</c:v>
                </c:pt>
                <c:pt idx="1">
                  <c:v>0.41700000000000031</c:v>
                </c:pt>
                <c:pt idx="2">
                  <c:v>0.33300000000000074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2]Лист1'!$A$35</c:f>
              <c:strCache>
                <c:ptCount val="1"/>
                <c:pt idx="0">
                  <c:v>с использованием новых пособий</c:v>
                </c:pt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2]Лист1'!$B$34:$D$34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 2]Лист1'!$B$35:$D$35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0.33300000000000074</c:v>
                </c:pt>
                <c:pt idx="2">
                  <c:v>0.16700000000000001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2]Лист1'!$A$2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dLbl>
              <c:idx val="0"/>
              <c:layout>
                <c:manualLayout>
                  <c:x val="-1.3186489143989214E-2"/>
                  <c:y val="-8.0167860136752742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652450139285074E-3"/>
                  <c:y val="-1.679707545722432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4025E-3"/>
                  <c:y val="-2.519561318583649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 2]Лист1'!$B$2:$D$2</c:f>
              <c:numCache>
                <c:formatCode>0%</c:formatCode>
                <c:ptCount val="3"/>
                <c:pt idx="0" formatCode="0.00%">
                  <c:v>0.16700000000000001</c:v>
                </c:pt>
                <c:pt idx="1">
                  <c:v>0.25</c:v>
                </c:pt>
                <c:pt idx="2" formatCode="0.00%">
                  <c:v>0.58299999999999996</c:v>
                </c:pt>
              </c:numCache>
            </c:numRef>
          </c:val>
        </c:ser>
        <c:ser>
          <c:idx val="1"/>
          <c:order val="1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2]Лист1'!$A$3</c:f>
              <c:strCache>
                <c:ptCount val="1"/>
                <c:pt idx="0">
                  <c:v>традиционные приёмы работы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93948820501425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415557149932463E-3"/>
                  <c:y val="-2.40503580410257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94882050142578E-2"/>
                  <c:y val="-3.77934197787547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 2]Лист1'!$B$3:$D$3</c:f>
              <c:numCache>
                <c:formatCode>0.00%</c:formatCode>
                <c:ptCount val="3"/>
                <c:pt idx="0" formatCode="0%">
                  <c:v>0.25</c:v>
                </c:pt>
                <c:pt idx="1">
                  <c:v>0.41700000000000031</c:v>
                </c:pt>
                <c:pt idx="2">
                  <c:v>0.33300000000000057</c:v>
                </c:pt>
              </c:numCache>
            </c:numRef>
          </c:val>
        </c:ser>
        <c:ser>
          <c:idx val="2"/>
          <c:order val="2"/>
          <c:tx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2]Лист1'!$A$4</c:f>
              <c:strCache>
                <c:ptCount val="1"/>
                <c:pt idx="0">
                  <c:v>с использованием новых пособий</c:v>
                </c:pt>
              </c:strCache>
            </c:strRef>
          </c:tx>
          <c:dLbls>
            <c:dLbl>
              <c:idx val="0"/>
              <c:layout>
                <c:manualLayout>
                  <c:x val="1.9688103191026561E-2"/>
                  <c:y val="-3.30215834604236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95735041785482E-2"/>
                  <c:y val="-3.77934197787547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60127064071115E-2"/>
                  <c:y val="-4.1992688643060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C: Users Victorya Desktop Целью исследования было изучение проблемы использования игровых приёмов при ФЭМП у дошкольников.docx 2]Лист1'!$B$1:$D$1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'[Лист в C: Users Victorya Desktop Целью исследования было изучение проблемы использования игровых приёмов при ФЭМП у дошкольников.docx 2]Лист1'!$B$4:$D$4</c:f>
              <c:numCache>
                <c:formatCode>0.00%</c:formatCode>
                <c:ptCount val="3"/>
                <c:pt idx="0">
                  <c:v>0.16700000000000001</c:v>
                </c:pt>
                <c:pt idx="1">
                  <c:v>0.33300000000000057</c:v>
                </c:pt>
                <c:pt idx="2">
                  <c:v>0.16700000000000001</c:v>
                </c:pt>
              </c:numCache>
            </c:numRef>
          </c:val>
        </c:ser>
        <c:dLbls/>
        <c:shape val="box"/>
        <c:axId val="74694016"/>
        <c:axId val="75048064"/>
        <c:axId val="0"/>
      </c:bar3DChart>
      <c:catAx>
        <c:axId val="74694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48064"/>
        <c:crossesAt val="0"/>
        <c:auto val="1"/>
        <c:lblAlgn val="ctr"/>
        <c:lblOffset val="100"/>
      </c:catAx>
      <c:valAx>
        <c:axId val="75048064"/>
        <c:scaling>
          <c:orientation val="minMax"/>
          <c:max val="0.9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7469401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D8BD5-D0E0-436C-A436-74DCCB496E3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BE06-4D88-4488-90F1-AEB9DE157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535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7AF6-82A0-4FD8-84BA-D5422F9CB67C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C24B-5DE5-4ADE-9549-FDB7B04AE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13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90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29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70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16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99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35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85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64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53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C24B-5DE5-4ADE-9549-FDB7B04AED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71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E06-6DA0-4B74-BB56-E83FBF09E88F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6B8F-29BF-44B7-9DF0-3688938E9D2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C727-AB1E-4212-BD7A-892536F8C35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4686-BC03-491C-AB5F-C670D7C130FE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DD2C-8925-4EB1-98F0-8E44C7E0E294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FCF0-4729-4B6D-ABE5-D7C96C49DBA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3DF7-33F9-4E1E-8006-C4A079E0674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99D-65E5-4207-8FB5-8DF0F04651AD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5913-1746-4FD3-8513-506932B56CAE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61-B3F3-427B-B207-5D5A3D79D28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0C47-1493-4A24-9AE7-6307184008CD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DF4E-FEF7-4833-BBE3-78A2AEB08D3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98CB-57C4-4562-B340-B290ED309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01122" cy="24574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у детей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нарушениями зрения посредством дидактических игр.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Пухонина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Т.Л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высшей квалификационной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КГОБУ Владивостокская КШ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2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8235732" cy="100811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536" y="2708920"/>
            <a:ext cx="2736304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2708920"/>
            <a:ext cx="2808312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708920"/>
            <a:ext cx="2808312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708920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84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rgbClr val="B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высокий уровень</a:t>
            </a:r>
          </a:p>
          <a:p>
            <a:pPr indent="2984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Ребёнок самостоятельно осуществляет классификацию по одному-двум свойствам, обнаруживает логические связи и отражает их в речи, считает, измеряет, решает простые задачи на увеличение и уменьшение.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Проявляет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инициативу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творчество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интерес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Оказывает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посильную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помощь</a:t>
            </a:r>
            <a:r>
              <a:rPr lang="en-US" sz="1600" dirty="0" smtClean="0">
                <a:solidFill>
                  <a:srgbClr val="0A198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A1986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 rot="10800000" flipV="1">
            <a:off x="3275856" y="2603277"/>
            <a:ext cx="2736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B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средний уровень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B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298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Ребёнок осуществляет классификацию по одному- двум свойствам, самостоятельно выделяет признак, по которому можно классифицировать; считает, измеряет, сравнивает.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 помощью воспитателя выражает в речи логические связи, предполагаемые изменения в группах предметов, величин.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проявляет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инициативы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творчества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84168" y="2688015"/>
            <a:ext cx="26997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B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низкий уровень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B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rgbClr val="B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Ребёнок классифицирует геометрические фигуры, величины по одному- двум свойствам, определяет форму предметов, ориентируясь на эталон. Способы деятельности, связи изменения не устанавливает, не объясняет сущность действий.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A1986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Самостоятельности и творчества не проявляет.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331640" y="764704"/>
          <a:ext cx="58326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63532" y="6269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523EE4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 результата мониторинга дошкольников выявлена следующая проблема: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1556792"/>
            <a:ext cx="7488832" cy="273630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за деятельностью воспитанников показали недостаточный уровень развития у дошкольников интеллектуальных способностей,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мышления, активности и самостоятельности в поисках способов действия, путём решения мыслительных задач.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5387" y="62373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1520" y="62068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70DE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Приемы работы с детьми по формированию элементарных математических представлений: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Объяснение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Беседа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Наблюдение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Показ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проблемных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ситуаций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Демонстрация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иллюстраций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Рассматривание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таблиц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моделей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Подсказ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Исправление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ошибки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Вопросы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детей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к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исправлению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ошибок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A1986"/>
              </a:buClr>
              <a:buSzPct val="100000"/>
              <a:buFontTx/>
              <a:buAutoNum type="arabicPeriod"/>
              <a:tabLst>
                <a:tab pos="900113" algn="l"/>
              </a:tabLst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Напоминание о том, как сказать правильно.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61945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44588" y="1357395"/>
            <a:ext cx="1409248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логическое мышление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303" y="3052134"/>
            <a:ext cx="2263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закрепление формы, качества и величины предметов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7637" y="376302"/>
            <a:ext cx="8162527" cy="6141355"/>
            <a:chOff x="497637" y="376302"/>
            <a:chExt cx="8162527" cy="6141355"/>
          </a:xfrm>
        </p:grpSpPr>
        <p:sp>
          <p:nvSpPr>
            <p:cNvPr id="19" name="Капля 18"/>
            <p:cNvSpPr/>
            <p:nvPr/>
          </p:nvSpPr>
          <p:spPr>
            <a:xfrm rot="1521946">
              <a:off x="497637" y="3151848"/>
              <a:ext cx="2859839" cy="2200289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ориентировку в пространстве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Капля 19"/>
            <p:cNvSpPr/>
            <p:nvPr/>
          </p:nvSpPr>
          <p:spPr>
            <a:xfrm rot="15179276">
              <a:off x="4977647" y="4250665"/>
              <a:ext cx="2129922" cy="2391402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</a:t>
              </a:r>
              <a:r>
                <a:rPr lang="ru-RU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чередованиеи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групперовеку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предметов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Капля 20"/>
            <p:cNvSpPr/>
            <p:nvPr/>
          </p:nvSpPr>
          <p:spPr>
            <a:xfrm rot="21170227">
              <a:off x="2008407" y="4631105"/>
              <a:ext cx="2998484" cy="1886552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с геометрическими фигурами и формами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Капля 21"/>
            <p:cNvSpPr/>
            <p:nvPr/>
          </p:nvSpPr>
          <p:spPr>
            <a:xfrm rot="9701250">
              <a:off x="4935944" y="931875"/>
              <a:ext cx="2685302" cy="2215698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закрепление цвета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422035">
              <a:off x="2904007" y="673338"/>
              <a:ext cx="3126212" cy="253214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096359">
              <a:off x="5792238" y="2851797"/>
              <a:ext cx="2867926" cy="2088778"/>
            </a:xfrm>
            <a:prstGeom prst="rect">
              <a:avLst/>
            </a:prstGeom>
          </p:spPr>
        </p:pic>
        <p:sp>
          <p:nvSpPr>
            <p:cNvPr id="2" name="Капля 1"/>
            <p:cNvSpPr/>
            <p:nvPr/>
          </p:nvSpPr>
          <p:spPr>
            <a:xfrm rot="4474527">
              <a:off x="1262919" y="1266628"/>
              <a:ext cx="2545010" cy="2623368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путешествия во времени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3120740" y="2756341"/>
              <a:ext cx="2888800" cy="227447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Тематика дидактических игр</a:t>
              </a:r>
              <a:endPara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347754"/>
            <a:ext cx="372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дидактических игр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664" y="1235348"/>
            <a:ext cx="1636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логическое мышление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004" y="3183721"/>
            <a:ext cx="234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закрепление формы, качества, величины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0783" y="62933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 rot="767825">
            <a:off x="1259632" y="5689793"/>
            <a:ext cx="1801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наблюдает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 rot="742356">
            <a:off x="2211748" y="505914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класс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сифицирует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820564">
            <a:off x="3662911" y="454716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сравнивает</a:t>
            </a:r>
          </a:p>
        </p:txBody>
      </p:sp>
      <p:sp>
        <p:nvSpPr>
          <p:cNvPr id="26" name="Прямоугольник 25"/>
          <p:cNvSpPr/>
          <p:nvPr/>
        </p:nvSpPr>
        <p:spPr>
          <a:xfrm rot="974474">
            <a:off x="4669240" y="4265096"/>
            <a:ext cx="449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производит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анализ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синтез</a:t>
            </a:r>
          </a:p>
        </p:txBody>
      </p:sp>
      <p:sp>
        <p:nvSpPr>
          <p:cNvPr id="27" name="Прямоугольник 26"/>
          <p:cNvSpPr/>
          <p:nvPr/>
        </p:nvSpPr>
        <p:spPr>
          <a:xfrm rot="920751">
            <a:off x="6372664" y="3526167"/>
            <a:ext cx="2266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делает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обобщение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816" y="404664"/>
            <a:ext cx="44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дидактической игры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0765" y="62844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2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32452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 flipV="1">
            <a:off x="-180528" y="975908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0888"/>
            <a:ext cx="5280586" cy="3816424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592748"/>
            <a:ext cx="72728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7504" y="206402"/>
            <a:ext cx="88569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«Дерево с плодами»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528" y="600363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в счёте предметов, формировать навыки составления и решение задач,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зрительное внимание, основные мыслительные процессы,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навыки выделения объектов из фона, прослеживающую функцию глаз, навыки пространственной ориентировки.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1120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1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348880"/>
            <a:ext cx="5526360" cy="414477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255064"/>
            <a:ext cx="849694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Геометрическое лото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зрительно обследовать, узнавать и правильно называть плоскостные геометрические фигуры, располагать по цвету,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зрительные функции: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прослеживание, фиксация взора, глазомер.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8273" y="63089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5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7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20888"/>
            <a:ext cx="6336704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Демонстрационное панно «Домик в деревне»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упражнять в счёте, в различении геометрических фигур, в установлении пространственных отношений между предметами: слева, справа, около, на, за; развивать прослеживающую функцию глаз, фиксацию взора,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формоощущения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слуховые анализаторы и тактильное восприятие.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7104" y="634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53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0888"/>
            <a:ext cx="5544616" cy="4134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94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умение считать в прямом и обратном порядке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рядом стоящие числа в пределах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гласные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звуки; развить прослеживающую функцию глаз, фиксацию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взора,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цветоощущение,  навыки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ориентировки.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панно  «Весёлая гусеница»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966" y="63704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4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4"/>
            <a:ext cx="2808312" cy="3481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924944"/>
            <a:ext cx="2664296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924944"/>
            <a:ext cx="2952328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4046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Полоски для счёта с сыпучим материалом (крупа)</a:t>
            </a: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Цель: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 сравнении  множества на верхней и нижней полоске (рис, гречка, бусины) в приделах 10, развивать прослеживающую функцию глаз, фиксацию взора, навыки пространственной ориентировки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микроропространстве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зрительно-моторную координацию, мелкую моторику рук.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3776" y="63096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487025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 особенности детей с нарушением зрения.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  формирования   элементарных   математических представлений в дошкольной педагогике в методической литературе.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Этапы работы по ФЭМП.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первоначальных математических навыков у младших дошкольников.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Приёмы работы по ФЭМП.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Рукодельные пособия.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работы по ФЭМП.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 литературы.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460432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695" y="2790056"/>
            <a:ext cx="5760640" cy="3789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Демонстрационное панно «Цветущая полянка»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тренировать зрительное внимание, учить ориентироваться на плоскости, развивать прослеживающую функцию глаз,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формоощущение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зрительно-моторную координацию.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изменилось? (поменять местами цветы)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 цветы на клумбе по алгоритму.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Собери цветы в букет.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95785" y="62349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Andrey\Desktop\DSC03710.JPG"/>
          <p:cNvPicPr/>
          <p:nvPr/>
        </p:nvPicPr>
        <p:blipFill rotWithShape="1">
          <a:blip r:embed="rId3" cstate="print"/>
          <a:srcRect t="32096"/>
          <a:stretch/>
        </p:blipFill>
        <p:spPr bwMode="auto">
          <a:xfrm>
            <a:off x="1475656" y="2276872"/>
            <a:ext cx="6264696" cy="41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«Цветные грибы»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цвета спектра, каждому цвету соотносить день недели, развивать прослеживающую функцию глаз, фиксацию взора, цветоощущение,  навыки пространственной ориентировки.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7104" y="6244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Andrey\Desktop\DSC03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252536" y="260648"/>
            <a:ext cx="939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«Волшебные катушки»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ndrey\Desktop\DSC03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4048" y="2060848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ndrey\Desktop\DSC03725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43808" y="4221088"/>
            <a:ext cx="330420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536" y="692696"/>
            <a:ext cx="8352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детей видеть равенство и неравенство групп предметов,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в счёте, закреплять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цифры,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зрительное и слуховое внимание,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восприятие цвета, формы,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риентировки в пространстве.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9112" y="634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30951"/>
            <a:ext cx="5760640" cy="4320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1540" y="90872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упражнять и закреплять навыки порядкового счёта; развивать прослеживающую функцию глаз, цветоощущение, зрительно-моторную координацию,  мелкую моторику пальцев и кистей рук.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2959" y="259532"/>
            <a:ext cx="299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пуговицы»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108" y="61916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7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908720"/>
            <a:ext cx="8208912" cy="388843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проводилось с использованием следующих методов: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Наблюдение;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Анализ;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Синтез;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Дедукция;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Систематический подход;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Сравнение.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7104" y="62373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467544" y="1556792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355976" y="3429000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9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60" y="260648"/>
            <a:ext cx="8208421" cy="1139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2440" y="6309320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Сравнительный анализ показал значительный рост показателей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элементарно математических представлений  посредством  применения дидактических игр с использованием инновационных пособий.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24744"/>
          <a:ext cx="77048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548680"/>
            <a:ext cx="351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212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08720"/>
            <a:ext cx="21957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Активизировалось умение сравнивать предметы контрастных и одинаковых размеров по величине, высоте, длине, ширине, толщине. Употреблять сравнения (большой, поменьше, ещё меньше, самый маленький. Выделять признаки сходства разных и одинаковых предметов и объединять их по этому признаку.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59832" y="888976"/>
            <a:ext cx="259228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Овладели умением называть геометрические фигуры: круг, квадрат, прямоугольник, треугольник. Видеть геометрические фигуры в окружающих предметах. Овладели навыком счёту в пределах трёх, сравнивать группы предметов, содержащие до трёх предметов, сравнивать количество предметов.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12160" y="836712"/>
            <a:ext cx="24482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 Сформировалось умение различать и правильно называть части суток: утро, день, вечер, ночь. Различать понятия: спереди, сзади, вверху, внизу. Понимать и называть расположение предмета: слева, справа, над, под, за.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Различать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правую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левую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руки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40152" y="4005064"/>
            <a:ext cx="27363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1F5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Появилось желание решать задачи на сравнение, классификацию, устанавливать последовательность событий, продолжать ряд из предметов или фигур, отличающихся одним признаком.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65313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Повысился уровень заинтересованности родителей в использовании дидактических игр в домашних условиях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04664"/>
            <a:ext cx="703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 с дошкольниками по ФЭМП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13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1124744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Целью исследования было изучение проблемы использования игровых приёмов при формировании элементарных математических представлений у дошкольников. Для ее достижения мы проанализировали психолого-педагогическую литературу по проблеме исследования, рассмотрели и проанализировали игровой метод в педагогическом воздействии, провели экспериментальное воздействие игровых методов по формированию элементарных математических представлений у дошкольников.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Необходимо отметить, что регулярное использование на занятиях по математике системы специальных игровых заданий и упражнений, направленных на развитие познавательных возможностей и способностей, расширяет математический кругозор дошкольников, способствует математическому развитию, повышает качество математической подготовленности к школе, позволяет детям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197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9272" y="62646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36754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9532" y="1052736"/>
            <a:ext cx="8424936" cy="5328591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1.Белошистая А. В. Формирование и развитие математических способностей дошкольников. – М., 2003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Л.А., Дьяченко О.М. Игры и упражнения по развитию умственных способностей у детей дошкольного возраста - М., 1999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Давайте поиграем: Математические игры для детей 5-6 лет / Под ред. А.А. Столяра. _ М. Просвещение 1991.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Дидактические игры и упражнения но сенсорному воспитанию дошкольников: Пособие для воспитателя детского сада. - Под ред. Л.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2-е изд.,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доп.– М.: Просвещение, 1998.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Ерофеева,Т.И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Павлова, Л.Н., Новикова, В.П. Математика для дошкольников: Кн. Для воспитателя дет. сада. – М.: Просвещение, 1992.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 И. Обучение и воспитание дошкольников с нарушением зрения. - М.: Просвещение, 1987.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Литвак  А.Г.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Тифлопсихология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М.: Просв.,1985.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Солнцева Л.И. «Некоторые особенности психологии развития детей с нарушением зрения в современных условиях» Дефектология 2000 г. №4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5530" y="6250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1340768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Учиться, играя!!!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Эта  идея  увлекала  многих  педагогов  и воспитателей. Практически решить эту проблему сумел Ш.А.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Он показал,  как через игру можно вести ребёнка в сложнейший мир познания.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5536" y="0"/>
            <a:ext cx="842493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 особенности детей с нарушением зрения.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Слабовидение оказывает влияние на психическое и физическое развитие ребенка: в известной степени замедлены процессы запоминания, затруднены мыслительные операции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(анализ, синтез, сравнение, обобщение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наряду с ограниченным запасом представлений отмечается их искажённость (нечеткость, нестойкость) в результате затрудненного и замедленного восприятия. Так, в частности, ребенку с нарушенными зрительными функциями трудно определить форму, величину, пространственное расположение предметов, рассматривать движущиеся объекты. Нарушение бинокулярного и стереоскопического зрения усложняет и затрудняет его практические действия, ориентацию в пространстве, овладение измерительными приемами. Усвоение таких понятий, как «больше -- меньше», «толще -- тоньше», «выше -- ниже», «дальше -- ближе», формируется у такого ребенка в сравнении с нормально видящим медленнее и имеет свои особенности.                   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Нарушения зрения усложняют процесс выделения множества предметов в окружающем мире. В результате чувственно-практический опыт детей обеднен, поэтому для осуществления обучения детей выделению множества и его составных частей (единиц) желательно использовать ближайшее окружение, объекты и предметы, с которыми дети сталкиваются в играх, на занятиях, в повседневной жизни. При счете натуральных предметов и игрушек внимание уделяется не только формированию понятия о счете, но и обогащению, конкретизации сенсорного опыта детей с нарушениями зрения.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1658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1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37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9552" y="487025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 формирования   элементарных   математических         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игру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педагогике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признана очень важной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выражение в методической литературе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Вопросами выбора содержания и методов обучения арифметике для детей дошкольного возраста, а также формирования начальных представлений о размерах, мерах измерения, времени и пространстве занимались Я.А. Коменский, И.Г. Песталоцци, К.Д. Ушинский, Л.Н. Толстой, в настоящее время поиском путей эффективного математического развития занимаются такие ученые как Р.Л. Березина, З.А. Михайлова, Р.Л.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Рихтерман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А.А. Столяр,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Л.С.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во все времена была и остаётся "первой красавицей" среди наук и, следовательно, эстетические принципы науки наиболее ярко проявляются в математике.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любознательности.”     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«Математика всегда остаётся для учеников работой»,- утверждал Д.И. Писарев.</a:t>
            </a:r>
          </a:p>
          <a:p>
            <a:pPr indent="457200"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6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11152" y="2708920"/>
            <a:ext cx="7632848" cy="25202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Психологические экспериментальные исследования и педагогический опыт свидетельствуют о том, что благодаря систематическому обучению дошкольников с нарушениями зрения математике посредством дидактических игр у них формируются сенсорные,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перцептивные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мыслительные, вербальные,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мнемические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 компоненты общих и специальных способностей. Задатки индивида превращаются в конкретные способности посредством учения (В. В. Давыдов, Л. 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др.).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3528" y="260648"/>
            <a:ext cx="7704856" cy="25202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детей с нарушением зрения рассматривается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тифлопсихологических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исследованиях в разных аспектах: показана ее положительная роль в развитии компенсаторных процессов (Л.И.Солнцева), формировании нравственных качеств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Э.М.Стернина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И.П.Чигринова), формировании предметных и игровых действий (С.М. Хорош), развитии зрительного восприятия (Л.И. Плаксина), физическом развитии и ориентации в пространстве (В.А. Кручинин, Н.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Азарян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 П. Никитин), коррекции и развитии средств общения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М.Заорска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5157192"/>
            <a:ext cx="8280920" cy="129614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К важнейшим свойствам игры относят тот факт, что в игре дети действуют так, как действовали бы в самых экстремальных ситуациях, на пределе сил преодоления трудности. Причем столь высокий уровень активности достигается ими, почти всегда добровольно, без принуждения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97621" y="6268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49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3568" y="1556792"/>
            <a:ext cx="7776864" cy="3600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Основное назначение дидактической игры - обеспечить детей знаниями в различении, выделении, назывании множества предметов, чисел, геометрических фигур, направлений. В дидактических играх есть возможность формировать новые знания, знакомить детей со способами действий. Каждая игра несет конкретную задачу совершенствования математических (количественных, пространственных, временных) представлений.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7621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01122" cy="560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5576" y="1268760"/>
            <a:ext cx="7632848" cy="48245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Дети дошкольного возраста проявляют спонтанный интерес к математическим категориям: количество, форма, время, пространство, которые помогают им лучше ориентироваться в вещах и ситуациях, упорядочивать и связывать их друг с другом, способствуют формированию понятий.</a:t>
            </a:r>
          </a:p>
          <a:p>
            <a:pPr indent="269875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Поэтому одной из важных задач современного дошкольного воспитания – создание таких условий, которые способствовали бы развитию личности ребёнка, раскрытию его творческой инициативы посредством  дидактической игры.</a:t>
            </a:r>
          </a:p>
          <a:p>
            <a:pPr indent="269875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Использование для дидактических игр пособий изготовленных из самых различных материалов, позволят ребенку с удовольствием подойти к открытию нового и закреплению уже изученного. </a:t>
            </a:r>
          </a:p>
          <a:p>
            <a:pPr indent="269875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1799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" name="imag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8839200" cy="581025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648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23EE4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23EE4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Этапы работы по ФЭМП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5571" y="6311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1966</Words>
  <Application>Microsoft Office PowerPoint</Application>
  <PresentationFormat>Экран (4:3)</PresentationFormat>
  <Paragraphs>202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Формирование элементарных математических представлений у детей  с нарушениями зрения посредством дидактических игр.</vt:lpstr>
      <vt:lpstr>Слайд 2</vt:lpstr>
      <vt:lpstr>Слайд 3</vt:lpstr>
      <vt:lpstr>Слайд 4</vt:lpstr>
      <vt:lpstr>Слайд 5</vt:lpstr>
      <vt:lpstr>Слайд 6</vt:lpstr>
      <vt:lpstr>Слайд 7</vt:lpstr>
      <vt:lpstr>Актуальность</vt:lpstr>
      <vt:lpstr>Слайд 9</vt:lpstr>
      <vt:lpstr>Слайд 10</vt:lpstr>
      <vt:lpstr>По результата мониторинга дошкольников выявлена следующая проблема: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1.Белошистая А. В. Формирование и развитие математических способностей дошкольников. – М., 2003 2. Венгер Л.А., Дьяченко О.М. Игры и упражнения по развитию умственных способностей у детей дошкольного возраста - М., 1999 3. Давайте поиграем: Математические игры для детей 5-6 лет / Под ред. А.А. Столяра. _ М. Просвещение 1991.  4. Дидактические игры и упражнения но сенсорному воспитанию дошкольников: Пособие для воспитателя детского сада. - Под ред. Л. А. Венгера. 2-е изд., перераб. и доп.– М.: Просвещение, 1998. 5. Ерофеева,Т.И., Павлова, Л.Н., Новикова, В.П. Математика для дошкольников: Кн. Для воспитателя дет. сада. – М.: Просвещение, 1992. 6. Земцова М. И. Обучение и воспитание дошкольников с нарушением зрения. - М.: Просвещение, 1987.  7. Литвак  А.Г. Тифлопсихология. – М.: Просв.,1985. 8. Солнцева Л.И. «Некоторые особенности психологии развития детей с нарушением зрения в современных условиях» Дефектология 2000 г. №4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 по формированию элементарных математических представлений у детей  с нарушениями зрения</dc:title>
  <dc:creator>Victorya</dc:creator>
  <cp:lastModifiedBy>Andrey</cp:lastModifiedBy>
  <cp:revision>41</cp:revision>
  <dcterms:created xsi:type="dcterms:W3CDTF">2015-05-21T08:48:37Z</dcterms:created>
  <dcterms:modified xsi:type="dcterms:W3CDTF">2018-01-30T11:59:02Z</dcterms:modified>
</cp:coreProperties>
</file>