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  <p:sldMasterId id="2147483996" r:id="rId2"/>
    <p:sldMasterId id="2147483998" r:id="rId3"/>
    <p:sldMasterId id="2147484060" r:id="rId4"/>
    <p:sldMasterId id="2147484062" r:id="rId5"/>
    <p:sldMasterId id="2147484064" r:id="rId6"/>
    <p:sldMasterId id="2147484067" r:id="rId7"/>
    <p:sldMasterId id="2147484958" r:id="rId8"/>
    <p:sldMasterId id="2147484970" r:id="rId9"/>
    <p:sldMasterId id="2147484982" r:id="rId10"/>
    <p:sldMasterId id="2147484994" r:id="rId11"/>
    <p:sldMasterId id="2147485006" r:id="rId12"/>
    <p:sldMasterId id="2147485018" r:id="rId13"/>
    <p:sldMasterId id="2147485030" r:id="rId14"/>
    <p:sldMasterId id="2147485042" r:id="rId15"/>
    <p:sldMasterId id="2147485241" r:id="rId16"/>
  </p:sldMasterIdLst>
  <p:sldIdLst>
    <p:sldId id="355" r:id="rId17"/>
    <p:sldId id="354" r:id="rId18"/>
    <p:sldId id="335" r:id="rId19"/>
    <p:sldId id="336" r:id="rId20"/>
    <p:sldId id="272" r:id="rId21"/>
    <p:sldId id="257" r:id="rId22"/>
    <p:sldId id="290" r:id="rId23"/>
    <p:sldId id="291" r:id="rId24"/>
    <p:sldId id="292" r:id="rId25"/>
    <p:sldId id="258" r:id="rId26"/>
    <p:sldId id="275" r:id="rId27"/>
    <p:sldId id="293" r:id="rId28"/>
    <p:sldId id="294" r:id="rId29"/>
    <p:sldId id="295" r:id="rId30"/>
    <p:sldId id="259" r:id="rId31"/>
    <p:sldId id="276" r:id="rId32"/>
    <p:sldId id="299" r:id="rId33"/>
    <p:sldId id="300" r:id="rId34"/>
    <p:sldId id="301" r:id="rId35"/>
    <p:sldId id="260" r:id="rId36"/>
    <p:sldId id="288" r:id="rId37"/>
    <p:sldId id="296" r:id="rId38"/>
    <p:sldId id="297" r:id="rId39"/>
    <p:sldId id="298" r:id="rId40"/>
    <p:sldId id="261" r:id="rId41"/>
    <p:sldId id="277" r:id="rId42"/>
    <p:sldId id="302" r:id="rId43"/>
    <p:sldId id="303" r:id="rId44"/>
    <p:sldId id="304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264" r:id="rId56"/>
    <p:sldId id="280" r:id="rId57"/>
    <p:sldId id="313" r:id="rId58"/>
    <p:sldId id="312" r:id="rId59"/>
    <p:sldId id="311" r:id="rId60"/>
    <p:sldId id="366" r:id="rId61"/>
    <p:sldId id="367" r:id="rId62"/>
    <p:sldId id="368" r:id="rId63"/>
    <p:sldId id="369" r:id="rId64"/>
    <p:sldId id="370" r:id="rId65"/>
    <p:sldId id="266" r:id="rId66"/>
    <p:sldId id="282" r:id="rId67"/>
    <p:sldId id="319" r:id="rId68"/>
    <p:sldId id="318" r:id="rId69"/>
    <p:sldId id="317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7" r:id="rId87"/>
    <p:sldId id="388" r:id="rId88"/>
    <p:sldId id="389" r:id="rId8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00CCFF"/>
    <a:srgbClr val="0066FF"/>
    <a:srgbClr val="2378D5"/>
    <a:srgbClr val="FF3300"/>
    <a:srgbClr val="FFFFCC"/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053" autoAdjust="0"/>
    <p:restoredTop sz="94713" autoAdjust="0"/>
  </p:normalViewPr>
  <p:slideViewPr>
    <p:cSldViewPr>
      <p:cViewPr>
        <p:scale>
          <a:sx n="40" d="100"/>
          <a:sy n="40" d="100"/>
        </p:scale>
        <p:origin x="-99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76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76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B4DF-550A-4BFF-892A-1EB16E641779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31E9-ADAC-458A-8A73-E49BF04C9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109A-14B0-4F5D-A980-D8BF8A558DB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182B-E0E7-422B-A2C6-B8313B0C1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0F25-B8B0-4CF2-83F7-D244ECD6F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BFBD-AD1F-486F-80A6-8112FB387B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63BA-3C43-4A6A-B8E8-8C50AF8734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82C9-2D4E-4E89-A816-84C2225AC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9"/>
              <a:ext cx="4299" cy="3370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90"/>
                  <a:ext cx="2919" cy="2147"/>
                  <a:chOff x="1265" y="818"/>
                  <a:chExt cx="2919" cy="2147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8"/>
                    <a:ext cx="2919" cy="21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0"/>
                    <a:ext cx="578" cy="40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10"/>
                    <a:ext cx="1259" cy="2317"/>
                    <a:chOff x="3470" y="1538"/>
                    <a:chExt cx="1259" cy="231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44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89"/>
                    <a:ext cx="2462" cy="1334"/>
                    <a:chOff x="2864" y="2017"/>
                    <a:chExt cx="2462" cy="1334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7"/>
                      <a:ext cx="1813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1"/>
                    <a:ext cx="2478" cy="1067"/>
                    <a:chOff x="2896" y="1829"/>
                    <a:chExt cx="2478" cy="1067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29"/>
                      <a:ext cx="1736" cy="30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1"/>
                    <a:chOff x="2983" y="1269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2"/>
                    <a:ext cx="1879" cy="418"/>
                    <a:chOff x="2938" y="920"/>
                    <a:chExt cx="1879" cy="418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0"/>
                      <a:ext cx="662" cy="33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2"/>
                    <a:chOff x="-52" y="2009"/>
                    <a:chExt cx="2477" cy="1062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3"/>
                    <a:ext cx="2472" cy="929"/>
                    <a:chOff x="-74" y="1811"/>
                    <a:chExt cx="2472" cy="929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1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4"/>
                    <a:ext cx="1849" cy="551"/>
                    <a:chOff x="616" y="902"/>
                    <a:chExt cx="1849" cy="551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2"/>
                      <a:ext cx="662" cy="33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7"/>
                    <a:ext cx="1767" cy="744"/>
                    <a:chOff x="911" y="587"/>
                    <a:chExt cx="1767" cy="744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7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2" cy="1535"/>
                    <a:chOff x="1935" y="31"/>
                    <a:chExt cx="632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9" y="928"/>
                      <a:ext cx="1062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1"/>
                    <a:ext cx="1846" cy="569"/>
                    <a:chOff x="2822" y="669"/>
                    <a:chExt cx="1846" cy="569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69"/>
                      <a:ext cx="663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8"/>
                    <a:chOff x="2683" y="445"/>
                    <a:chExt cx="1783" cy="718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7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1"/>
                    <a:chOff x="2800" y="41"/>
                    <a:chExt cx="638" cy="1521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9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08" cy="1466"/>
                    <a:chOff x="2937" y="159"/>
                    <a:chExt cx="1008" cy="1466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0"/>
                      <a:ext cx="1160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3" y="260"/>
                      <a:ext cx="624" cy="42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5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3" cy="2373"/>
                    <a:chOff x="1455" y="1935"/>
                    <a:chExt cx="763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6" y="2578"/>
                      <a:ext cx="1596" cy="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44" y="1955"/>
                    <a:ext cx="459" cy="2334"/>
                    <a:chOff x="1934" y="1982"/>
                    <a:chExt cx="492" cy="2609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18" y="2689"/>
                      <a:ext cx="1715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11" y="3896"/>
                      <a:ext cx="918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3"/>
                    <a:chOff x="3180" y="1868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6"/>
                      <a:ext cx="882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4" cy="2387"/>
                    <a:chOff x="3006" y="1982"/>
                    <a:chExt cx="624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7" y="3746"/>
                      <a:ext cx="859" cy="3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0"/>
                    <a:chOff x="2819" y="2100"/>
                    <a:chExt cx="404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35" cy="2183"/>
                    <a:chOff x="2287" y="2135"/>
                    <a:chExt cx="435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9" y="2759"/>
                      <a:ext cx="1437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0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 dirty="0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7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7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solidFill>
                      <a:srgbClr val="FFCC00"/>
                    </a:solidFill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</p:grpSp>
      </p:grpSp>
      <p:sp>
        <p:nvSpPr>
          <p:cNvPr id="1004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4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6334-D682-42CC-8B65-F24C38C2D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72DA-C75F-478E-9ABD-10D207704A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8F8C-5451-4AD9-B481-6566CAF29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B65E-C05D-4A49-B68B-7DFAB8FBDF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8350-6229-4F96-B028-0FA7C7A8CA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F4B67-BDEB-48E6-B13C-6D9447856B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ACE5-1AF0-42C9-AC94-942F3E9EC5B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EF43-3270-460C-98C9-8D7DA70E1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5B0DE-BB2E-4D5E-BAFB-3F5722C6BB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16E1-2451-4700-9B03-767F0608C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1365-ABEA-4FB2-9736-380AD41D7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C05F9-A282-4DC2-8D8B-8925442FA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C81E-AEE8-4BEB-92E5-A199329E8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CE5F-CE50-484F-A7C3-3A19E97C5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DF55-A608-4A59-B0ED-EC66FF4390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A28A-3031-4BE3-90BA-F50E2448B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E898-F4EB-401B-AE82-45011517B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E3C91-F1AE-4BDC-BF3E-B36AD518F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06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406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E5A8-0D4D-4D13-936A-E7F1AE4CC2D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3DE3-2C47-47D8-BC88-DF6FE23F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ED6F-525D-492D-A015-0DCCE7BEFF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3111-9FBA-4777-9236-13EAFC97D6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C8A3-232A-4581-B96A-C3BC88E993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2AEF-AAAD-4E99-9731-71D24B27D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2C4-571D-4EF7-A0B5-A65E830C2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4100-0C2D-4C2C-A221-A87798A9DC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136E-5656-4ACA-92CC-D8D81E266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9D39-6CDF-4D69-BBAA-5FA109250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2AD9-A591-4CB7-9752-47AF01083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997C-4B1E-49B1-BEEB-C958E0453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8C1B-F425-4067-B687-844D7ED06B0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0AC4-A895-43CC-B286-EE999B769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72CB-DE4E-42A1-99E3-685B14D6D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BBA9-C648-4F67-81EA-BA800C2F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FBC9-6810-4AE7-88C4-E6E2A5672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63E2-F2BF-4DE7-BC6B-312FAFEB3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E26E-082F-4C3D-9EB3-C9EE2ADE4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7136-3F52-49CC-8EEE-E97B1E09D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9DC2-DC0D-4245-89F9-740507D3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DF9D-1494-4344-92AA-94852409B5D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7588-02AC-41EE-B6EA-9341B17B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1D7E-6F65-4830-857A-86F91A168399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0B146-83B1-4862-9CDD-58B299AB3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3B5D-0C60-4A1B-9241-68939DDF2DC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0A092-0097-423C-9768-E6265F11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1D5C-64B3-48EF-978F-FD6A38A0784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0B96-5EC0-4E00-B02C-02E35F39D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11D4-BC50-4B50-A624-B644D72CDBA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7DAA-843F-41C7-9626-30853603F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8C911-6104-4E4B-812D-D14AB8344CD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4C258-20BF-4241-A2E3-B4BD004B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F9BD-6280-40A4-AB7F-B41C2D5EDBB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22BC-D3B8-4138-AF17-2F63A168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E722-6666-41A9-BD06-82B99E70BB38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2D05-8660-484E-AB3C-DC2486CEC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9E1C-E295-4922-8787-56617CEFB543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6A7E-2D10-4765-85AB-3D4222E25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5BB8-4A2A-4608-AAD5-F322B6789E1B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A5E9-6156-4AEB-9DB6-7785C7151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3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3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2675-D9BF-4865-8CB3-A5D50C18F13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DABF-C9D7-4DE1-99B4-4F915CDB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04A1E-8CA3-4758-B643-4DF9D5F9D4A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1A01-C7B7-4411-BF14-12DA93097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0D505-68EE-47A0-A8CA-4519D22F639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FE0B0-2951-4C90-BCEF-99566B675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8D4C-BE01-4D17-881B-9E0B8FD8E79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304C-BEED-425D-98B5-D9846BFD4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65AD-06B6-4F6B-ADC5-54253E3E94E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F1943-5309-4D48-8293-4307F460B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2F3B6-8D0D-4038-BBCC-C720E71331E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2522-2952-4F59-8086-68EC48FA6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CBE38-292B-4CF3-82DD-95ED4115C2F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FDF6-2A33-4E15-937E-657378EEE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34EE-96BC-4A31-B77D-CE86CAEF601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EC1A-2581-4B72-B19C-8745A03A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1CF-3103-4156-8087-EB994042DF7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BCCC-948A-424D-B2D6-CBCB44072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A0E9-1A8D-4089-9796-F4B426BA5B8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C6430-A8B1-4E93-904D-A15BA3AF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5E35-7CBC-4D77-AEFD-75E649273C84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2FDE-A4FC-4713-BD69-33713D46F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C970-10C6-4946-B64E-FA55F2ED7ED3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D13B-81D5-49B1-9FF8-19B97C5EA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1886-6FAD-404F-B507-0AC22F5D2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D256-EA51-45A8-926F-D126CD6C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5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015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0462-21AB-4546-A8CA-24DFF2215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64B0-B7E5-4D50-8213-56C5F0EDE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</p:grpSp>
      <p:sp>
        <p:nvSpPr>
          <p:cNvPr id="263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3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B986-9B89-47EB-AF5A-949D12B32AA0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F224-05B0-4F3F-8B11-F906B5F6A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BC49-C8BB-4E05-9CDC-65EFD2ECF3EA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EEFA-1619-4C55-B012-9148E5D760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1423-1864-4397-A058-A46410DD31C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9F8E-1A4E-4D2D-B0EB-C4F857265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741B-8978-49F5-9DE3-16DD2A50A02A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2935-B061-475C-B57B-B9455AEC5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DE67-D490-4B5C-B76B-89A8CFFE1233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535C-B6EB-4E5B-ABB3-14471A2BEF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EE58-B28E-48FD-AC93-52E2C37812C6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3101-7049-42AD-B582-2453F11AFE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B389-D6D5-4DB1-A16C-9432F458E5E2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0582-C8FA-40E4-8BCD-2ED2C46372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83A7-8FB1-40A3-A249-A3D0EE7FE68D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3F34-B1B2-4034-8888-34040546F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A381-7944-4827-A3C9-500ECE554407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38AB-49AF-4ED1-94EA-B92C75836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5F47-DD6C-4F06-B3E4-DDDAC0E913B8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E4D6-2959-441C-96F9-1B4AE4079F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0396-8831-4EFB-8483-607BB3528310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D177-58F0-4BCF-9E33-62871ACC8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FD7D-1AAD-4815-A7B8-4481AF0FBBDE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C309-6EA3-4667-9166-ED20F028A4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2376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76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8F70-DBF9-492A-B118-5222D18F880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2F4A-A38E-4C23-8E14-1267DCFB2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A970-9CD0-444F-8702-C1E6814A0B24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7F1D-4F9B-4FD4-9140-B5B01B46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54F21-E033-437E-AD91-2686E017498E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6CEB-D0E7-49E0-9A93-0AC195BA3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1FDD-7E38-4F89-B34C-2E96BCA65C1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1EAB-13C2-43BA-9760-D0ADFC323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B0C56-996D-4937-892E-2F8C9CF90E8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0E1B-F833-46C1-B565-52231689D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2310-A2DC-444B-B76F-C627EEFCC66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6D77-5B5D-4C3F-90E2-9089BF96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2CC7-F105-475F-B52D-CF67E251EF9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5EE1-10E3-492D-8FEE-31BCCFDC0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5965-DB36-495C-8672-AA234D95ACD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CCF03-6F14-4282-B767-484473FD8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87BC-C3D6-409A-A857-64EACFF550F4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803A-8A0E-4E64-8ADB-9C25D83FA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A87A-D945-4684-AE1F-14D7F2575CF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67B5-03C4-44C3-B89E-34E43596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2377C-ABB9-45A9-951E-B904CE21BD51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C8FA-0B01-4296-B4E2-B72F3E842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4662E-805C-4322-A8DA-3F1A3275FA25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DABB5-D6F2-4BA8-A6F5-F2959BB0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9A45-D6F9-4F93-8639-9EBE18EEDBCE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EEE12-CB0A-4484-9A84-DBB02069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263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3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5EFF-6DE5-40FD-BC41-F30B390425FD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68CF-1064-4D65-B189-3CB4C97F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F20D-D200-4B5B-AF7D-F5C70BF7DFB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7D07-AC16-4A06-A293-D78DD43D8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3D5-9E6C-42AC-BB9A-AA48F99C9EE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E634-59C3-46D8-AC6B-4562EB64F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2F6A-811C-4076-A260-F63A4ECB462F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049E-34D4-4A7E-9EE4-B4B266BF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39146-A4AC-4854-A9E3-F794DFD005B4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299E3-8AC7-4404-ADCF-96CBC7F5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4AE9-7510-488B-8CEA-F3BB00DF9EBB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6990-9FA3-412D-BABD-605A693E2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B9AC-AE3E-4CA6-B614-2927082C6F6C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6F14-7CE3-4181-80D8-E3AB2833D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D45E-849C-4BBB-8098-93365ABC7763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9059-57D2-4A99-B656-0128DB732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E4FA-43AB-40C4-8F65-77A775376A68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0E19-533D-4644-AA8D-637B404E3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EF23-EF47-40D4-B130-EB14921F65DF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3C67-9B24-4620-BF01-95939B25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C3E93-EAA9-4E29-A822-96F30C5DE79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A98D-A41D-4B77-906D-D2A67F95E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02CD-92CB-4C71-A5CA-0EBA72438049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7F751-ABD7-4D70-99CB-5D1300862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2376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76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D18C-F72D-45BA-ABEB-4834F8499548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92AA1-6362-496D-82E4-556EF4893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6BE0-EC2C-428A-8B28-E3C28FB7107E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D420-DAA3-482D-B093-9F8FDA525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5850-2B27-46FE-9320-F5F0B8E88567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739EE-7A17-4D09-95F3-66697F90A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8FB83-09E9-48BC-B053-8E5931EC2B22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EA40-BC85-4520-B62E-2CCDEBAEBA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F07C-D38B-43A8-9FF1-31957D2F6A7D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BE1F-7BB2-42DB-820E-EEA2228B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1BAE-2253-4AB6-BC33-9F81C3979F9A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DB0F-555D-434F-8D8A-1D5DA02F4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449B-A04A-4BBE-9A0E-28D461B04124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D8B9-5863-4C65-8E47-DFCDF84E6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B3D3-9C58-40C4-A23F-30B81441E7BC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0F53-9D4E-4D3B-B6CE-E2DBACC74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58A3-C410-4B5A-91DC-27E95B730141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855C-77F9-4E07-B748-EC0D92E2D5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19DA-6411-4592-AFC6-BDB031E1BC08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8BF46-246B-4F02-9E72-CCB435A9B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EF69-C36B-4A41-8FC4-B1072208610A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48C39-6545-4D72-BFD0-0D7815115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289B-6370-4666-A001-A9168EA85533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C4D6-5215-4B94-B504-754E6F4D4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</p:grpSp>
      <p:sp>
        <p:nvSpPr>
          <p:cNvPr id="263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3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37C5-3436-44A9-AF09-B679CF828D7D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2B1E-44D8-45D6-8BCA-2A0DDBAD70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C9CE-3A8A-4269-A60B-150A50B190AF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89BC-60EA-4A6F-8B8F-3BC08F22AC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D94FD-E897-417E-80E8-C23965959348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8C51-934E-4B2D-9596-2A0C258D18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0105-AA8D-4E2B-B15F-B807F21CA55E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AE68-D9D7-431F-AE07-56822FE717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4C6B-F761-4FE3-97D6-18D4EFCA1870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1A97-C6B7-474E-8F0E-4A1C38F527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09BE-560C-4446-BECF-E116199E60D0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2A0B-DB54-462A-A685-1D3DCEA3FC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2011-0602-4566-AE3B-24319205D002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D625-F62F-4E13-A587-0788E84D3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D1DE-2F28-4BAD-B479-A99524ABF1D8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89AE-BE7C-4410-AE0C-90CD7AC6F4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BB4E-A69C-49AD-939B-846B92D2FA6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8F56-4051-4253-99C7-770580D7E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1906-B791-461D-A9F9-1ACDF319D87C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1F8DD-423A-4B24-8D0C-63D89FE43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7E1A-4A15-42BA-BAF9-31C616167F96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63B24-F0AC-4AB7-BBDD-2BA0B48DB6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AA3DE-DEF8-445A-84F0-7DAE76DBA7CE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01F-64C9-4D3D-9704-7068F5EA7C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2BA7-372D-46DC-B9ED-2BC74C6AA1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34F0-88FD-4DD3-94BD-84C488354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BD80-6CC2-4A6B-AEC1-8EE5F40746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5C93-D844-4150-8730-31A46D3738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74A3-A8C0-4124-8905-68E052972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0027-B6C2-4CEC-930D-98F2224F52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CF66-B55D-4E66-B4FA-22500B072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3654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3654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5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6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7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7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7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57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3657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7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7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7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7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8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3 w 305"/>
                    <a:gd name="T1" fmla="*/ 428 h 426"/>
                    <a:gd name="T2" fmla="*/ 307 w 305"/>
                    <a:gd name="T3" fmla="*/ 42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3 w 305"/>
                    <a:gd name="T9" fmla="*/ 428 h 426"/>
                    <a:gd name="T10" fmla="*/ 283 w 305"/>
                    <a:gd name="T11" fmla="*/ 428 h 426"/>
                    <a:gd name="T12" fmla="*/ 283 w 305"/>
                    <a:gd name="T13" fmla="*/ 42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8 h 486"/>
                    <a:gd name="T2" fmla="*/ 48 w 347"/>
                    <a:gd name="T3" fmla="*/ 488 h 486"/>
                    <a:gd name="T4" fmla="*/ 349 w 347"/>
                    <a:gd name="T5" fmla="*/ 72 h 486"/>
                    <a:gd name="T6" fmla="*/ 349 w 347"/>
                    <a:gd name="T7" fmla="*/ 0 h 486"/>
                    <a:gd name="T8" fmla="*/ 0 w 347"/>
                    <a:gd name="T9" fmla="*/ 488 h 486"/>
                    <a:gd name="T10" fmla="*/ 24 w 347"/>
                    <a:gd name="T11" fmla="*/ 488 h 486"/>
                    <a:gd name="T12" fmla="*/ 24 w 347"/>
                    <a:gd name="T13" fmla="*/ 48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3659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9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9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9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9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59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60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60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60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660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5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6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660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9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0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1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6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66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B3DA6F2-9D74-40D7-A2E0-EBFC4BD6FE48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366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6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D16B912-4380-41B0-BF79-9F84BFFF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661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29" r:id="rId1"/>
    <p:sldLayoutId id="2147485917" r:id="rId2"/>
    <p:sldLayoutId id="2147485918" r:id="rId3"/>
    <p:sldLayoutId id="2147485919" r:id="rId4"/>
    <p:sldLayoutId id="2147485920" r:id="rId5"/>
    <p:sldLayoutId id="2147485921" r:id="rId6"/>
    <p:sldLayoutId id="2147485922" r:id="rId7"/>
    <p:sldLayoutId id="2147485923" r:id="rId8"/>
    <p:sldLayoutId id="2147485924" r:id="rId9"/>
    <p:sldLayoutId id="2147485925" r:id="rId10"/>
    <p:sldLayoutId id="214748592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sp>
          <p:nvSpPr>
            <p:cNvPr id="262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</p:grpSp>
      <p:sp>
        <p:nvSpPr>
          <p:cNvPr id="262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2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E29E50-C7FE-425A-93E1-B4A7804D8E1A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62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77C6F4-439A-4090-992B-04CF7FD28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2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8" r:id="rId1"/>
    <p:sldLayoutId id="2147485967" r:id="rId2"/>
    <p:sldLayoutId id="2147485968" r:id="rId3"/>
    <p:sldLayoutId id="2147485969" r:id="rId4"/>
    <p:sldLayoutId id="2147485970" r:id="rId5"/>
    <p:sldLayoutId id="2147485971" r:id="rId6"/>
    <p:sldLayoutId id="2147485972" r:id="rId7"/>
    <p:sldLayoutId id="2147485973" r:id="rId8"/>
    <p:sldLayoutId id="2147485974" r:id="rId9"/>
    <p:sldLayoutId id="2147485975" r:id="rId10"/>
    <p:sldLayoutId id="214748597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3654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grpSp>
          <p:nvGrpSpPr>
            <p:cNvPr id="1127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3654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129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3657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30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3659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30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3659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60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60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60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23660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1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236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66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9F2CCE9-5D0B-4441-BE14-14577C6C0BF4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2366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6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5F793B1-8E94-4169-9940-70DE9DBFCE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661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9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62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</p:grpSp>
      <p:sp>
        <p:nvSpPr>
          <p:cNvPr id="262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2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32C0F25-DBF1-4750-8E74-BC29E83A6CDC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262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32F3110-70D9-4B4A-B855-B65EE0084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2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40" r:id="rId1"/>
    <p:sldLayoutId id="2147485987" r:id="rId2"/>
    <p:sldLayoutId id="2147485988" r:id="rId3"/>
    <p:sldLayoutId id="2147485989" r:id="rId4"/>
    <p:sldLayoutId id="2147485990" r:id="rId5"/>
    <p:sldLayoutId id="2147485991" r:id="rId6"/>
    <p:sldLayoutId id="2147485992" r:id="rId7"/>
    <p:sldLayoutId id="2147485993" r:id="rId8"/>
    <p:sldLayoutId id="2147485994" r:id="rId9"/>
    <p:sldLayoutId id="2147485995" r:id="rId10"/>
    <p:sldLayoutId id="214748599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7631C54-2DF5-4DF4-8B49-87C870FD93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7" r:id="rId1"/>
    <p:sldLayoutId id="2147485998" r:id="rId2"/>
    <p:sldLayoutId id="2147485999" r:id="rId3"/>
    <p:sldLayoutId id="2147486000" r:id="rId4"/>
    <p:sldLayoutId id="2147486001" r:id="rId5"/>
    <p:sldLayoutId id="2147486002" r:id="rId6"/>
    <p:sldLayoutId id="2147486003" r:id="rId7"/>
    <p:sldLayoutId id="2147486004" r:id="rId8"/>
    <p:sldLayoutId id="2147486005" r:id="rId9"/>
    <p:sldLayoutId id="2147486006" r:id="rId10"/>
    <p:sldLayoutId id="2147486007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9933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3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9933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33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434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993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3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434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34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9934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934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solidFill>
                      <a:srgbClr val="FFCC00"/>
                    </a:solidFill>
                  </a:endParaRPr>
                </a:p>
              </p:txBody>
            </p:sp>
          </p:grpSp>
          <p:grpSp>
            <p:nvGrpSpPr>
              <p:cNvPr id="1434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37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993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44" y="3124"/>
                    <a:ext cx="876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993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993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993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993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993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993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87" y="1128"/>
                    <a:ext cx="126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7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993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993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993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993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993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993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993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993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993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993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8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993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3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994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994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994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sp>
              <p:nvSpPr>
                <p:cNvPr id="994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994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solidFill>
                      <a:srgbClr val="FFCC00"/>
                    </a:solidFill>
                  </a:endParaRPr>
                </a:p>
              </p:txBody>
            </p:sp>
            <p:grpSp>
              <p:nvGrpSpPr>
                <p:cNvPr id="1439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994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994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994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994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66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39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994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91" y="3603"/>
                    <a:ext cx="82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40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994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79" y="2657"/>
                    <a:ext cx="172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86" y="3850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40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994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40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994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493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6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40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994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6" y="3699"/>
                    <a:ext cx="851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40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994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25" y="2678"/>
                    <a:ext cx="1435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8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440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994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994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38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dirty="0">
                      <a:solidFill>
                        <a:srgbClr val="FFCC00"/>
                      </a:solidFill>
                    </a:endParaRPr>
                  </a:p>
                </p:txBody>
              </p:sp>
            </p:grpSp>
          </p:grpSp>
          <p:sp>
            <p:nvSpPr>
              <p:cNvPr id="994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4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  <p:sp>
            <p:nvSpPr>
              <p:cNvPr id="9946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solidFill>
                    <a:srgbClr val="FFCC00"/>
                  </a:solidFill>
                </a:endParaRPr>
              </a:p>
            </p:txBody>
          </p:sp>
        </p:grpSp>
      </p:grpSp>
      <p:sp>
        <p:nvSpPr>
          <p:cNvPr id="1433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4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4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4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+mn-lt"/>
              </a:defRPr>
            </a:lvl1pPr>
          </a:lstStyle>
          <a:p>
            <a:pPr>
              <a:defRPr/>
            </a:pPr>
            <a:fld id="{088BE39A-577C-46E5-BBDF-215C89702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41" r:id="rId1"/>
    <p:sldLayoutId id="2147486008" r:id="rId2"/>
    <p:sldLayoutId id="2147486009" r:id="rId3"/>
    <p:sldLayoutId id="2147486010" r:id="rId4"/>
    <p:sldLayoutId id="2147486011" r:id="rId5"/>
    <p:sldLayoutId id="2147486012" r:id="rId6"/>
    <p:sldLayoutId id="2147486013" r:id="rId7"/>
    <p:sldLayoutId id="2147486014" r:id="rId8"/>
    <p:sldLayoutId id="2147486015" r:id="rId9"/>
    <p:sldLayoutId id="2147486016" r:id="rId10"/>
    <p:sldLayoutId id="2147486017" r:id="rId11"/>
  </p:sldLayoutIdLst>
  <p:transition spd="slow" advClick="0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41BAC8-B48D-40AC-BF86-C525F857E8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E7E122-BE6A-4EC8-86D2-6EE12659E84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BE054C-4074-4017-9670-DF20ED89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396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96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396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96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96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96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96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4ABE3D5-730E-473D-BC20-446295C47234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396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96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F38EB6C-56B2-4053-9C92-2F8B2BFCC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0" r:id="rId1"/>
    <p:sldLayoutId id="2147485927" r:id="rId2"/>
    <p:sldLayoutId id="2147485928" r:id="rId3"/>
    <p:sldLayoutId id="2147485929" r:id="rId4"/>
    <p:sldLayoutId id="2147485930" r:id="rId5"/>
    <p:sldLayoutId id="2147485931" r:id="rId6"/>
    <p:sldLayoutId id="2147485932" r:id="rId7"/>
    <p:sldLayoutId id="2147485933" r:id="rId8"/>
    <p:sldLayoutId id="2147485934" r:id="rId9"/>
    <p:sldLayoutId id="2147485935" r:id="rId10"/>
    <p:sldLayoutId id="214748593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2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2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2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6E5B3B5-A527-4CE5-9EB8-9044E69D36A5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62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E78A32A-DECA-4EC6-81E3-6D93D239D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2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1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EA6F6B-FF1E-41C1-A637-C54756C0D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2" r:id="rId1"/>
  </p:sldLayoutIdLst>
  <p:transition spd="slow" advClick="0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7E6D9B-EA7B-4B77-8DFC-69CD3947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3" r:id="rId1"/>
  </p:sldLayoutIdLst>
  <p:transition spd="slow" advClick="0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2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2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F9CFE-427E-4758-86D3-26000014C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4" r:id="rId1"/>
  </p:sldLayoutIdLst>
  <p:transition spd="slow" advClick="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64E3C82-2A48-41E5-A900-001A3CC3E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5" r:id="rId1"/>
  </p:sldLayoutIdLst>
  <p:transition spd="slow" advClick="0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62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  <p:sp>
          <p:nvSpPr>
            <p:cNvPr id="262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EAEAEA"/>
                </a:solidFill>
              </a:endParaRPr>
            </a:p>
          </p:txBody>
        </p:sp>
      </p:grpSp>
      <p:sp>
        <p:nvSpPr>
          <p:cNvPr id="262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2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5C604D6-788C-4EF1-8000-F7769D9117F4}" type="datetimeFigureOut">
              <a:rPr lang="ru-RU"/>
              <a:pPr>
                <a:defRPr/>
              </a:pPr>
              <a:t>30.01.2018</a:t>
            </a:fld>
            <a:endParaRPr lang="ru-RU" dirty="0"/>
          </a:p>
        </p:txBody>
      </p:sp>
      <p:sp>
        <p:nvSpPr>
          <p:cNvPr id="262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B6E8D59-40FB-45B0-ABFE-D9E4D780E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2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6" r:id="rId1"/>
    <p:sldLayoutId id="2147485947" r:id="rId2"/>
    <p:sldLayoutId id="2147485948" r:id="rId3"/>
    <p:sldLayoutId id="2147485949" r:id="rId4"/>
    <p:sldLayoutId id="2147485950" r:id="rId5"/>
    <p:sldLayoutId id="2147485951" r:id="rId6"/>
    <p:sldLayoutId id="2147485952" r:id="rId7"/>
    <p:sldLayoutId id="2147485953" r:id="rId8"/>
    <p:sldLayoutId id="2147485954" r:id="rId9"/>
    <p:sldLayoutId id="2147485955" r:id="rId10"/>
    <p:sldLayoutId id="214748595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3654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3654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5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6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57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9251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3657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7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8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925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1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925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3659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59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60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60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660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23660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35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36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37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23660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39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40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41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236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661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8EF0329-883C-4A13-95B4-648B7F62AF25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3661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661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8B9E793-DF6D-486A-B66A-02BCB5AD6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661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037" r:id="rId1"/>
    <p:sldLayoutId id="2147485957" r:id="rId2"/>
    <p:sldLayoutId id="2147485958" r:id="rId3"/>
    <p:sldLayoutId id="2147485959" r:id="rId4"/>
    <p:sldLayoutId id="2147485960" r:id="rId5"/>
    <p:sldLayoutId id="2147485961" r:id="rId6"/>
    <p:sldLayoutId id="2147485962" r:id="rId7"/>
    <p:sldLayoutId id="2147485963" r:id="rId8"/>
    <p:sldLayoutId id="2147485964" r:id="rId9"/>
    <p:sldLayoutId id="2147485965" r:id="rId10"/>
    <p:sldLayoutId id="214748596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6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0;&#1090;&#1086;%20&#1093;&#1086;&#1095;&#1077;&#1090;%20&#1089;&#1090;&#1072;&#1090;&#1100;%20&#1084;&#1080;&#1083;&#1083;&#1080;&#1086;&#1085;&#1077;&#1088;&#1086;&#1084;-&#1090;&#1077;&#1084;&#1072;%20(&#1087;&#1086;&#1083;&#1085;&#1072;&#1103;%20&#1074;&#1077;&#1088;&#1089;&#1080;&#1103;).mp3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5.xml"/><Relationship Id="rId4" Type="http://schemas.openxmlformats.org/officeDocument/2006/relationships/slide" Target="slide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65.xml"/><Relationship Id="rId4" Type="http://schemas.openxmlformats.org/officeDocument/2006/relationships/slide" Target="slide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5.xml"/><Relationship Id="rId4" Type="http://schemas.openxmlformats.org/officeDocument/2006/relationships/slide" Target="slide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6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0;&#1090;&#1086;%20&#1093;&#1086;&#1095;&#1077;&#1090;%20&#1089;&#1090;&#1072;&#1090;&#1100;%20&#1084;&#1080;&#1083;&#1083;&#1080;&#1086;&#1085;&#1077;&#1088;&#1086;&#1084;-&#1090;&#1077;&#1084;&#1072;%20(&#1087;&#1086;&#1083;&#1085;&#1072;&#1103;%20&#1074;&#1077;&#1088;&#1089;&#1080;&#1103;).mp3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5.xml"/><Relationship Id="rId4" Type="http://schemas.openxmlformats.org/officeDocument/2006/relationships/slide" Target="slide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27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27.xml"/><Relationship Id="rId4" Type="http://schemas.openxmlformats.org/officeDocument/2006/relationships/slide" Target="slide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27.xml"/><Relationship Id="rId5" Type="http://schemas.openxmlformats.org/officeDocument/2006/relationships/slide" Target="slide5.xml"/><Relationship Id="rId4" Type="http://schemas.openxmlformats.org/officeDocument/2006/relationships/slide" Target="slide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2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68.xml"/><Relationship Id="rId5" Type="http://schemas.openxmlformats.org/officeDocument/2006/relationships/slide" Target="slide31.xml"/><Relationship Id="rId4" Type="http://schemas.openxmlformats.org/officeDocument/2006/relationships/slide" Target="slide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68.xml"/><Relationship Id="rId4" Type="http://schemas.openxmlformats.org/officeDocument/2006/relationships/slide" Target="slide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68.xml"/><Relationship Id="rId4" Type="http://schemas.openxmlformats.org/officeDocument/2006/relationships/slide" Target="slide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31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61.xml"/><Relationship Id="rId4" Type="http://schemas.openxmlformats.org/officeDocument/2006/relationships/slide" Target="slide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61.xml"/><Relationship Id="rId5" Type="http://schemas.openxmlformats.org/officeDocument/2006/relationships/slide" Target="slide6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61.xml"/><Relationship Id="rId4" Type="http://schemas.openxmlformats.org/officeDocument/2006/relationships/slide" Target="slide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31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62.xml"/><Relationship Id="rId4" Type="http://schemas.openxmlformats.org/officeDocument/2006/relationships/slide" Target="slide7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5.xml"/><Relationship Id="rId5" Type="http://schemas.openxmlformats.org/officeDocument/2006/relationships/slide" Target="slide62.xml"/><Relationship Id="rId4" Type="http://schemas.openxmlformats.org/officeDocument/2006/relationships/slide" Target="slide7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5.xml"/><Relationship Id="rId4" Type="http://schemas.openxmlformats.org/officeDocument/2006/relationships/slide" Target="slide6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55.xml"/><Relationship Id="rId6" Type="http://schemas.openxmlformats.org/officeDocument/2006/relationships/slide" Target="slide46.xml"/><Relationship Id="rId5" Type="http://schemas.openxmlformats.org/officeDocument/2006/relationships/slide" Target="slide71.xml"/><Relationship Id="rId4" Type="http://schemas.openxmlformats.org/officeDocument/2006/relationships/slide" Target="slide6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55.xml"/><Relationship Id="rId4" Type="http://schemas.openxmlformats.org/officeDocument/2006/relationships/slide" Target="slide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55.xml"/><Relationship Id="rId5" Type="http://schemas.openxmlformats.org/officeDocument/2006/relationships/slide" Target="slide71.xml"/><Relationship Id="rId4" Type="http://schemas.openxmlformats.org/officeDocument/2006/relationships/slide" Target="slide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55.xml"/><Relationship Id="rId5" Type="http://schemas.openxmlformats.org/officeDocument/2006/relationships/slide" Target="slide62.xml"/><Relationship Id="rId4" Type="http://schemas.openxmlformats.org/officeDocument/2006/relationships/slide" Target="slide7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6.jpeg"/><Relationship Id="rId3" Type="http://schemas.openxmlformats.org/officeDocument/2006/relationships/slide" Target="slide50.xml"/><Relationship Id="rId7" Type="http://schemas.openxmlformats.org/officeDocument/2006/relationships/slide" Target="slide30.xml"/><Relationship Id="rId12" Type="http://schemas.openxmlformats.org/officeDocument/2006/relationships/slide" Target="slide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5" Type="http://schemas.openxmlformats.org/officeDocument/2006/relationships/slide" Target="slide40.xml"/><Relationship Id="rId10" Type="http://schemas.openxmlformats.org/officeDocument/2006/relationships/slide" Target="slide15.xml"/><Relationship Id="rId4" Type="http://schemas.openxmlformats.org/officeDocument/2006/relationships/slide" Target="slide45.xml"/><Relationship Id="rId9" Type="http://schemas.openxmlformats.org/officeDocument/2006/relationships/slide" Target="slide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62.xml"/><Relationship Id="rId4" Type="http://schemas.openxmlformats.org/officeDocument/2006/relationships/slide" Target="slide7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2.xml"/><Relationship Id="rId4" Type="http://schemas.openxmlformats.org/officeDocument/2006/relationships/slide" Target="slide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2.xml"/><Relationship Id="rId4" Type="http://schemas.openxmlformats.org/officeDocument/2006/relationships/slide" Target="slide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7.xml"/><Relationship Id="rId6" Type="http://schemas.openxmlformats.org/officeDocument/2006/relationships/slide" Target="slide46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7.xml"/><Relationship Id="rId5" Type="http://schemas.openxmlformats.org/officeDocument/2006/relationships/slide" Target="slide73.xml"/><Relationship Id="rId4" Type="http://schemas.openxmlformats.org/officeDocument/2006/relationships/slide" Target="slide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77.xml"/><Relationship Id="rId6" Type="http://schemas.openxmlformats.org/officeDocument/2006/relationships/slide" Target="slide73.xml"/><Relationship Id="rId5" Type="http://schemas.openxmlformats.org/officeDocument/2006/relationships/slide" Target="slide62.xml"/><Relationship Id="rId4" Type="http://schemas.openxmlformats.org/officeDocument/2006/relationships/slide" Target="slide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7.xml"/><Relationship Id="rId5" Type="http://schemas.openxmlformats.org/officeDocument/2006/relationships/slide" Target="slide73.xml"/><Relationship Id="rId4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99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8.gif"/><Relationship Id="rId4" Type="http://schemas.openxmlformats.org/officeDocument/2006/relationships/slide" Target="slide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0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1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3.gif"/><Relationship Id="rId4" Type="http://schemas.openxmlformats.org/officeDocument/2006/relationships/slide" Target="slide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6.xml"/><Relationship Id="rId4" Type="http://schemas.openxmlformats.org/officeDocument/2006/relationships/slide" Target="slide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6.xml"/><Relationship Id="rId4" Type="http://schemas.openxmlformats.org/officeDocument/2006/relationships/slide" Target="slide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5.gif"/><Relationship Id="rId4" Type="http://schemas.openxmlformats.org/officeDocument/2006/relationships/slide" Target="slide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6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6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4.xml"/><Relationship Id="rId5" Type="http://schemas.openxmlformats.org/officeDocument/2006/relationships/slide" Target="slide51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2.gif"/><Relationship Id="rId4" Type="http://schemas.openxmlformats.org/officeDocument/2006/relationships/slide" Target="slid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12.gif"/><Relationship Id="rId4" Type="http://schemas.openxmlformats.org/officeDocument/2006/relationships/slide" Target="slide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9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9.xml"/><Relationship Id="rId5" Type="http://schemas.openxmlformats.org/officeDocument/2006/relationships/slide" Target="slide5.xml"/><Relationship Id="rId4" Type="http://schemas.openxmlformats.org/officeDocument/2006/relationships/slide" Target="slide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то хочет стать миллионером-тема (полная верси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885" y="482"/>
            <a:chExt cx="3379" cy="2534"/>
          </a:xfrm>
        </p:grpSpPr>
        <p:pic>
          <p:nvPicPr>
            <p:cNvPr id="41988" name="Рисунок 5" descr="696218240.jpg"/>
            <p:cNvPicPr>
              <a:picLocks noChangeAspect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-885" y="482"/>
              <a:ext cx="3379" cy="25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-47" y="1510"/>
              <a:ext cx="1809" cy="506"/>
            </a:xfrm>
            <a:prstGeom prst="rect">
              <a:avLst/>
            </a:prstGeom>
            <a:solidFill>
              <a:srgbClr val="2378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НЕФТЯНЫМ </a:t>
              </a:r>
            </a:p>
            <a:p>
              <a:pPr algn="ctr">
                <a:defRPr/>
              </a:pPr>
              <a:r>
                <a:rPr lang="ru-RU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МАГНАТОМ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1538" y="6143644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Работа выполнена ученицей 10 </a:t>
            </a:r>
            <a:r>
              <a:rPr lang="ru-RU" sz="2000" b="1" dirty="0" err="1" smtClean="0">
                <a:solidFill>
                  <a:schemeClr val="bg1"/>
                </a:solidFill>
              </a:rPr>
              <a:t>кл</a:t>
            </a:r>
            <a:r>
              <a:rPr lang="ru-RU" sz="2000" b="1" dirty="0" smtClean="0">
                <a:solidFill>
                  <a:schemeClr val="bg1"/>
                </a:solidFill>
              </a:rPr>
              <a:t>. Трофимовой Ю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Учитель химии Фролова И.В.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059113" y="4797425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797425"/>
            <a:ext cx="3059113" cy="730250"/>
          </a:xfrm>
          <a:prstGeom prst="hexagon">
            <a:avLst>
              <a:gd name="adj" fmla="val 47205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 </a:t>
            </a:r>
            <a:r>
              <a:rPr lang="ru-RU" sz="2400" b="1">
                <a:hlinkClick r:id="rId2" action="ppaction://hlinksldjump"/>
              </a:rPr>
              <a:t>литр</a:t>
            </a:r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9876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hlinkClick r:id="rId3" action="ppaction://hlinksldjump"/>
              </a:rPr>
              <a:t>баррель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429000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hlinkClick r:id="rId2" action="ppaction://hlinksldjump"/>
              </a:rPr>
              <a:t>фунт</a:t>
            </a:r>
            <a:r>
              <a:rPr lang="ru-RU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747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31913"/>
            <a:ext cx="6443663" cy="15922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Мера  измерения нефти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0" y="357346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   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276600" y="357346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0" y="4941888"/>
            <a:ext cx="3276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endParaRPr lang="ru-RU" sz="2000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203575" y="4868863"/>
            <a:ext cx="421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solidFill>
                  <a:srgbClr val="000000"/>
                </a:solidFill>
                <a:hlinkClick r:id="rId2" action="ppaction://hlinksldjump"/>
              </a:rPr>
              <a:t>ведро</a:t>
            </a:r>
            <a:endParaRPr lang="ru-RU" sz="2000" b="1"/>
          </a:p>
        </p:txBody>
      </p:sp>
      <p:sp>
        <p:nvSpPr>
          <p:cNvPr id="51212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51213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9746" name="Group 50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512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29747" grpId="0" animBg="1"/>
      <p:bldP spid="29698" grpId="0" build="p"/>
      <p:bldP spid="29699" grpId="0"/>
      <p:bldP spid="29700" grpId="0"/>
      <p:bldP spid="29701" grpId="0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403350" y="1989138"/>
            <a:ext cx="6553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Ваш выигрыш составил 1 балл</a:t>
            </a:r>
          </a:p>
        </p:txBody>
      </p:sp>
      <p:sp>
        <p:nvSpPr>
          <p:cNvPr id="5222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45060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Мера  измерения нефти</a:t>
            </a:r>
          </a:p>
        </p:txBody>
      </p:sp>
      <p:sp>
        <p:nvSpPr>
          <p:cNvPr id="53253" name="AutoShape 18"/>
          <p:cNvSpPr>
            <a:spLocks noChangeArrowheads="1"/>
          </p:cNvSpPr>
          <p:nvPr/>
        </p:nvSpPr>
        <p:spPr bwMode="auto">
          <a:xfrm>
            <a:off x="3059113" y="4797425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rgbClr val="000000"/>
                </a:solidFill>
                <a:hlinkClick r:id="rId3" action="ppaction://hlinksldjump"/>
              </a:rPr>
              <a:t>ведро</a:t>
            </a:r>
            <a:endParaRPr lang="ru-RU"/>
          </a:p>
        </p:txBody>
      </p:sp>
      <p:sp>
        <p:nvSpPr>
          <p:cNvPr id="53254" name="AutoShape 18"/>
          <p:cNvSpPr>
            <a:spLocks noChangeArrowheads="1"/>
          </p:cNvSpPr>
          <p:nvPr/>
        </p:nvSpPr>
        <p:spPr bwMode="auto">
          <a:xfrm>
            <a:off x="29876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баррель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3276600" y="357346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3059113" y="4941888"/>
            <a:ext cx="4356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</a:t>
            </a:r>
            <a:endParaRPr lang="ru-RU" sz="2000" b="1"/>
          </a:p>
        </p:txBody>
      </p:sp>
      <p:sp>
        <p:nvSpPr>
          <p:cNvPr id="53257" name="Rectangle 3"/>
          <p:cNvSpPr>
            <a:spLocks noChangeArrowheads="1"/>
          </p:cNvSpPr>
          <p:nvPr/>
        </p:nvSpPr>
        <p:spPr bwMode="auto">
          <a:xfrm>
            <a:off x="73025" y="1331913"/>
            <a:ext cx="64436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sz="2800" b="1">
              <a:latin typeface="Arial" charset="0"/>
            </a:endParaRPr>
          </a:p>
        </p:txBody>
      </p:sp>
      <p:graphicFrame>
        <p:nvGraphicFramePr>
          <p:cNvPr id="31801" name="Group 57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54275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46084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Мера  измерения нефти</a:t>
            </a:r>
          </a:p>
        </p:txBody>
      </p:sp>
      <p:sp>
        <p:nvSpPr>
          <p:cNvPr id="54277" name="AutoShape 18"/>
          <p:cNvSpPr>
            <a:spLocks noChangeArrowheads="1"/>
          </p:cNvSpPr>
          <p:nvPr/>
        </p:nvSpPr>
        <p:spPr bwMode="auto">
          <a:xfrm>
            <a:off x="3059113" y="4786313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18"/>
          <p:cNvSpPr>
            <a:spLocks noChangeArrowheads="1"/>
          </p:cNvSpPr>
          <p:nvPr/>
        </p:nvSpPr>
        <p:spPr bwMode="auto">
          <a:xfrm>
            <a:off x="0" y="4786313"/>
            <a:ext cx="3059113" cy="720725"/>
          </a:xfrm>
          <a:prstGeom prst="hexagon">
            <a:avLst>
              <a:gd name="adj" fmla="val 471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 </a:t>
            </a:r>
            <a:r>
              <a:rPr lang="ru-RU" sz="2400" b="1">
                <a:hlinkClick r:id="rId3" action="ppaction://hlinksldjump"/>
              </a:rPr>
              <a:t>литр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4279" name="AutoShape 18"/>
          <p:cNvSpPr>
            <a:spLocks noChangeArrowheads="1"/>
          </p:cNvSpPr>
          <p:nvPr/>
        </p:nvSpPr>
        <p:spPr bwMode="auto">
          <a:xfrm>
            <a:off x="29876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баррель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4280" name="AutoShape 18"/>
          <p:cNvSpPr>
            <a:spLocks noChangeArrowheads="1"/>
          </p:cNvSpPr>
          <p:nvPr/>
        </p:nvSpPr>
        <p:spPr bwMode="auto">
          <a:xfrm>
            <a:off x="0" y="3429000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hlinkClick r:id="rId3" action="ppaction://hlinksldjump"/>
              </a:rPr>
              <a:t>фунт</a:t>
            </a:r>
            <a:r>
              <a:rPr lang="ru-RU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81" name="Text Box 4"/>
          <p:cNvSpPr txBox="1">
            <a:spLocks noChangeArrowheads="1"/>
          </p:cNvSpPr>
          <p:nvPr/>
        </p:nvSpPr>
        <p:spPr bwMode="auto">
          <a:xfrm>
            <a:off x="0" y="357346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</a:p>
        </p:txBody>
      </p:sp>
      <p:sp>
        <p:nvSpPr>
          <p:cNvPr id="54282" name="Text Box 5"/>
          <p:cNvSpPr txBox="1">
            <a:spLocks noChangeArrowheads="1"/>
          </p:cNvSpPr>
          <p:nvPr/>
        </p:nvSpPr>
        <p:spPr bwMode="auto">
          <a:xfrm>
            <a:off x="3276600" y="357346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</a:t>
            </a:r>
          </a:p>
        </p:txBody>
      </p:sp>
      <p:sp>
        <p:nvSpPr>
          <p:cNvPr id="54283" name="Text Box 6"/>
          <p:cNvSpPr txBox="1">
            <a:spLocks noChangeArrowheads="1"/>
          </p:cNvSpPr>
          <p:nvPr/>
        </p:nvSpPr>
        <p:spPr bwMode="auto">
          <a:xfrm>
            <a:off x="0" y="4941888"/>
            <a:ext cx="3276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endParaRPr lang="ru-RU" sz="2000" b="1"/>
          </a:p>
        </p:txBody>
      </p:sp>
      <p:sp>
        <p:nvSpPr>
          <p:cNvPr id="54284" name="Text Box 7"/>
          <p:cNvSpPr txBox="1">
            <a:spLocks noChangeArrowheads="1"/>
          </p:cNvSpPr>
          <p:nvPr/>
        </p:nvSpPr>
        <p:spPr bwMode="auto">
          <a:xfrm>
            <a:off x="3203575" y="4868863"/>
            <a:ext cx="421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solidFill>
                  <a:srgbClr val="000000"/>
                </a:solidFill>
                <a:hlinkClick r:id="rId3" action="ppaction://hlinksldjump"/>
              </a:rPr>
              <a:t>ведро</a:t>
            </a:r>
            <a:endParaRPr lang="ru-RU" sz="2000" b="1"/>
          </a:p>
        </p:txBody>
      </p:sp>
      <p:sp>
        <p:nvSpPr>
          <p:cNvPr id="54285" name="Rectangle 3"/>
          <p:cNvSpPr>
            <a:spLocks noChangeArrowheads="1"/>
          </p:cNvSpPr>
          <p:nvPr/>
        </p:nvSpPr>
        <p:spPr bwMode="auto">
          <a:xfrm>
            <a:off x="73025" y="1331913"/>
            <a:ext cx="64436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sz="2800" b="1">
              <a:latin typeface="Arial" charset="0"/>
            </a:endParaRPr>
          </a:p>
        </p:txBody>
      </p:sp>
      <p:sp>
        <p:nvSpPr>
          <p:cNvPr id="54286" name="AutoShape 6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47107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9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Мера  измерения нефти</a:t>
            </a:r>
          </a:p>
        </p:txBody>
      </p:sp>
      <p:sp>
        <p:nvSpPr>
          <p:cNvPr id="55300" name="AutoShape 18"/>
          <p:cNvSpPr>
            <a:spLocks noChangeArrowheads="1"/>
          </p:cNvSpPr>
          <p:nvPr/>
        </p:nvSpPr>
        <p:spPr bwMode="auto">
          <a:xfrm>
            <a:off x="3059113" y="4786313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18"/>
          <p:cNvSpPr>
            <a:spLocks noChangeArrowheads="1"/>
          </p:cNvSpPr>
          <p:nvPr/>
        </p:nvSpPr>
        <p:spPr bwMode="auto">
          <a:xfrm>
            <a:off x="2987675" y="3500438"/>
            <a:ext cx="2879725" cy="720725"/>
          </a:xfrm>
          <a:prstGeom prst="hexagon">
            <a:avLst>
              <a:gd name="adj" fmla="val 48280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hlinkClick r:id="rId2" action="ppaction://hlinksldjump"/>
              </a:rPr>
              <a:t>баррель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5302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132138" y="3644900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203575" y="4868863"/>
            <a:ext cx="421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solidFill>
                  <a:srgbClr val="000000"/>
                </a:solidFill>
                <a:hlinkClick r:id="rId3" action="ppaction://hlinksldjump"/>
              </a:rPr>
              <a:t>ведро</a:t>
            </a:r>
            <a:endParaRPr lang="ru-RU" sz="2000" b="1"/>
          </a:p>
        </p:txBody>
      </p:sp>
      <p:sp>
        <p:nvSpPr>
          <p:cNvPr id="55304" name="Rectangle 3"/>
          <p:cNvSpPr>
            <a:spLocks noChangeArrowheads="1"/>
          </p:cNvSpPr>
          <p:nvPr/>
        </p:nvSpPr>
        <p:spPr bwMode="auto">
          <a:xfrm>
            <a:off x="73025" y="1331913"/>
            <a:ext cx="64436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ru-RU" sz="2800" b="1">
              <a:latin typeface="Arial" charset="0"/>
            </a:endParaRPr>
          </a:p>
        </p:txBody>
      </p:sp>
      <p:sp>
        <p:nvSpPr>
          <p:cNvPr id="55305" name="AutoShape 5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03575" y="4786313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786313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429000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67" name="AutoShape 15"/>
          <p:cNvSpPr>
            <a:spLocks noChangeArrowheads="1"/>
          </p:cNvSpPr>
          <p:nvPr/>
        </p:nvSpPr>
        <p:spPr bwMode="auto">
          <a:xfrm>
            <a:off x="285750" y="1143000"/>
            <a:ext cx="6572250" cy="1709738"/>
          </a:xfrm>
          <a:prstGeom prst="hexagon">
            <a:avLst>
              <a:gd name="adj" fmla="val 30058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Жидкая фракция, получаемая при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перегонке нефти, ранее используемая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для освещения помещений</a:t>
            </a:r>
          </a:p>
        </p:txBody>
      </p:sp>
      <p:sp>
        <p:nvSpPr>
          <p:cNvPr id="5632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5632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-36513" y="3429000"/>
            <a:ext cx="26638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 b="1">
                <a:hlinkClick r:id="rId4" action="ppaction://hlinksldjump"/>
              </a:rPr>
              <a:t>мазут</a:t>
            </a:r>
            <a:endParaRPr lang="ru-RU" sz="2000" b="1"/>
          </a:p>
        </p:txBody>
      </p:sp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323850" y="4724400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5" action="ppaction://hlinksldjump"/>
              </a:rPr>
              <a:t>керосин</a:t>
            </a:r>
            <a:endParaRPr lang="ru-RU" b="1"/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3203575" y="3500438"/>
            <a:ext cx="345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400" b="1">
                <a:hlinkClick r:id="rId4" action="ppaction://hlinksldjump"/>
              </a:rPr>
              <a:t>воск</a:t>
            </a:r>
            <a:endParaRPr lang="ru-RU" b="1"/>
          </a:p>
        </p:txBody>
      </p:sp>
      <p:sp>
        <p:nvSpPr>
          <p:cNvPr id="34825" name="Text Box 15"/>
          <p:cNvSpPr txBox="1">
            <a:spLocks noChangeArrowheads="1"/>
          </p:cNvSpPr>
          <p:nvPr/>
        </p:nvSpPr>
        <p:spPr bwMode="auto">
          <a:xfrm>
            <a:off x="3635375" y="4724400"/>
            <a:ext cx="352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4" action="ppaction://hlinksldjump"/>
              </a:rPr>
              <a:t>бензин</a:t>
            </a:r>
            <a:endParaRPr lang="ru-RU" b="1"/>
          </a:p>
        </p:txBody>
      </p:sp>
      <p:graphicFrame>
        <p:nvGraphicFramePr>
          <p:cNvPr id="34866" name="Group 50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56371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34872" name="Rectangle 3"/>
          <p:cNvSpPr>
            <a:spLocks noChangeArrowheads="1"/>
          </p:cNvSpPr>
          <p:nvPr/>
        </p:nvSpPr>
        <p:spPr bwMode="auto">
          <a:xfrm>
            <a:off x="73025" y="1331913"/>
            <a:ext cx="64436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300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34867" grpId="0" animBg="1"/>
      <p:bldP spid="34822" grpId="0"/>
      <p:bldP spid="34823" grpId="0"/>
      <p:bldP spid="34824" grpId="0"/>
      <p:bldP spid="34825" grpId="0"/>
      <p:bldP spid="348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4213" y="1989138"/>
            <a:ext cx="7488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Ваш выигрыш составил 1.5 балла</a:t>
            </a:r>
          </a:p>
        </p:txBody>
      </p:sp>
      <p:sp>
        <p:nvSpPr>
          <p:cNvPr id="5734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8"/>
          <p:cNvSpPr>
            <a:spLocks noChangeArrowheads="1"/>
          </p:cNvSpPr>
          <p:nvPr/>
        </p:nvSpPr>
        <p:spPr bwMode="auto">
          <a:xfrm>
            <a:off x="0" y="4786313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AutoShape 18"/>
          <p:cNvSpPr>
            <a:spLocks noChangeArrowheads="1"/>
          </p:cNvSpPr>
          <p:nvPr/>
        </p:nvSpPr>
        <p:spPr bwMode="auto">
          <a:xfrm>
            <a:off x="0" y="3357563"/>
            <a:ext cx="3276600" cy="792162"/>
          </a:xfrm>
          <a:prstGeom prst="hexagon">
            <a:avLst>
              <a:gd name="adj" fmla="val 454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Text Box 13"/>
          <p:cNvSpPr txBox="1">
            <a:spLocks noChangeArrowheads="1"/>
          </p:cNvSpPr>
          <p:nvPr/>
        </p:nvSpPr>
        <p:spPr bwMode="auto">
          <a:xfrm>
            <a:off x="323850" y="3284538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3" action="ppaction://hlinksldjump"/>
              </a:rPr>
              <a:t>мазут</a:t>
            </a:r>
            <a:endParaRPr lang="ru-RU" b="1"/>
          </a:p>
        </p:txBody>
      </p:sp>
      <p:sp>
        <p:nvSpPr>
          <p:cNvPr id="58374" name="Text Box 14"/>
          <p:cNvSpPr txBox="1">
            <a:spLocks noChangeArrowheads="1"/>
          </p:cNvSpPr>
          <p:nvPr/>
        </p:nvSpPr>
        <p:spPr bwMode="auto">
          <a:xfrm>
            <a:off x="611188" y="48688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4" action="ppaction://hlinksldjump"/>
              </a:rPr>
              <a:t>керосин</a:t>
            </a:r>
            <a:endParaRPr lang="ru-RU" sz="2400" b="1"/>
          </a:p>
        </p:txBody>
      </p:sp>
      <p:sp>
        <p:nvSpPr>
          <p:cNvPr id="58375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36916" name="Group 52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313" y="1357313"/>
            <a:ext cx="6443662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3000">
              <a:latin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5750" y="1000125"/>
            <a:ext cx="64436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3000">
              <a:latin typeface="Times New Roman" pitchFamily="18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57188" y="785813"/>
            <a:ext cx="6572250" cy="1709737"/>
          </a:xfrm>
          <a:prstGeom prst="hexagon">
            <a:avLst>
              <a:gd name="adj" fmla="val 30058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Жидкая фракция, получаемая при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перегонке нефти, ранее используемая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для освещения помещений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8"/>
          <p:cNvSpPr>
            <a:spLocks noChangeArrowheads="1"/>
          </p:cNvSpPr>
          <p:nvPr/>
        </p:nvSpPr>
        <p:spPr bwMode="auto">
          <a:xfrm>
            <a:off x="3203575" y="4786313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AutoShape 18"/>
          <p:cNvSpPr>
            <a:spLocks noChangeArrowheads="1"/>
          </p:cNvSpPr>
          <p:nvPr/>
        </p:nvSpPr>
        <p:spPr bwMode="auto">
          <a:xfrm>
            <a:off x="0" y="4786313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18"/>
          <p:cNvSpPr>
            <a:spLocks noChangeArrowheads="1"/>
          </p:cNvSpPr>
          <p:nvPr/>
        </p:nvSpPr>
        <p:spPr bwMode="auto">
          <a:xfrm>
            <a:off x="32035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AutoShape 18"/>
          <p:cNvSpPr>
            <a:spLocks noChangeArrowheads="1"/>
          </p:cNvSpPr>
          <p:nvPr/>
        </p:nvSpPr>
        <p:spPr bwMode="auto">
          <a:xfrm>
            <a:off x="0" y="3429000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59399" name="Text Box 17"/>
          <p:cNvSpPr txBox="1">
            <a:spLocks noChangeArrowheads="1"/>
          </p:cNvSpPr>
          <p:nvPr/>
        </p:nvSpPr>
        <p:spPr bwMode="auto">
          <a:xfrm>
            <a:off x="395288" y="3500438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  <a:r>
              <a:rPr lang="ru-RU" sz="2000" b="1">
                <a:hlinkClick r:id="rId3" action="ppaction://hlinksldjump"/>
              </a:rPr>
              <a:t>)</a:t>
            </a:r>
            <a:r>
              <a:rPr lang="ru-RU" sz="2400" b="1">
                <a:hlinkClick r:id="rId3" action="ppaction://hlinksldjump"/>
              </a:rPr>
              <a:t> мазут</a:t>
            </a:r>
            <a:endParaRPr lang="ru-RU" b="1"/>
          </a:p>
        </p:txBody>
      </p:sp>
      <p:sp>
        <p:nvSpPr>
          <p:cNvPr id="59400" name="Text Box 18"/>
          <p:cNvSpPr txBox="1">
            <a:spLocks noChangeArrowheads="1"/>
          </p:cNvSpPr>
          <p:nvPr/>
        </p:nvSpPr>
        <p:spPr bwMode="auto">
          <a:xfrm>
            <a:off x="395288" y="48688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4" action="ppaction://hlinksldjump"/>
              </a:rPr>
              <a:t>керосин</a:t>
            </a:r>
            <a:endParaRPr lang="ru-RU" sz="2400" b="1"/>
          </a:p>
        </p:txBody>
      </p:sp>
      <p:sp>
        <p:nvSpPr>
          <p:cNvPr id="59401" name="Text Box 19"/>
          <p:cNvSpPr txBox="1">
            <a:spLocks noChangeArrowheads="1"/>
          </p:cNvSpPr>
          <p:nvPr/>
        </p:nvSpPr>
        <p:spPr bwMode="auto">
          <a:xfrm>
            <a:off x="3348038" y="3500438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400" b="1">
                <a:hlinkClick r:id="rId3" action="ppaction://hlinksldjump"/>
              </a:rPr>
              <a:t>воск </a:t>
            </a:r>
            <a:endParaRPr lang="ru-RU" sz="2400" b="1"/>
          </a:p>
        </p:txBody>
      </p:sp>
      <p:sp>
        <p:nvSpPr>
          <p:cNvPr id="59402" name="Text Box 20"/>
          <p:cNvSpPr txBox="1">
            <a:spLocks noChangeArrowheads="1"/>
          </p:cNvSpPr>
          <p:nvPr/>
        </p:nvSpPr>
        <p:spPr bwMode="auto">
          <a:xfrm>
            <a:off x="3419475" y="4868863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бензин</a:t>
            </a:r>
            <a:endParaRPr lang="ru-RU" sz="2400" b="1"/>
          </a:p>
        </p:txBody>
      </p:sp>
      <p:sp>
        <p:nvSpPr>
          <p:cNvPr id="5940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59404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28625" y="642938"/>
            <a:ext cx="6572250" cy="1709737"/>
          </a:xfrm>
          <a:prstGeom prst="hexagon">
            <a:avLst>
              <a:gd name="adj" fmla="val 30058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Жидкая фракция, получаемая при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перегонке нефти, ранее используемая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для освещения помещений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8"/>
          <p:cNvSpPr>
            <a:spLocks noChangeArrowheads="1"/>
          </p:cNvSpPr>
          <p:nvPr/>
        </p:nvSpPr>
        <p:spPr bwMode="auto">
          <a:xfrm>
            <a:off x="0" y="4786313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AutoShape 18"/>
          <p:cNvSpPr>
            <a:spLocks noChangeArrowheads="1"/>
          </p:cNvSpPr>
          <p:nvPr/>
        </p:nvSpPr>
        <p:spPr bwMode="auto">
          <a:xfrm>
            <a:off x="0" y="3429000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Text Box 15"/>
          <p:cNvSpPr txBox="1">
            <a:spLocks noChangeArrowheads="1"/>
          </p:cNvSpPr>
          <p:nvPr/>
        </p:nvSpPr>
        <p:spPr bwMode="auto">
          <a:xfrm>
            <a:off x="34925" y="3500438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2" action="ppaction://hlinksldjump"/>
              </a:rPr>
              <a:t>мазут</a:t>
            </a:r>
            <a:endParaRPr lang="ru-RU" sz="2400" b="1"/>
          </a:p>
        </p:txBody>
      </p:sp>
      <p:sp>
        <p:nvSpPr>
          <p:cNvPr id="60421" name="Text Box 16"/>
          <p:cNvSpPr txBox="1">
            <a:spLocks noChangeArrowheads="1"/>
          </p:cNvSpPr>
          <p:nvPr/>
        </p:nvSpPr>
        <p:spPr bwMode="auto">
          <a:xfrm>
            <a:off x="539750" y="48688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3" action="ppaction://hlinksldjump"/>
              </a:rPr>
              <a:t>керосин</a:t>
            </a:r>
            <a:endParaRPr lang="ru-RU" sz="2400" b="1"/>
          </a:p>
        </p:txBody>
      </p:sp>
      <p:sp>
        <p:nvSpPr>
          <p:cNvPr id="6042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60423" name="AutoShape 5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71500" y="714375"/>
            <a:ext cx="6572250" cy="1709738"/>
          </a:xfrm>
          <a:prstGeom prst="hexagon">
            <a:avLst>
              <a:gd name="adj" fmla="val 30058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Жидкая фракция, получаемая при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перегонке нефти, ранее используемая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для освещения помещений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то хочет стать миллионером-тема (полная верси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600200" y="1700213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4301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885" y="482"/>
            <a:chExt cx="3379" cy="2534"/>
          </a:xfrm>
        </p:grpSpPr>
        <p:pic>
          <p:nvPicPr>
            <p:cNvPr id="43015" name="Рисунок 5" descr="696218240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85" y="482"/>
              <a:ext cx="3379" cy="25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301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37" y="1525"/>
              <a:ext cx="1477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43013" name="WordArt 13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721350" cy="3024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9546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/>
              </a:rPr>
              <a:t>ОТБОРОЧНЫЙ ТУР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67744" y="2780928"/>
            <a:ext cx="4896544" cy="1368152"/>
          </a:xfrm>
          <a:prstGeom prst="rect">
            <a:avLst/>
          </a:prstGeom>
          <a:solidFill>
            <a:srgbClr val="2378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НЕФТЯНЫМ </a:t>
            </a:r>
          </a:p>
          <a:p>
            <a:pPr algn="ctr"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МАГНАТОМ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03575" y="4724400"/>
            <a:ext cx="3600450" cy="1081088"/>
          </a:xfrm>
          <a:prstGeom prst="hexagon">
            <a:avLst>
              <a:gd name="adj" fmla="val 50742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724400"/>
            <a:ext cx="3203575" cy="1008063"/>
          </a:xfrm>
          <a:prstGeom prst="hexagon">
            <a:avLst>
              <a:gd name="adj" fmla="val 4939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3500438"/>
            <a:ext cx="3384550" cy="1081087"/>
          </a:xfrm>
          <a:prstGeom prst="hexagon">
            <a:avLst>
              <a:gd name="adj" fmla="val 4832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1081087"/>
          </a:xfrm>
          <a:prstGeom prst="hexagon">
            <a:avLst>
              <a:gd name="adj" fmla="val 4883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85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5124450" cy="108743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Количественный показатель качества бензина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0" y="3644900"/>
            <a:ext cx="3060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2" action="ppaction://hlinksldjump"/>
              </a:rPr>
              <a:t>молекулярное число</a:t>
            </a:r>
            <a:endParaRPr lang="ru-RU" sz="2400" b="1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492500" y="3500438"/>
            <a:ext cx="2951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 b="1">
                <a:hlinkClick r:id="rId2" action="ppaction://hlinksldjump"/>
              </a:rPr>
              <a:t>информационное число</a:t>
            </a:r>
            <a:endParaRPr lang="ru-RU" sz="2400" b="1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50825" y="4868863"/>
            <a:ext cx="2881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2" action="ppaction://hlinksldjump"/>
              </a:rPr>
              <a:t>бензиновое            число</a:t>
            </a:r>
            <a:endParaRPr lang="ru-RU" sz="2400" b="1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2808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октановое число</a:t>
            </a:r>
            <a:endParaRPr lang="ru-RU" sz="2400" b="1"/>
          </a:p>
        </p:txBody>
      </p:sp>
      <p:sp>
        <p:nvSpPr>
          <p:cNvPr id="61452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61453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986" name="Group 50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614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39985" grpId="0" animBg="1"/>
      <p:bldP spid="50179" grpId="0" build="p"/>
      <p:bldP spid="39939" grpId="0"/>
      <p:bldP spid="39940" grpId="0"/>
      <p:bldP spid="39941" grpId="0"/>
      <p:bldP spid="399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87450" y="1989138"/>
            <a:ext cx="70564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Ваш выигрыш составил 2 балла</a:t>
            </a:r>
          </a:p>
        </p:txBody>
      </p:sp>
      <p:sp>
        <p:nvSpPr>
          <p:cNvPr id="6246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8"/>
          <p:cNvSpPr>
            <a:spLocks noChangeArrowheads="1"/>
          </p:cNvSpPr>
          <p:nvPr/>
        </p:nvSpPr>
        <p:spPr bwMode="auto">
          <a:xfrm>
            <a:off x="3203575" y="4724400"/>
            <a:ext cx="3384550" cy="936625"/>
          </a:xfrm>
          <a:prstGeom prst="hexagon">
            <a:avLst>
              <a:gd name="adj" fmla="val 5075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AutoShape 18"/>
          <p:cNvSpPr>
            <a:spLocks noChangeArrowheads="1"/>
          </p:cNvSpPr>
          <p:nvPr/>
        </p:nvSpPr>
        <p:spPr bwMode="auto">
          <a:xfrm>
            <a:off x="0" y="4652963"/>
            <a:ext cx="3203575" cy="1008062"/>
          </a:xfrm>
          <a:prstGeom prst="hexagon">
            <a:avLst>
              <a:gd name="adj" fmla="val 4939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3" name="Text Box 13"/>
          <p:cNvSpPr txBox="1">
            <a:spLocks noChangeArrowheads="1"/>
          </p:cNvSpPr>
          <p:nvPr/>
        </p:nvSpPr>
        <p:spPr bwMode="auto">
          <a:xfrm>
            <a:off x="323850" y="4724400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3" action="ppaction://hlinksldjump"/>
              </a:rPr>
              <a:t>бензиновое            число</a:t>
            </a:r>
            <a:endParaRPr lang="ru-RU" sz="2400" b="1"/>
          </a:p>
        </p:txBody>
      </p:sp>
      <p:sp>
        <p:nvSpPr>
          <p:cNvPr id="63494" name="Text Box 14"/>
          <p:cNvSpPr txBox="1">
            <a:spLocks noChangeArrowheads="1"/>
          </p:cNvSpPr>
          <p:nvPr/>
        </p:nvSpPr>
        <p:spPr bwMode="auto">
          <a:xfrm>
            <a:off x="3563938" y="4724400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4" action="ppaction://hlinksldjump"/>
              </a:rPr>
              <a:t>октановое число</a:t>
            </a:r>
            <a:endParaRPr lang="ru-RU" sz="2400" b="1"/>
          </a:p>
        </p:txBody>
      </p:sp>
      <p:sp>
        <p:nvSpPr>
          <p:cNvPr id="63495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63496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22288" y="981075"/>
            <a:ext cx="5562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Количественный показатель качества бензина</a:t>
            </a:r>
          </a:p>
        </p:txBody>
      </p:sp>
      <p:graphicFrame>
        <p:nvGraphicFramePr>
          <p:cNvPr id="42036" name="Group 52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18"/>
          <p:cNvSpPr>
            <a:spLocks noChangeArrowheads="1"/>
          </p:cNvSpPr>
          <p:nvPr/>
        </p:nvSpPr>
        <p:spPr bwMode="auto">
          <a:xfrm>
            <a:off x="3203575" y="4652963"/>
            <a:ext cx="3384550" cy="1008062"/>
          </a:xfrm>
          <a:prstGeom prst="hexagon">
            <a:avLst>
              <a:gd name="adj" fmla="val 50782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AutoShape 18"/>
          <p:cNvSpPr>
            <a:spLocks noChangeArrowheads="1"/>
          </p:cNvSpPr>
          <p:nvPr/>
        </p:nvSpPr>
        <p:spPr bwMode="auto">
          <a:xfrm>
            <a:off x="0" y="4652963"/>
            <a:ext cx="3203575" cy="1008062"/>
          </a:xfrm>
          <a:prstGeom prst="hexagon">
            <a:avLst>
              <a:gd name="adj" fmla="val 4939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6" name="AutoShape 18"/>
          <p:cNvSpPr>
            <a:spLocks noChangeArrowheads="1"/>
          </p:cNvSpPr>
          <p:nvPr/>
        </p:nvSpPr>
        <p:spPr bwMode="auto">
          <a:xfrm>
            <a:off x="3203575" y="3500438"/>
            <a:ext cx="3313113" cy="1008062"/>
          </a:xfrm>
          <a:prstGeom prst="hexagon">
            <a:avLst>
              <a:gd name="adj" fmla="val 4837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7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1008062"/>
          </a:xfrm>
          <a:prstGeom prst="hexagon">
            <a:avLst>
              <a:gd name="adj" fmla="val 48876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64519" name="Text Box 17"/>
          <p:cNvSpPr txBox="1">
            <a:spLocks noChangeArrowheads="1"/>
          </p:cNvSpPr>
          <p:nvPr/>
        </p:nvSpPr>
        <p:spPr bwMode="auto">
          <a:xfrm>
            <a:off x="0" y="4797425"/>
            <a:ext cx="3132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3" action="ppaction://hlinksldjump"/>
              </a:rPr>
              <a:t>бензиновое            число</a:t>
            </a:r>
            <a:endParaRPr lang="ru-RU" sz="2400" b="1"/>
          </a:p>
        </p:txBody>
      </p:sp>
      <p:sp>
        <p:nvSpPr>
          <p:cNvPr id="64520" name="Text Box 18"/>
          <p:cNvSpPr txBox="1">
            <a:spLocks noChangeArrowheads="1"/>
          </p:cNvSpPr>
          <p:nvPr/>
        </p:nvSpPr>
        <p:spPr bwMode="auto">
          <a:xfrm>
            <a:off x="3708400" y="4724400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4" action="ppaction://hlinksldjump"/>
              </a:rPr>
              <a:t>октановое число</a:t>
            </a:r>
            <a:endParaRPr lang="ru-RU" sz="2400" b="1"/>
          </a:p>
        </p:txBody>
      </p:sp>
      <p:sp>
        <p:nvSpPr>
          <p:cNvPr id="64521" name="Text Box 19"/>
          <p:cNvSpPr txBox="1">
            <a:spLocks noChangeArrowheads="1"/>
          </p:cNvSpPr>
          <p:nvPr/>
        </p:nvSpPr>
        <p:spPr bwMode="auto">
          <a:xfrm>
            <a:off x="3419475" y="3644900"/>
            <a:ext cx="2808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В)</a:t>
            </a:r>
            <a:r>
              <a:rPr lang="ru-RU" sz="2400" b="1">
                <a:hlinkClick r:id="rId3" action="ppaction://hlinksldjump"/>
              </a:rPr>
              <a:t>информационное число</a:t>
            </a:r>
            <a:endParaRPr lang="ru-RU" sz="2400" b="1"/>
          </a:p>
        </p:txBody>
      </p:sp>
      <p:sp>
        <p:nvSpPr>
          <p:cNvPr id="64522" name="Text Box 20"/>
          <p:cNvSpPr txBox="1">
            <a:spLocks noChangeArrowheads="1"/>
          </p:cNvSpPr>
          <p:nvPr/>
        </p:nvSpPr>
        <p:spPr bwMode="auto">
          <a:xfrm>
            <a:off x="107950" y="3644900"/>
            <a:ext cx="3095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3" action="ppaction://hlinksldjump"/>
              </a:rPr>
              <a:t>молекулярное число</a:t>
            </a:r>
            <a:endParaRPr lang="ru-RU" sz="2400" b="1"/>
          </a:p>
        </p:txBody>
      </p:sp>
      <p:sp>
        <p:nvSpPr>
          <p:cNvPr id="645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64524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22288" y="1125538"/>
            <a:ext cx="5562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Количественный показатель качества бензина</a:t>
            </a:r>
          </a:p>
        </p:txBody>
      </p:sp>
      <p:sp>
        <p:nvSpPr>
          <p:cNvPr id="64526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18"/>
          <p:cNvSpPr>
            <a:spLocks noChangeArrowheads="1"/>
          </p:cNvSpPr>
          <p:nvPr/>
        </p:nvSpPr>
        <p:spPr bwMode="auto">
          <a:xfrm>
            <a:off x="3203575" y="4652963"/>
            <a:ext cx="3384550" cy="1008062"/>
          </a:xfrm>
          <a:prstGeom prst="hexagon">
            <a:avLst>
              <a:gd name="adj" fmla="val 50782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AutoShape 18"/>
          <p:cNvSpPr>
            <a:spLocks noChangeArrowheads="1"/>
          </p:cNvSpPr>
          <p:nvPr/>
        </p:nvSpPr>
        <p:spPr bwMode="auto">
          <a:xfrm>
            <a:off x="0" y="4652963"/>
            <a:ext cx="3203575" cy="1008062"/>
          </a:xfrm>
          <a:prstGeom prst="hexagon">
            <a:avLst>
              <a:gd name="adj" fmla="val 4939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5540" name="Text Box 15"/>
          <p:cNvSpPr txBox="1">
            <a:spLocks noChangeArrowheads="1"/>
          </p:cNvSpPr>
          <p:nvPr/>
        </p:nvSpPr>
        <p:spPr bwMode="auto">
          <a:xfrm>
            <a:off x="395288" y="4724400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2" action="ppaction://hlinksldjump"/>
              </a:rPr>
              <a:t>бензиновое            число</a:t>
            </a:r>
            <a:endParaRPr lang="ru-RU" sz="2400" b="1"/>
          </a:p>
        </p:txBody>
      </p:sp>
      <p:sp>
        <p:nvSpPr>
          <p:cNvPr id="65541" name="Text Box 16"/>
          <p:cNvSpPr txBox="1">
            <a:spLocks noChangeArrowheads="1"/>
          </p:cNvSpPr>
          <p:nvPr/>
        </p:nvSpPr>
        <p:spPr bwMode="auto">
          <a:xfrm>
            <a:off x="3563938" y="4797425"/>
            <a:ext cx="2736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октановое число</a:t>
            </a:r>
            <a:endParaRPr lang="ru-RU" sz="2400" b="1"/>
          </a:p>
        </p:txBody>
      </p:sp>
      <p:sp>
        <p:nvSpPr>
          <p:cNvPr id="6554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65543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22288" y="1125538"/>
            <a:ext cx="55626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Количественный показатель качества бензина</a:t>
            </a:r>
          </a:p>
        </p:txBody>
      </p:sp>
      <p:sp>
        <p:nvSpPr>
          <p:cNvPr id="65545" name="AutoShape 5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5" name="AutoShape 15"/>
          <p:cNvSpPr>
            <a:spLocks noChangeArrowheads="1"/>
          </p:cNvSpPr>
          <p:nvPr/>
        </p:nvSpPr>
        <p:spPr bwMode="auto">
          <a:xfrm>
            <a:off x="428625" y="1071563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Газойль используется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в качестве горючего для дизелей, 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другое его название.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7950" y="361950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 b="1">
                <a:hlinkClick r:id="rId2" action="ppaction://hlinksldjump"/>
              </a:rPr>
              <a:t> </a:t>
            </a:r>
            <a:r>
              <a:rPr lang="ru-RU" sz="2000" b="1">
                <a:hlinkClick r:id="rId2" action="ppaction://hlinksldjump"/>
              </a:rPr>
              <a:t>солярка</a:t>
            </a:r>
            <a:endParaRPr lang="ru-RU" sz="2000" b="1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348038" y="357346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000" b="1">
                <a:hlinkClick r:id="rId3" action="ppaction://hlinksldjump"/>
              </a:rPr>
              <a:t>битум</a:t>
            </a:r>
            <a:endParaRPr lang="ru-RU" sz="2000" b="1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07950" y="4941888"/>
            <a:ext cx="295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С) </a:t>
            </a:r>
            <a:r>
              <a:rPr lang="ru-RU" sz="2000" b="1" dirty="0">
                <a:hlinkClick r:id="rId3" action="ppaction://hlinksldjump"/>
              </a:rPr>
              <a:t>гудрон</a:t>
            </a:r>
            <a:endParaRPr lang="ru-RU" sz="2000" b="1" dirty="0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</a:t>
            </a:r>
            <a:r>
              <a:rPr lang="ru-RU" sz="2400" b="1" dirty="0"/>
              <a:t>)</a:t>
            </a:r>
            <a:r>
              <a:rPr lang="ru-RU" sz="2400" b="1" dirty="0">
                <a:hlinkClick r:id="rId3" action="ppaction://hlinksldjump"/>
              </a:rPr>
              <a:t> </a:t>
            </a:r>
            <a:r>
              <a:rPr lang="ru-RU" sz="2000" b="1" dirty="0">
                <a:hlinkClick r:id="rId3" action="ppaction://hlinksldjump"/>
              </a:rPr>
              <a:t>керосин </a:t>
            </a:r>
            <a:endParaRPr lang="ru-RU" sz="2000" b="1" dirty="0"/>
          </a:p>
        </p:txBody>
      </p:sp>
      <p:sp>
        <p:nvSpPr>
          <p:cNvPr id="6657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6657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5876925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5111" name="Group 55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66611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63713" y="5876925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6" grpId="0" animBg="1" autoUpdateAnimBg="0"/>
      <p:bldP spid="15" grpId="0" animBg="1" autoUpdateAnimBg="0"/>
      <p:bldP spid="22" grpId="0" animBg="1" autoUpdateAnimBg="0"/>
      <p:bldP spid="45105" grpId="0" animBg="1"/>
      <p:bldP spid="45059" grpId="0"/>
      <p:bldP spid="45060" grpId="0"/>
      <p:bldP spid="45061" grpId="0"/>
      <p:bldP spid="450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55650" y="1989138"/>
            <a:ext cx="72723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Ваш выигрыш составил 2.5 балла</a:t>
            </a:r>
          </a:p>
        </p:txBody>
      </p:sp>
      <p:sp>
        <p:nvSpPr>
          <p:cNvPr id="675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5876925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613" y="5876925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47156" name="Group 52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68650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1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52" name="Text Box 4"/>
          <p:cNvSpPr txBox="1">
            <a:spLocks noChangeArrowheads="1"/>
          </p:cNvSpPr>
          <p:nvPr/>
        </p:nvSpPr>
        <p:spPr bwMode="auto">
          <a:xfrm>
            <a:off x="107950" y="361950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3" action="ppaction://hlinksldjump"/>
              </a:rPr>
              <a:t>солярка</a:t>
            </a:r>
            <a:endParaRPr lang="ru-RU" sz="2000" b="1"/>
          </a:p>
        </p:txBody>
      </p:sp>
      <p:sp>
        <p:nvSpPr>
          <p:cNvPr id="68653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4" action="ppaction://hlinksldjump"/>
              </a:rPr>
              <a:t>керосин</a:t>
            </a:r>
            <a:endParaRPr lang="ru-RU" sz="2400" b="1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38150" y="12906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Газойль используется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в качестве горючего для дизелей, 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другое его название.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21388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69635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69636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Газойль используется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в качестве горючего для дизелей, 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  <a:cs typeface="Arial" charset="0"/>
              </a:rPr>
              <a:t>другое его название.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539750" y="1125538"/>
            <a:ext cx="54721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000" b="1">
                <a:solidFill>
                  <a:schemeClr val="tx2"/>
                </a:solidFill>
                <a:latin typeface="Franklin Gothic Book" pitchFamily="34" charset="0"/>
              </a:rPr>
              <a:t> 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69638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0" name="AutoShape 18"/>
          <p:cNvSpPr>
            <a:spLocks noChangeArrowheads="1"/>
          </p:cNvSpPr>
          <p:nvPr/>
        </p:nvSpPr>
        <p:spPr bwMode="auto">
          <a:xfrm>
            <a:off x="3214688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    </a:t>
            </a:r>
            <a:r>
              <a:rPr lang="ru-RU" sz="2400" b="1">
                <a:hlinkClick r:id="rId3" action="ppaction://hlinksldjump"/>
              </a:rPr>
              <a:t> битум</a:t>
            </a:r>
            <a:endParaRPr lang="ru-RU" sz="2400" b="1"/>
          </a:p>
        </p:txBody>
      </p:sp>
      <p:sp>
        <p:nvSpPr>
          <p:cNvPr id="69641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2" name="Text Box 4"/>
          <p:cNvSpPr txBox="1">
            <a:spLocks noChangeArrowheads="1"/>
          </p:cNvSpPr>
          <p:nvPr/>
        </p:nvSpPr>
        <p:spPr bwMode="auto">
          <a:xfrm>
            <a:off x="107950" y="3619500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4" action="ppaction://hlinksldjump"/>
              </a:rPr>
              <a:t>солярка</a:t>
            </a:r>
            <a:endParaRPr lang="ru-RU" sz="2000" b="1"/>
          </a:p>
        </p:txBody>
      </p:sp>
      <p:sp>
        <p:nvSpPr>
          <p:cNvPr id="69643" name="Text Box 5"/>
          <p:cNvSpPr txBox="1">
            <a:spLocks noChangeArrowheads="1"/>
          </p:cNvSpPr>
          <p:nvPr/>
        </p:nvSpPr>
        <p:spPr bwMode="auto">
          <a:xfrm>
            <a:off x="3348038" y="357346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В) </a:t>
            </a:r>
            <a:endParaRPr lang="ru-RU" sz="2000" b="1"/>
          </a:p>
        </p:txBody>
      </p:sp>
      <p:sp>
        <p:nvSpPr>
          <p:cNvPr id="69644" name="Text Box 6"/>
          <p:cNvSpPr txBox="1">
            <a:spLocks noChangeArrowheads="1"/>
          </p:cNvSpPr>
          <p:nvPr/>
        </p:nvSpPr>
        <p:spPr bwMode="auto">
          <a:xfrm>
            <a:off x="107950" y="4941888"/>
            <a:ext cx="295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3" action="ppaction://hlinksldjump"/>
              </a:rPr>
              <a:t>гудрон</a:t>
            </a:r>
            <a:endParaRPr lang="ru-RU" sz="2400" b="1"/>
          </a:p>
        </p:txBody>
      </p:sp>
      <p:sp>
        <p:nvSpPr>
          <p:cNvPr id="69645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керосин</a:t>
            </a:r>
            <a:endParaRPr lang="ru-RU" sz="2400" b="1"/>
          </a:p>
        </p:txBody>
      </p:sp>
      <p:sp>
        <p:nvSpPr>
          <p:cNvPr id="69646" name="AutoShape 6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70659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34925" y="3619500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А)</a:t>
            </a:r>
            <a:r>
              <a:rPr lang="ru-RU" sz="2400" b="1">
                <a:hlinkClick r:id="rId2" action="ppaction://hlinksldjump"/>
              </a:rPr>
              <a:t> солярка</a:t>
            </a:r>
            <a:endParaRPr lang="ru-RU" sz="2000" b="1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348038" y="494188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керосин</a:t>
            </a:r>
            <a:endParaRPr lang="ru-RU" sz="2400" b="1"/>
          </a:p>
        </p:txBody>
      </p:sp>
      <p:sp>
        <p:nvSpPr>
          <p:cNvPr id="70664" name="AutoShape 5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Прямоугольник 9"/>
          <p:cNvSpPr>
            <a:spLocks noChangeArrowheads="1"/>
          </p:cNvSpPr>
          <p:nvPr/>
        </p:nvSpPr>
        <p:spPr bwMode="auto">
          <a:xfrm>
            <a:off x="571500" y="128587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" charset="0"/>
                <a:cs typeface="Arial" charset="0"/>
              </a:rPr>
              <a:t>Газойль используется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в качестве горючего для дизелей,  </a:t>
            </a:r>
          </a:p>
          <a:p>
            <a:pPr algn="ctr"/>
            <a:r>
              <a:rPr lang="ru-RU" sz="2400" b="1">
                <a:latin typeface="Arial" charset="0"/>
                <a:cs typeface="Arial" charset="0"/>
              </a:rPr>
              <a:t>другое его название.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260350"/>
            <a:ext cx="8229600" cy="1757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Распределите нефтепродукты по цвету</a:t>
            </a:r>
          </a:p>
        </p:txBody>
      </p:sp>
      <p:sp>
        <p:nvSpPr>
          <p:cNvPr id="4403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219700" y="6021388"/>
            <a:ext cx="3744913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Правильный ответ</a:t>
            </a:r>
          </a:p>
        </p:txBody>
      </p:sp>
      <p:sp>
        <p:nvSpPr>
          <p:cNvPr id="44036" name="AutoShape 18"/>
          <p:cNvSpPr>
            <a:spLocks noChangeArrowheads="1"/>
          </p:cNvSpPr>
          <p:nvPr/>
        </p:nvSpPr>
        <p:spPr bwMode="auto">
          <a:xfrm>
            <a:off x="3101975" y="4221163"/>
            <a:ext cx="3125788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18"/>
          <p:cNvSpPr>
            <a:spLocks noChangeArrowheads="1"/>
          </p:cNvSpPr>
          <p:nvPr/>
        </p:nvSpPr>
        <p:spPr bwMode="auto">
          <a:xfrm>
            <a:off x="3132138" y="3213100"/>
            <a:ext cx="3059112" cy="720725"/>
          </a:xfrm>
          <a:prstGeom prst="hexagon">
            <a:avLst>
              <a:gd name="adj" fmla="val 471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AutoShape 18"/>
          <p:cNvSpPr>
            <a:spLocks noChangeArrowheads="1"/>
          </p:cNvSpPr>
          <p:nvPr/>
        </p:nvSpPr>
        <p:spPr bwMode="auto">
          <a:xfrm>
            <a:off x="2987675" y="23495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9" name="AutoShape 18"/>
          <p:cNvSpPr>
            <a:spLocks noChangeArrowheads="1"/>
          </p:cNvSpPr>
          <p:nvPr/>
        </p:nvSpPr>
        <p:spPr bwMode="auto">
          <a:xfrm>
            <a:off x="3132138" y="1341438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2124075" y="29972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348038" y="1557338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6600"/>
                </a:solidFill>
              </a:rPr>
              <a:t>А) </a:t>
            </a:r>
            <a:r>
              <a:rPr lang="ru-RU" sz="2400" b="1">
                <a:solidFill>
                  <a:srgbClr val="000000"/>
                </a:solidFill>
              </a:rPr>
              <a:t>мазут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348038" y="2420938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66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</a:rPr>
              <a:t>керосин 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419475" y="3213100"/>
            <a:ext cx="2519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6600"/>
                </a:solidFill>
              </a:rPr>
              <a:t>С) </a:t>
            </a:r>
            <a:r>
              <a:rPr lang="ru-RU" sz="2400" b="1">
                <a:solidFill>
                  <a:srgbClr val="000000"/>
                </a:solidFill>
              </a:rPr>
              <a:t>моторное      масло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421063" y="4365625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D</a:t>
            </a:r>
            <a:r>
              <a:rPr lang="ru-RU" sz="2400">
                <a:solidFill>
                  <a:srgbClr val="FF6600"/>
                </a:solidFill>
              </a:rPr>
              <a:t>) </a:t>
            </a:r>
            <a:r>
              <a:rPr lang="ru-RU" sz="2400" b="1">
                <a:solidFill>
                  <a:srgbClr val="000000"/>
                </a:solidFill>
              </a:rPr>
              <a:t>бензин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43" grpId="0"/>
      <p:bldP spid="22544" grpId="0"/>
      <p:bldP spid="22545" grpId="0"/>
      <p:bldP spid="225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0227" name="AutoShape 15"/>
          <p:cNvSpPr>
            <a:spLocks noChangeArrowheads="1"/>
          </p:cNvSpPr>
          <p:nvPr/>
        </p:nvSpPr>
        <p:spPr bwMode="auto">
          <a:xfrm>
            <a:off x="250825" y="11255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Древние жители побережья Хазарского моря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находили среди скал удивительную жидкость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различного цвета: красно-коричневую,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черновато-коричневую, коричневую и бурую,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иногда бесцветную, но всегда маслянистую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горючую.</a:t>
            </a:r>
          </a:p>
        </p:txBody>
      </p:sp>
      <p:sp>
        <p:nvSpPr>
          <p:cNvPr id="7168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7168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107950" y="494188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гудрон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3563938" y="49418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уголь</a:t>
            </a:r>
            <a:endParaRPr lang="ru-RU" sz="2400" b="1">
              <a:solidFill>
                <a:srgbClr val="000000"/>
              </a:solidFill>
            </a:endParaRPr>
          </a:p>
        </p:txBody>
      </p:sp>
      <p:graphicFrame>
        <p:nvGraphicFramePr>
          <p:cNvPr id="50226" name="Group 50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71727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8313" y="1309688"/>
            <a:ext cx="5432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0235" name="Text Box 11"/>
          <p:cNvSpPr txBox="1">
            <a:spLocks noChangeArrowheads="1"/>
          </p:cNvSpPr>
          <p:nvPr/>
        </p:nvSpPr>
        <p:spPr bwMode="auto">
          <a:xfrm>
            <a:off x="323850" y="35734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мазут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0236" name="Text Box 12"/>
          <p:cNvSpPr txBox="1">
            <a:spLocks noChangeArrowheads="1"/>
          </p:cNvSpPr>
          <p:nvPr/>
        </p:nvSpPr>
        <p:spPr bwMode="auto">
          <a:xfrm>
            <a:off x="3348038" y="3644900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6" action="ppaction://hlinksldjump"/>
              </a:rPr>
              <a:t>нефть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50227" grpId="0" animBg="1"/>
      <p:bldP spid="50184" grpId="0"/>
      <p:bldP spid="50185" grpId="0"/>
      <p:bldP spid="29699" grpId="0"/>
      <p:bldP spid="15" grpId="0" animBg="1"/>
      <p:bldP spid="22" grpId="0" animBg="1"/>
      <p:bldP spid="50235" grpId="0"/>
      <p:bldP spid="502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55650" y="1989138"/>
            <a:ext cx="741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EAEAEA"/>
                </a:solidFill>
              </a:rPr>
              <a:t>Ваш выигрыш составил 3 балла</a:t>
            </a:r>
          </a:p>
        </p:txBody>
      </p:sp>
      <p:sp>
        <p:nvSpPr>
          <p:cNvPr id="727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6021388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373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6048375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52238" name="Group 14"/>
          <p:cNvGraphicFramePr>
            <a:graphicFrameLocks noGrp="1"/>
          </p:cNvGraphicFramePr>
          <p:nvPr/>
        </p:nvGraphicFramePr>
        <p:xfrm>
          <a:off x="7294563" y="0"/>
          <a:ext cx="1849437" cy="356235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  <p:sp>
        <p:nvSpPr>
          <p:cNvPr id="73770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3771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3772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Древние жители побережья Хазарского моря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находили среди скал удивительную жидкость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различного цвета: красно-коричневую,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черновато-коричневую, коричневую и бурую,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иногда бесцветную, но всегда маслянистую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горючую.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42938" y="1309688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87" name="Text Box 11"/>
          <p:cNvSpPr txBox="1">
            <a:spLocks noChangeArrowheads="1"/>
          </p:cNvSpPr>
          <p:nvPr/>
        </p:nvSpPr>
        <p:spPr bwMode="auto">
          <a:xfrm>
            <a:off x="323850" y="35734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 </a:t>
            </a:r>
            <a:r>
              <a:rPr lang="ru-RU" sz="2400" b="1">
                <a:solidFill>
                  <a:srgbClr val="000000"/>
                </a:solidFill>
                <a:hlinkClick r:id="rId3" action="ppaction://hlinksldjump"/>
              </a:rPr>
              <a:t>мазут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2288" name="Text Box 12"/>
          <p:cNvSpPr txBox="1">
            <a:spLocks noChangeArrowheads="1"/>
          </p:cNvSpPr>
          <p:nvPr/>
        </p:nvSpPr>
        <p:spPr bwMode="auto">
          <a:xfrm>
            <a:off x="3348038" y="3644900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нефть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52287" grpId="0"/>
      <p:bldP spid="522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74755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74756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Древние жители побережья Хазарского моря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находили среди скал удивительную жидкость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различного цвета: красно-коричневую,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черновато-коричневую, коричневую и бурую,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иногда бесцветную, но всегда маслянистую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горючую.</a:t>
            </a:r>
          </a:p>
        </p:txBody>
      </p:sp>
      <p:sp>
        <p:nvSpPr>
          <p:cNvPr id="74757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4758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4759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4760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4761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42938" y="1309688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79" name="Text Box 11"/>
          <p:cNvSpPr txBox="1">
            <a:spLocks noChangeArrowheads="1"/>
          </p:cNvSpPr>
          <p:nvPr/>
        </p:nvSpPr>
        <p:spPr bwMode="auto">
          <a:xfrm>
            <a:off x="323850" y="35734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мазут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3280" name="Text Box 12"/>
          <p:cNvSpPr txBox="1">
            <a:spLocks noChangeArrowheads="1"/>
          </p:cNvSpPr>
          <p:nvPr/>
        </p:nvSpPr>
        <p:spPr bwMode="auto">
          <a:xfrm>
            <a:off x="3348038" y="3644900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5" action="ppaction://hlinksldjump"/>
              </a:rPr>
              <a:t>нефть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3281" name="Text Box 13"/>
          <p:cNvSpPr txBox="1">
            <a:spLocks noChangeArrowheads="1"/>
          </p:cNvSpPr>
          <p:nvPr/>
        </p:nvSpPr>
        <p:spPr bwMode="auto">
          <a:xfrm>
            <a:off x="107950" y="494188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гудрон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3282" name="Text Box 14"/>
          <p:cNvSpPr txBox="1">
            <a:spLocks noChangeArrowheads="1"/>
          </p:cNvSpPr>
          <p:nvPr/>
        </p:nvSpPr>
        <p:spPr bwMode="auto">
          <a:xfrm>
            <a:off x="3563938" y="49418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уголь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53279" grpId="0"/>
      <p:bldP spid="53280" grpId="0"/>
      <p:bldP spid="53281" grpId="0"/>
      <p:bldP spid="532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75779" name="AutoShape 15"/>
          <p:cNvSpPr>
            <a:spLocks noChangeArrowheads="1"/>
          </p:cNvSpPr>
          <p:nvPr/>
        </p:nvSpPr>
        <p:spPr bwMode="auto">
          <a:xfrm>
            <a:off x="395288" y="908050"/>
            <a:ext cx="6072187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Древние жители побережья Хазарского моря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находили среди скал удивительную жидкость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различного цвета: красно-коричневую,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черновато-коричневую, коричневую и бурую,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иногда бесцветную, но всегда маслянистую </a:t>
            </a:r>
          </a:p>
          <a:p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горючую.</a:t>
            </a:r>
          </a:p>
        </p:txBody>
      </p:sp>
      <p:sp>
        <p:nvSpPr>
          <p:cNvPr id="75780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5781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578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42938" y="1309688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94" name="Text Box 11"/>
          <p:cNvSpPr txBox="1">
            <a:spLocks noChangeArrowheads="1"/>
          </p:cNvSpPr>
          <p:nvPr/>
        </p:nvSpPr>
        <p:spPr bwMode="auto">
          <a:xfrm>
            <a:off x="323850" y="35734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мазут</a:t>
            </a: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54295" name="Text Box 12"/>
          <p:cNvSpPr txBox="1">
            <a:spLocks noChangeArrowheads="1"/>
          </p:cNvSpPr>
          <p:nvPr/>
        </p:nvSpPr>
        <p:spPr bwMode="auto">
          <a:xfrm>
            <a:off x="3348038" y="3644900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5" action="ppaction://hlinksldjump"/>
              </a:rPr>
              <a:t>нефть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54294" grpId="0"/>
      <p:bldP spid="542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309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4313" y="1341438"/>
            <a:ext cx="5929312" cy="13731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/>
              <a:t>Основную часть природного газа составляет </a:t>
            </a:r>
            <a:endParaRPr lang="ru-RU" sz="2600" b="1" smtClean="0">
              <a:latin typeface="Times New Roman" pitchFamily="18" charset="0"/>
            </a:endParaRPr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395288" y="3573463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А) </a:t>
            </a:r>
            <a:r>
              <a:rPr lang="ru-RU" sz="2400" b="1" dirty="0">
                <a:solidFill>
                  <a:srgbClr val="000000"/>
                </a:solidFill>
                <a:hlinkClick r:id="rId2" action="ppaction://hlinksldjump"/>
              </a:rPr>
              <a:t>этан</a:t>
            </a:r>
            <a:endParaRPr lang="ru-RU" sz="2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3348038" y="3573463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В) </a:t>
            </a:r>
            <a:r>
              <a:rPr lang="ru-RU" sz="2400" b="1" dirty="0">
                <a:solidFill>
                  <a:srgbClr val="000000"/>
                </a:solidFill>
                <a:hlinkClick r:id="rId2" action="ppaction://hlinksldjump"/>
              </a:rPr>
              <a:t>бутан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395288" y="49164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С) </a:t>
            </a:r>
            <a:r>
              <a:rPr lang="ru-RU" sz="2400" b="1" dirty="0">
                <a:solidFill>
                  <a:srgbClr val="000000"/>
                </a:solidFill>
                <a:hlinkClick r:id="rId3" action="ppaction://hlinksldjump"/>
              </a:rPr>
              <a:t>метан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3492500" y="4916488"/>
            <a:ext cx="464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D</a:t>
            </a:r>
            <a:r>
              <a:rPr lang="ru-RU" sz="2400" b="1" dirty="0">
                <a:solidFill>
                  <a:srgbClr val="000000"/>
                </a:solidFill>
              </a:rPr>
              <a:t>) </a:t>
            </a:r>
            <a:r>
              <a:rPr lang="ru-RU" sz="2400" b="1" dirty="0">
                <a:solidFill>
                  <a:srgbClr val="000000"/>
                </a:solidFill>
                <a:hlinkClick r:id="rId2" action="ppaction://hlinksldjump"/>
              </a:rPr>
              <a:t>водород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7681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021388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76813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681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76815" name="Rectangle 18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6816" name="Rectangle 154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5585" name="Group 289"/>
          <p:cNvGraphicFramePr>
            <a:graphicFrameLocks noGrp="1"/>
          </p:cNvGraphicFramePr>
          <p:nvPr/>
        </p:nvGraphicFramePr>
        <p:xfrm>
          <a:off x="7294563" y="0"/>
          <a:ext cx="1849437" cy="368808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55309" grpId="0" animBg="1"/>
      <p:bldP spid="55299" grpId="0"/>
      <p:bldP spid="55300" grpId="0"/>
      <p:bldP spid="55301" grpId="0"/>
      <p:bldP spid="55302" grpId="0"/>
      <p:bldP spid="553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16013" y="1989138"/>
            <a:ext cx="7200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EAEAEA"/>
                </a:solidFill>
              </a:rPr>
              <a:t>Ваш выигрыш составил 3.3 балла</a:t>
            </a:r>
          </a:p>
        </p:txBody>
      </p:sp>
      <p:sp>
        <p:nvSpPr>
          <p:cNvPr id="7782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5876925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885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1050" y="5876925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78852" name="Rectangle 52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7531" name="Group 187"/>
          <p:cNvGraphicFramePr>
            <a:graphicFrameLocks noGrp="1"/>
          </p:cNvGraphicFramePr>
          <p:nvPr/>
        </p:nvGraphicFramePr>
        <p:xfrm>
          <a:off x="7294563" y="0"/>
          <a:ext cx="1849437" cy="368808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8891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8892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8893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7538" name="Rectangle 3"/>
          <p:cNvSpPr>
            <a:spLocks noChangeArrowheads="1"/>
          </p:cNvSpPr>
          <p:nvPr/>
        </p:nvSpPr>
        <p:spPr bwMode="auto">
          <a:xfrm>
            <a:off x="0" y="1341438"/>
            <a:ext cx="6286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400" b="1"/>
              <a:t>Основную часть природного газа составляет</a:t>
            </a:r>
            <a:endParaRPr lang="ru-RU" sz="2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539" name="Text Box 6"/>
          <p:cNvSpPr txBox="1">
            <a:spLocks noChangeArrowheads="1"/>
          </p:cNvSpPr>
          <p:nvPr/>
        </p:nvSpPr>
        <p:spPr bwMode="auto">
          <a:xfrm>
            <a:off x="3348038" y="3573463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бутан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57540" name="Text Box 7"/>
          <p:cNvSpPr txBox="1">
            <a:spLocks noChangeArrowheads="1"/>
          </p:cNvSpPr>
          <p:nvPr/>
        </p:nvSpPr>
        <p:spPr bwMode="auto">
          <a:xfrm>
            <a:off x="395288" y="49164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 </a:t>
            </a:r>
            <a:r>
              <a:rPr lang="ru-RU" sz="2400" b="1">
                <a:solidFill>
                  <a:srgbClr val="000000"/>
                </a:solidFill>
                <a:hlinkClick r:id="rId5" action="ppaction://hlinksldjump"/>
              </a:rPr>
              <a:t>метан</a:t>
            </a:r>
            <a:endParaRPr lang="ru-RU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38" grpId="0"/>
      <p:bldP spid="57539" grpId="0"/>
      <p:bldP spid="575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7987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79876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9877" name="AutoShape 18"/>
          <p:cNvSpPr>
            <a:spLocks noChangeArrowheads="1"/>
          </p:cNvSpPr>
          <p:nvPr/>
        </p:nvSpPr>
        <p:spPr bwMode="auto">
          <a:xfrm>
            <a:off x="3203575" y="4857750"/>
            <a:ext cx="3384550" cy="720725"/>
          </a:xfrm>
          <a:prstGeom prst="hexagon">
            <a:avLst>
              <a:gd name="adj" fmla="val 5078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9878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9879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9880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9881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8398" name="Rectangle 3"/>
          <p:cNvSpPr>
            <a:spLocks noChangeArrowheads="1"/>
          </p:cNvSpPr>
          <p:nvPr/>
        </p:nvSpPr>
        <p:spPr bwMode="auto">
          <a:xfrm>
            <a:off x="0" y="1341438"/>
            <a:ext cx="6156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400" b="1"/>
              <a:t>Основную часть природного газа составляет</a:t>
            </a:r>
            <a:endParaRPr lang="ru-RU" sz="2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99" name="Text Box 5"/>
          <p:cNvSpPr txBox="1">
            <a:spLocks noChangeArrowheads="1"/>
          </p:cNvSpPr>
          <p:nvPr/>
        </p:nvSpPr>
        <p:spPr bwMode="auto">
          <a:xfrm>
            <a:off x="395288" y="357346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А) </a:t>
            </a:r>
            <a:r>
              <a:rPr lang="ru-RU" sz="2400" b="1" dirty="0">
                <a:solidFill>
                  <a:srgbClr val="000000"/>
                </a:solidFill>
                <a:hlinkClick r:id="rId5" action="ppaction://hlinksldjump"/>
              </a:rPr>
              <a:t>этан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8400" name="Text Box 6"/>
          <p:cNvSpPr txBox="1">
            <a:spLocks noChangeArrowheads="1"/>
          </p:cNvSpPr>
          <p:nvPr/>
        </p:nvSpPr>
        <p:spPr bwMode="auto">
          <a:xfrm>
            <a:off x="3348038" y="3573463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В) </a:t>
            </a:r>
            <a:r>
              <a:rPr lang="ru-RU" sz="2400" b="1" dirty="0">
                <a:solidFill>
                  <a:srgbClr val="000000"/>
                </a:solidFill>
                <a:hlinkClick r:id="rId5" action="ppaction://hlinksldjump"/>
              </a:rPr>
              <a:t>бутан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8401" name="Text Box 7"/>
          <p:cNvSpPr txBox="1">
            <a:spLocks noChangeArrowheads="1"/>
          </p:cNvSpPr>
          <p:nvPr/>
        </p:nvSpPr>
        <p:spPr bwMode="auto">
          <a:xfrm>
            <a:off x="395288" y="49164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С) </a:t>
            </a:r>
            <a:r>
              <a:rPr lang="ru-RU" sz="2400" b="1" dirty="0">
                <a:solidFill>
                  <a:srgbClr val="000000"/>
                </a:solidFill>
                <a:hlinkClick r:id="rId6" action="ppaction://hlinksldjump"/>
              </a:rPr>
              <a:t>метан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8402" name="Text Box 8"/>
          <p:cNvSpPr txBox="1">
            <a:spLocks noChangeArrowheads="1"/>
          </p:cNvSpPr>
          <p:nvPr/>
        </p:nvSpPr>
        <p:spPr bwMode="auto">
          <a:xfrm>
            <a:off x="3492500" y="4916488"/>
            <a:ext cx="464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D</a:t>
            </a:r>
            <a:r>
              <a:rPr lang="ru-RU" sz="2400" b="1" dirty="0">
                <a:solidFill>
                  <a:srgbClr val="000000"/>
                </a:solidFill>
              </a:rPr>
              <a:t>) </a:t>
            </a:r>
            <a:r>
              <a:rPr lang="ru-RU" sz="2400" b="1" dirty="0">
                <a:solidFill>
                  <a:srgbClr val="000000"/>
                </a:solidFill>
                <a:hlinkClick r:id="rId5" action="ppaction://hlinksldjump"/>
              </a:rPr>
              <a:t>водород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8" grpId="0"/>
      <p:bldP spid="58399" grpId="0"/>
      <p:bldP spid="58400" grpId="0"/>
      <p:bldP spid="58401" grpId="0"/>
      <p:bldP spid="584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80899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0900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0901" name="AutoShape 18"/>
          <p:cNvSpPr>
            <a:spLocks noChangeArrowheads="1"/>
          </p:cNvSpPr>
          <p:nvPr/>
        </p:nvSpPr>
        <p:spPr bwMode="auto">
          <a:xfrm>
            <a:off x="3203575" y="3500438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090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9413" name="Rectangle 3"/>
          <p:cNvSpPr>
            <a:spLocks noChangeArrowheads="1"/>
          </p:cNvSpPr>
          <p:nvPr/>
        </p:nvSpPr>
        <p:spPr bwMode="auto">
          <a:xfrm>
            <a:off x="0" y="1341438"/>
            <a:ext cx="6156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400" b="1"/>
              <a:t>Основную часть природного газа составляет</a:t>
            </a:r>
            <a:endParaRPr lang="ru-RU" sz="2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14" name="Text Box 6"/>
          <p:cNvSpPr txBox="1">
            <a:spLocks noChangeArrowheads="1"/>
          </p:cNvSpPr>
          <p:nvPr/>
        </p:nvSpPr>
        <p:spPr bwMode="auto">
          <a:xfrm>
            <a:off x="3348038" y="3573463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В) </a:t>
            </a:r>
            <a:r>
              <a:rPr lang="ru-RU" sz="2400" b="1" dirty="0">
                <a:solidFill>
                  <a:srgbClr val="000000"/>
                </a:solidFill>
                <a:hlinkClick r:id="rId4" action="ppaction://hlinksldjump"/>
              </a:rPr>
              <a:t>бутан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9415" name="Text Box 7"/>
          <p:cNvSpPr txBox="1">
            <a:spLocks noChangeArrowheads="1"/>
          </p:cNvSpPr>
          <p:nvPr/>
        </p:nvSpPr>
        <p:spPr bwMode="auto">
          <a:xfrm>
            <a:off x="395288" y="49164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С) </a:t>
            </a:r>
            <a:r>
              <a:rPr lang="ru-RU" sz="2400" b="1" dirty="0">
                <a:solidFill>
                  <a:srgbClr val="000000"/>
                </a:solidFill>
                <a:hlinkClick r:id="rId5" action="ppaction://hlinksldjump"/>
              </a:rPr>
              <a:t>метан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3" grpId="0"/>
      <p:bldP spid="59414" grpId="0"/>
      <p:bldP spid="59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1331913" y="260350"/>
            <a:ext cx="6840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Правильный ответ</a:t>
            </a:r>
          </a:p>
        </p:txBody>
      </p:sp>
      <p:sp>
        <p:nvSpPr>
          <p:cNvPr id="4505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227763" y="6021388"/>
            <a:ext cx="2736850" cy="6477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Начать игру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112395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492500" y="126841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6600"/>
                </a:solidFill>
              </a:rPr>
              <a:t>В)</a:t>
            </a:r>
            <a:r>
              <a:rPr lang="ru-RU" sz="2400"/>
              <a:t> </a:t>
            </a:r>
            <a:r>
              <a:rPr lang="ru-RU" sz="2400" b="1">
                <a:solidFill>
                  <a:srgbClr val="000000"/>
                </a:solidFill>
              </a:rPr>
              <a:t>керосин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46438" y="2060575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65525" y="22050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D</a:t>
            </a:r>
            <a:r>
              <a:rPr lang="ru-RU" sz="2400">
                <a:solidFill>
                  <a:srgbClr val="FF6600"/>
                </a:solidFill>
              </a:rPr>
              <a:t>)</a:t>
            </a:r>
            <a:r>
              <a:rPr lang="ru-RU" sz="2400"/>
              <a:t> </a:t>
            </a:r>
            <a:r>
              <a:rPr lang="ru-RU" sz="2400" b="1">
                <a:solidFill>
                  <a:srgbClr val="000000"/>
                </a:solidFill>
              </a:rPr>
              <a:t>бензин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76600" y="2997200"/>
            <a:ext cx="3059113" cy="720725"/>
          </a:xfrm>
          <a:prstGeom prst="hexagon">
            <a:avLst>
              <a:gd name="adj" fmla="val 471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598863" y="2997200"/>
            <a:ext cx="2701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6600"/>
                </a:solidFill>
              </a:rPr>
              <a:t>С)</a:t>
            </a:r>
            <a:r>
              <a:rPr lang="ru-RU" sz="2400"/>
              <a:t> </a:t>
            </a:r>
            <a:r>
              <a:rPr lang="ru-RU" sz="2400" b="1">
                <a:solidFill>
                  <a:srgbClr val="000000"/>
                </a:solidFill>
              </a:rPr>
              <a:t>моторное         масло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348038" y="3933825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63938" y="4149725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6600"/>
                </a:solidFill>
              </a:rPr>
              <a:t>А)</a:t>
            </a:r>
            <a:r>
              <a:rPr lang="ru-RU" sz="2400"/>
              <a:t> </a:t>
            </a:r>
            <a:r>
              <a:rPr lang="ru-RU" sz="2400" b="1">
                <a:solidFill>
                  <a:srgbClr val="000000"/>
                </a:solidFill>
              </a:rPr>
              <a:t>мазут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563" grpId="0"/>
      <p:bldP spid="17" grpId="0" animBg="1"/>
      <p:bldP spid="23565" grpId="0"/>
      <p:bldP spid="16" grpId="0" animBg="1"/>
      <p:bldP spid="23567" grpId="0"/>
      <p:bldP spid="22" grpId="0" animBg="1"/>
      <p:bldP spid="2356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843213" y="4868863"/>
            <a:ext cx="2736850" cy="576262"/>
          </a:xfrm>
          <a:prstGeom prst="hexagon">
            <a:avLst>
              <a:gd name="adj" fmla="val 5136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857750"/>
            <a:ext cx="2843213" cy="587375"/>
          </a:xfrm>
          <a:prstGeom prst="hexagon">
            <a:avLst>
              <a:gd name="adj" fmla="val 5378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43213" y="3789363"/>
            <a:ext cx="2879725" cy="576262"/>
          </a:xfrm>
          <a:prstGeom prst="hexagon">
            <a:avLst>
              <a:gd name="adj" fmla="val 5494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786188"/>
            <a:ext cx="2843213" cy="576262"/>
          </a:xfrm>
          <a:prstGeom prst="hexagon">
            <a:avLst>
              <a:gd name="adj" fmla="val 5422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AutoShape 15"/>
          <p:cNvSpPr>
            <a:spLocks noChangeArrowheads="1"/>
          </p:cNvSpPr>
          <p:nvPr/>
        </p:nvSpPr>
        <p:spPr bwMode="auto">
          <a:xfrm>
            <a:off x="250825" y="1125538"/>
            <a:ext cx="6107113" cy="1727200"/>
          </a:xfrm>
          <a:prstGeom prst="hexagon">
            <a:avLst>
              <a:gd name="adj" fmla="val 30006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71563"/>
            <a:ext cx="5286375" cy="1571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Горючее, с помощью которого удалось сжечь дачу в фильме "Джентльмены удачи"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7950" y="37639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/>
              <a:t>А)</a:t>
            </a:r>
            <a:r>
              <a:rPr lang="ru-RU" sz="2400" b="1" dirty="0" smtClean="0">
                <a:hlinkClick r:id="rId2" action="ppaction://hlinksldjump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керосин</a:t>
            </a:r>
            <a:endParaRPr lang="ru-RU" sz="2000" b="1" dirty="0" smtClean="0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987675" y="378936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000" b="1">
                <a:hlinkClick r:id="rId3" action="ppaction://hlinksldjump"/>
              </a:rPr>
              <a:t>бензин</a:t>
            </a:r>
            <a:endParaRPr lang="ru-RU" sz="2000" b="1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7950" y="4899025"/>
            <a:ext cx="273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С) </a:t>
            </a:r>
            <a:r>
              <a:rPr lang="ru-RU" sz="2000" b="1">
                <a:hlinkClick r:id="rId3" action="ppaction://hlinksldjump"/>
              </a:rPr>
              <a:t>ацетон</a:t>
            </a:r>
            <a:endParaRPr lang="ru-RU" sz="2000" b="1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2843213" y="4941888"/>
            <a:ext cx="356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</a:t>
            </a: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мазут</a:t>
            </a:r>
            <a:endParaRPr lang="ru-RU" b="1"/>
          </a:p>
        </p:txBody>
      </p:sp>
      <p:sp>
        <p:nvSpPr>
          <p:cNvPr id="81932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81933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713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81935" name="Rectangle 18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0569" name="Group 153"/>
          <p:cNvGraphicFramePr>
            <a:graphicFrameLocks noGrp="1"/>
          </p:cNvGraphicFramePr>
          <p:nvPr/>
        </p:nvGraphicFramePr>
        <p:xfrm>
          <a:off x="7294563" y="0"/>
          <a:ext cx="1849437" cy="3687992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60429" grpId="0" animBg="1"/>
      <p:bldP spid="60419" grpId="0"/>
      <p:bldP spid="71684" grpId="0"/>
      <p:bldP spid="60421" grpId="0"/>
      <p:bldP spid="60422" grpId="0"/>
      <p:bldP spid="604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4213" y="1989138"/>
            <a:ext cx="7343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Ваш выигрыш составил 3.6 балла</a:t>
            </a:r>
          </a:p>
        </p:txBody>
      </p:sp>
      <p:sp>
        <p:nvSpPr>
          <p:cNvPr id="8294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7538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350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83972" name="Rectangle 14"/>
          <p:cNvSpPr>
            <a:spLocks noChangeArrowheads="1"/>
          </p:cNvSpPr>
          <p:nvPr/>
        </p:nvSpPr>
        <p:spPr bwMode="auto">
          <a:xfrm>
            <a:off x="0" y="15875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2613" name="Group 149"/>
          <p:cNvGraphicFramePr>
            <a:graphicFrameLocks noGrp="1"/>
          </p:cNvGraphicFramePr>
          <p:nvPr/>
        </p:nvGraphicFramePr>
        <p:xfrm>
          <a:off x="7294563" y="0"/>
          <a:ext cx="1849437" cy="3687992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84011" name="AutoShape 15"/>
          <p:cNvSpPr>
            <a:spLocks noChangeArrowheads="1"/>
          </p:cNvSpPr>
          <p:nvPr/>
        </p:nvSpPr>
        <p:spPr bwMode="auto">
          <a:xfrm>
            <a:off x="250825" y="1125538"/>
            <a:ext cx="6107113" cy="1727200"/>
          </a:xfrm>
          <a:prstGeom prst="hexagon">
            <a:avLst>
              <a:gd name="adj" fmla="val 30006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012" name="Rectangle 3"/>
          <p:cNvSpPr>
            <a:spLocks noChangeArrowheads="1"/>
          </p:cNvSpPr>
          <p:nvPr/>
        </p:nvSpPr>
        <p:spPr bwMode="auto">
          <a:xfrm>
            <a:off x="395288" y="1196975"/>
            <a:ext cx="5832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84013" name="AutoShape 18"/>
          <p:cNvSpPr>
            <a:spLocks noChangeArrowheads="1"/>
          </p:cNvSpPr>
          <p:nvPr/>
        </p:nvSpPr>
        <p:spPr bwMode="auto">
          <a:xfrm>
            <a:off x="2843213" y="4868863"/>
            <a:ext cx="2736850" cy="576262"/>
          </a:xfrm>
          <a:prstGeom prst="hexagon">
            <a:avLst>
              <a:gd name="adj" fmla="val 5136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014" name="AutoShape 18"/>
          <p:cNvSpPr>
            <a:spLocks noChangeArrowheads="1"/>
          </p:cNvSpPr>
          <p:nvPr/>
        </p:nvSpPr>
        <p:spPr bwMode="auto">
          <a:xfrm>
            <a:off x="0" y="3789363"/>
            <a:ext cx="2843213" cy="576262"/>
          </a:xfrm>
          <a:prstGeom prst="hexagon">
            <a:avLst>
              <a:gd name="adj" fmla="val 5422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7950" y="37639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/>
              <a:t>А)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керосин</a:t>
            </a:r>
            <a:endParaRPr lang="ru-RU" sz="2000" b="1" dirty="0" smtClean="0"/>
          </a:p>
        </p:txBody>
      </p:sp>
      <p:sp>
        <p:nvSpPr>
          <p:cNvPr id="84016" name="Text Box 7"/>
          <p:cNvSpPr txBox="1">
            <a:spLocks noChangeArrowheads="1"/>
          </p:cNvSpPr>
          <p:nvPr/>
        </p:nvSpPr>
        <p:spPr bwMode="auto">
          <a:xfrm>
            <a:off x="2843213" y="4941888"/>
            <a:ext cx="356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5" action="ppaction://hlinksldjump"/>
              </a:rPr>
              <a:t>мазут</a:t>
            </a:r>
            <a:endParaRPr lang="ru-RU" b="1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42938" y="1143000"/>
            <a:ext cx="5286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latin typeface="Arial" pitchFamily="34" charset="0"/>
                <a:cs typeface="Arial" pitchFamily="34" charset="0"/>
              </a:rPr>
              <a:t>Горючее, с помощью которого удалось сжечь дачу в фильме "Джентльмены удачи"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defRPr/>
            </a:pPr>
            <a:endParaRPr lang="ru-RU" sz="28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313" y="5949950"/>
            <a:ext cx="1223962" cy="574675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50/50</a:t>
            </a:r>
          </a:p>
        </p:txBody>
      </p:sp>
      <p:sp>
        <p:nvSpPr>
          <p:cNvPr id="8499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84996" name="AutoShape 15"/>
          <p:cNvSpPr>
            <a:spLocks noChangeArrowheads="1"/>
          </p:cNvSpPr>
          <p:nvPr/>
        </p:nvSpPr>
        <p:spPr bwMode="auto">
          <a:xfrm>
            <a:off x="250825" y="1125538"/>
            <a:ext cx="6107113" cy="1727200"/>
          </a:xfrm>
          <a:prstGeom prst="hexagon">
            <a:avLst>
              <a:gd name="adj" fmla="val 30006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395288" y="1196975"/>
            <a:ext cx="5832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84998" name="AutoShape 18"/>
          <p:cNvSpPr>
            <a:spLocks noChangeArrowheads="1"/>
          </p:cNvSpPr>
          <p:nvPr/>
        </p:nvSpPr>
        <p:spPr bwMode="auto">
          <a:xfrm>
            <a:off x="2843213" y="4868863"/>
            <a:ext cx="2736850" cy="576262"/>
          </a:xfrm>
          <a:prstGeom prst="hexagon">
            <a:avLst>
              <a:gd name="adj" fmla="val 5136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AutoShape 18"/>
          <p:cNvSpPr>
            <a:spLocks noChangeArrowheads="1"/>
          </p:cNvSpPr>
          <p:nvPr/>
        </p:nvSpPr>
        <p:spPr bwMode="auto">
          <a:xfrm>
            <a:off x="0" y="4857750"/>
            <a:ext cx="2843213" cy="587375"/>
          </a:xfrm>
          <a:prstGeom prst="hexagon">
            <a:avLst>
              <a:gd name="adj" fmla="val 5378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AutoShape 18"/>
          <p:cNvSpPr>
            <a:spLocks noChangeArrowheads="1"/>
          </p:cNvSpPr>
          <p:nvPr/>
        </p:nvSpPr>
        <p:spPr bwMode="auto">
          <a:xfrm>
            <a:off x="2843213" y="3789363"/>
            <a:ext cx="2879725" cy="576262"/>
          </a:xfrm>
          <a:prstGeom prst="hexagon">
            <a:avLst>
              <a:gd name="adj" fmla="val 5494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1" name="AutoShape 18"/>
          <p:cNvSpPr>
            <a:spLocks noChangeArrowheads="1"/>
          </p:cNvSpPr>
          <p:nvPr/>
        </p:nvSpPr>
        <p:spPr bwMode="auto">
          <a:xfrm>
            <a:off x="0" y="3789363"/>
            <a:ext cx="2843213" cy="576262"/>
          </a:xfrm>
          <a:prstGeom prst="hexagon">
            <a:avLst>
              <a:gd name="adj" fmla="val 54227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7950" y="37639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/>
              <a:t>А)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керосин</a:t>
            </a:r>
            <a:endParaRPr lang="ru-RU" sz="2000" b="1" dirty="0" smtClean="0"/>
          </a:p>
        </p:txBody>
      </p:sp>
      <p:sp>
        <p:nvSpPr>
          <p:cNvPr id="85003" name="Text Box 5"/>
          <p:cNvSpPr txBox="1">
            <a:spLocks noChangeArrowheads="1"/>
          </p:cNvSpPr>
          <p:nvPr/>
        </p:nvSpPr>
        <p:spPr bwMode="auto">
          <a:xfrm>
            <a:off x="2987675" y="378936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000" b="1">
                <a:hlinkClick r:id="rId5" action="ppaction://hlinksldjump"/>
              </a:rPr>
              <a:t>бензин</a:t>
            </a:r>
            <a:endParaRPr lang="ru-RU" sz="2000" b="1"/>
          </a:p>
        </p:txBody>
      </p:sp>
      <p:sp>
        <p:nvSpPr>
          <p:cNvPr id="85004" name="Text Box 6"/>
          <p:cNvSpPr txBox="1">
            <a:spLocks noChangeArrowheads="1"/>
          </p:cNvSpPr>
          <p:nvPr/>
        </p:nvSpPr>
        <p:spPr bwMode="auto">
          <a:xfrm>
            <a:off x="107950" y="4899025"/>
            <a:ext cx="273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С) </a:t>
            </a:r>
            <a:r>
              <a:rPr lang="ru-RU" sz="2000" b="1">
                <a:hlinkClick r:id="rId5" action="ppaction://hlinksldjump"/>
              </a:rPr>
              <a:t>ацетон</a:t>
            </a:r>
            <a:endParaRPr lang="ru-RU" sz="2000" b="1"/>
          </a:p>
        </p:txBody>
      </p:sp>
      <p:sp>
        <p:nvSpPr>
          <p:cNvPr id="85005" name="Text Box 7"/>
          <p:cNvSpPr txBox="1">
            <a:spLocks noChangeArrowheads="1"/>
          </p:cNvSpPr>
          <p:nvPr/>
        </p:nvSpPr>
        <p:spPr bwMode="auto">
          <a:xfrm>
            <a:off x="2843213" y="4941888"/>
            <a:ext cx="356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</a:t>
            </a:r>
            <a:r>
              <a:rPr lang="en-US" sz="2400" b="1"/>
              <a:t>D</a:t>
            </a:r>
            <a:r>
              <a:rPr lang="ru-RU" sz="2400" b="1">
                <a:hlinkClick r:id="rId5" action="ppaction://hlinksldjump"/>
              </a:rPr>
              <a:t>) мазут</a:t>
            </a:r>
            <a:endParaRPr lang="ru-RU" b="1"/>
          </a:p>
        </p:txBody>
      </p:sp>
      <p:sp>
        <p:nvSpPr>
          <p:cNvPr id="85006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42938" y="1143000"/>
            <a:ext cx="5286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latin typeface="Arial" pitchFamily="34" charset="0"/>
                <a:cs typeface="Arial" pitchFamily="34" charset="0"/>
              </a:rPr>
              <a:t>Горючее, с помощью которого удалось сжечь дачу в фильме "Джентльмены удачи"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defRPr/>
            </a:pPr>
            <a:endParaRPr lang="ru-RU" sz="28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86019" name="AutoShape 15"/>
          <p:cNvSpPr>
            <a:spLocks noChangeArrowheads="1"/>
          </p:cNvSpPr>
          <p:nvPr/>
        </p:nvSpPr>
        <p:spPr bwMode="auto">
          <a:xfrm>
            <a:off x="250825" y="1125538"/>
            <a:ext cx="6107113" cy="1727200"/>
          </a:xfrm>
          <a:prstGeom prst="hexagon">
            <a:avLst>
              <a:gd name="adj" fmla="val 30006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395288" y="1196975"/>
            <a:ext cx="5832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86021" name="AutoShape 18"/>
          <p:cNvSpPr>
            <a:spLocks noChangeArrowheads="1"/>
          </p:cNvSpPr>
          <p:nvPr/>
        </p:nvSpPr>
        <p:spPr bwMode="auto">
          <a:xfrm>
            <a:off x="2843213" y="4868863"/>
            <a:ext cx="2736850" cy="576262"/>
          </a:xfrm>
          <a:prstGeom prst="hexagon">
            <a:avLst>
              <a:gd name="adj" fmla="val 5136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2" name="AutoShape 18"/>
          <p:cNvSpPr>
            <a:spLocks noChangeArrowheads="1"/>
          </p:cNvSpPr>
          <p:nvPr/>
        </p:nvSpPr>
        <p:spPr bwMode="auto">
          <a:xfrm>
            <a:off x="0" y="3789363"/>
            <a:ext cx="2843213" cy="576262"/>
          </a:xfrm>
          <a:prstGeom prst="hexagon">
            <a:avLst>
              <a:gd name="adj" fmla="val 54227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950" y="3763963"/>
            <a:ext cx="246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 smtClean="0"/>
              <a:t>А)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керосин</a:t>
            </a:r>
            <a:endParaRPr lang="ru-RU" sz="2000" b="1" dirty="0" smtClean="0"/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2843213" y="4941888"/>
            <a:ext cx="356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</a:t>
            </a:r>
            <a:r>
              <a:rPr lang="en-US" sz="2400" b="1"/>
              <a:t>D</a:t>
            </a:r>
            <a:r>
              <a:rPr lang="ru-RU" sz="2400" b="1">
                <a:hlinkClick r:id="rId4" action="ppaction://hlinksldjump"/>
              </a:rPr>
              <a:t>) мазут</a:t>
            </a:r>
            <a:endParaRPr lang="ru-RU" b="1"/>
          </a:p>
        </p:txBody>
      </p:sp>
      <p:sp>
        <p:nvSpPr>
          <p:cNvPr id="86025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2938" y="1143000"/>
            <a:ext cx="5286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latin typeface="Arial" pitchFamily="34" charset="0"/>
                <a:cs typeface="Arial" pitchFamily="34" charset="0"/>
              </a:rPr>
              <a:t>Горючее, с помощью которого удалось сжечь дачу в фильме "Джентльмены удачи"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defRPr/>
            </a:pPr>
            <a:endParaRPr lang="ru-RU" sz="28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203575" y="4857750"/>
            <a:ext cx="3024188" cy="720725"/>
          </a:xfrm>
          <a:prstGeom prst="hexagon">
            <a:avLst>
              <a:gd name="adj" fmla="val 3995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203575" y="3500438"/>
            <a:ext cx="2952750" cy="720725"/>
          </a:xfrm>
          <a:prstGeom prst="hexagon">
            <a:avLst>
              <a:gd name="adj" fmla="val 3954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5549" name="AutoShape 15"/>
          <p:cNvSpPr>
            <a:spLocks noChangeArrowheads="1"/>
          </p:cNvSpPr>
          <p:nvPr/>
        </p:nvSpPr>
        <p:spPr bwMode="auto">
          <a:xfrm>
            <a:off x="0" y="692150"/>
            <a:ext cx="6588125" cy="2205038"/>
          </a:xfrm>
          <a:prstGeom prst="hexagon">
            <a:avLst>
              <a:gd name="adj" fmla="val 2712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92150"/>
            <a:ext cx="5410200" cy="1917700"/>
          </a:xfrm>
          <a:noFill/>
        </p:spPr>
        <p:txBody>
          <a:bodyPr/>
          <a:lstStyle/>
          <a:p>
            <a:pPr marL="0" indent="265113"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Он вязкий и черный, он нефтепродукт,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Его кочегары и любят, и ждут,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Горит изумительно ярким огнем,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Так все говорят про него и о нем.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Его для дорожных работ привезут.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И что это? Вы догадались?.. </a:t>
            </a:r>
          </a:p>
          <a:p>
            <a:pPr marL="0" indent="265113" algn="just"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704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8704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323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5543" name="Text Box 13"/>
          <p:cNvSpPr txBox="1">
            <a:spLocks noChangeArrowheads="1"/>
          </p:cNvSpPr>
          <p:nvPr/>
        </p:nvSpPr>
        <p:spPr bwMode="auto">
          <a:xfrm>
            <a:off x="144463" y="36449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нефть</a:t>
            </a:r>
            <a:endParaRPr lang="ru-RU" sz="2800" b="1">
              <a:solidFill>
                <a:srgbClr val="EAEAEA"/>
              </a:solidFill>
            </a:endParaRPr>
          </a:p>
        </p:txBody>
      </p:sp>
      <p:sp>
        <p:nvSpPr>
          <p:cNvPr id="65544" name="Text Box 14"/>
          <p:cNvSpPr txBox="1">
            <a:spLocks noChangeArrowheads="1"/>
          </p:cNvSpPr>
          <p:nvPr/>
        </p:nvSpPr>
        <p:spPr bwMode="auto">
          <a:xfrm>
            <a:off x="179388" y="49418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мазут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65545" name="Text Box 15"/>
          <p:cNvSpPr txBox="1">
            <a:spLocks noChangeArrowheads="1"/>
          </p:cNvSpPr>
          <p:nvPr/>
        </p:nvSpPr>
        <p:spPr bwMode="auto">
          <a:xfrm>
            <a:off x="3348038" y="364490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4" action="ppaction://hlinksldjump"/>
              </a:rPr>
              <a:t>битум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65546" name="Text Box 16"/>
          <p:cNvSpPr txBox="1">
            <a:spLocks noChangeArrowheads="1"/>
          </p:cNvSpPr>
          <p:nvPr/>
        </p:nvSpPr>
        <p:spPr bwMode="auto">
          <a:xfrm>
            <a:off x="3276600" y="494188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гудрон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8705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65823" name="Group 287"/>
          <p:cNvGraphicFramePr>
            <a:graphicFrameLocks noGrp="1"/>
          </p:cNvGraphicFramePr>
          <p:nvPr/>
        </p:nvGraphicFramePr>
        <p:xfrm>
          <a:off x="7294563" y="0"/>
          <a:ext cx="1849437" cy="368808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65549" grpId="0" animBg="1"/>
      <p:bldP spid="72707" grpId="0" build="p"/>
      <p:bldP spid="65543" grpId="0"/>
      <p:bldP spid="65544" grpId="0"/>
      <p:bldP spid="65545" grpId="0"/>
      <p:bldP spid="655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84213" y="1989138"/>
            <a:ext cx="75596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EAEAEA"/>
                </a:solidFill>
              </a:rPr>
              <a:t>Ваш выигрыш составил 4 балла</a:t>
            </a:r>
          </a:p>
        </p:txBody>
      </p:sp>
      <p:sp>
        <p:nvSpPr>
          <p:cNvPr id="8806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18"/>
          <p:cNvSpPr>
            <a:spLocks noChangeArrowheads="1"/>
          </p:cNvSpPr>
          <p:nvPr/>
        </p:nvSpPr>
        <p:spPr bwMode="auto">
          <a:xfrm>
            <a:off x="3203575" y="4857750"/>
            <a:ext cx="3097213" cy="720725"/>
          </a:xfrm>
          <a:prstGeom prst="hexagon">
            <a:avLst>
              <a:gd name="adj" fmla="val 3998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9091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909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3438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909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335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67732" name="Group 148"/>
          <p:cNvGraphicFramePr>
            <a:graphicFrameLocks noGrp="1"/>
          </p:cNvGraphicFramePr>
          <p:nvPr/>
        </p:nvGraphicFramePr>
        <p:xfrm>
          <a:off x="7294563" y="0"/>
          <a:ext cx="1849437" cy="3688080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7733" name="AutoShape 15"/>
          <p:cNvSpPr>
            <a:spLocks noChangeArrowheads="1"/>
          </p:cNvSpPr>
          <p:nvPr/>
        </p:nvSpPr>
        <p:spPr bwMode="auto">
          <a:xfrm>
            <a:off x="0" y="908050"/>
            <a:ext cx="6588125" cy="2233613"/>
          </a:xfrm>
          <a:prstGeom prst="hexagon">
            <a:avLst>
              <a:gd name="adj" fmla="val 27132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Он вязкий и черный, он нефтепродукт,</a:t>
            </a:r>
          </a:p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Его кочегары и любят, и ждут,</a:t>
            </a:r>
          </a:p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Горит изумительно ярким огнем,</a:t>
            </a:r>
          </a:p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Так все говорят про него и о нем.</a:t>
            </a:r>
          </a:p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Его для дорожных работ привезут.</a:t>
            </a:r>
          </a:p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defRPr/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И что это? Вы догадались?..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01663" y="1081088"/>
            <a:ext cx="5410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endParaRPr lang="ru-RU" sz="4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735" name="Text Box 14"/>
          <p:cNvSpPr txBox="1">
            <a:spLocks noChangeArrowheads="1"/>
          </p:cNvSpPr>
          <p:nvPr/>
        </p:nvSpPr>
        <p:spPr bwMode="auto">
          <a:xfrm>
            <a:off x="179388" y="49418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3" action="ppaction://hlinksldjump"/>
              </a:rPr>
              <a:t>мазут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67736" name="Text Box 16"/>
          <p:cNvSpPr txBox="1">
            <a:spLocks noChangeArrowheads="1"/>
          </p:cNvSpPr>
          <p:nvPr/>
        </p:nvSpPr>
        <p:spPr bwMode="auto">
          <a:xfrm>
            <a:off x="3348038" y="4941888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гудрон</a:t>
            </a:r>
            <a:endParaRPr lang="ru-RU" sz="2400" b="1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33" grpId="0" animBg="1"/>
      <p:bldP spid="72707" grpId="0" build="p"/>
      <p:bldP spid="67735" grpId="0"/>
      <p:bldP spid="677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18"/>
          <p:cNvSpPr>
            <a:spLocks noChangeArrowheads="1"/>
          </p:cNvSpPr>
          <p:nvPr/>
        </p:nvSpPr>
        <p:spPr bwMode="auto">
          <a:xfrm>
            <a:off x="3203575" y="4868863"/>
            <a:ext cx="3024188" cy="720725"/>
          </a:xfrm>
          <a:prstGeom prst="hexagon">
            <a:avLst>
              <a:gd name="adj" fmla="val 3995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0115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0116" name="AutoShape 18"/>
          <p:cNvSpPr>
            <a:spLocks noChangeArrowheads="1"/>
          </p:cNvSpPr>
          <p:nvPr/>
        </p:nvSpPr>
        <p:spPr bwMode="auto">
          <a:xfrm>
            <a:off x="3203575" y="3500438"/>
            <a:ext cx="2952750" cy="720725"/>
          </a:xfrm>
          <a:prstGeom prst="hexagon">
            <a:avLst>
              <a:gd name="adj" fmla="val 3954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0117" name="AutoShape 18"/>
          <p:cNvSpPr>
            <a:spLocks noChangeArrowheads="1"/>
          </p:cNvSpPr>
          <p:nvPr/>
        </p:nvSpPr>
        <p:spPr bwMode="auto">
          <a:xfrm>
            <a:off x="0" y="3500438"/>
            <a:ext cx="3203575" cy="720725"/>
          </a:xfrm>
          <a:prstGeom prst="hexagon">
            <a:avLst>
              <a:gd name="adj" fmla="val 48853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011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90119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90120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8628" name="AutoShape 15"/>
          <p:cNvSpPr>
            <a:spLocks noChangeArrowheads="1"/>
          </p:cNvSpPr>
          <p:nvPr/>
        </p:nvSpPr>
        <p:spPr bwMode="auto">
          <a:xfrm>
            <a:off x="0" y="936625"/>
            <a:ext cx="6588125" cy="2060575"/>
          </a:xfrm>
          <a:prstGeom prst="hexagon">
            <a:avLst>
              <a:gd name="adj" fmla="val 27132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01663" y="1081088"/>
            <a:ext cx="5410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endParaRPr lang="ru-RU" sz="4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30" name="Text Box 13"/>
          <p:cNvSpPr txBox="1">
            <a:spLocks noChangeArrowheads="1"/>
          </p:cNvSpPr>
          <p:nvPr/>
        </p:nvSpPr>
        <p:spPr bwMode="auto">
          <a:xfrm>
            <a:off x="144463" y="3644900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нефть</a:t>
            </a:r>
            <a:endParaRPr lang="ru-RU" sz="2800" b="1">
              <a:solidFill>
                <a:srgbClr val="EAEAEA"/>
              </a:solidFill>
            </a:endParaRPr>
          </a:p>
        </p:txBody>
      </p:sp>
      <p:sp>
        <p:nvSpPr>
          <p:cNvPr id="68631" name="Text Box 15"/>
          <p:cNvSpPr txBox="1">
            <a:spLocks noChangeArrowheads="1"/>
          </p:cNvSpPr>
          <p:nvPr/>
        </p:nvSpPr>
        <p:spPr bwMode="auto">
          <a:xfrm>
            <a:off x="3348038" y="3644900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битум</a:t>
            </a:r>
            <a:r>
              <a:rPr lang="ru-RU" sz="2400" b="1">
                <a:solidFill>
                  <a:srgbClr val="EAEAEA"/>
                </a:solidFill>
              </a:rPr>
              <a:t> </a:t>
            </a:r>
          </a:p>
        </p:txBody>
      </p:sp>
      <p:sp>
        <p:nvSpPr>
          <p:cNvPr id="68632" name="Text Box 14"/>
          <p:cNvSpPr txBox="1">
            <a:spLocks noChangeArrowheads="1"/>
          </p:cNvSpPr>
          <p:nvPr/>
        </p:nvSpPr>
        <p:spPr bwMode="auto">
          <a:xfrm>
            <a:off x="179388" y="49418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мазут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68633" name="Text Box 16"/>
          <p:cNvSpPr txBox="1">
            <a:spLocks noChangeArrowheads="1"/>
          </p:cNvSpPr>
          <p:nvPr/>
        </p:nvSpPr>
        <p:spPr bwMode="auto">
          <a:xfrm>
            <a:off x="3348038" y="4941888"/>
            <a:ext cx="3240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гудрон</a:t>
            </a:r>
            <a:r>
              <a:rPr lang="ru-RU" sz="2400" b="1">
                <a:solidFill>
                  <a:srgbClr val="EAEAEA"/>
                </a:solidFill>
              </a:rPr>
              <a:t>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9750" y="1052513"/>
            <a:ext cx="5410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Он вязкий и черный, он нефтепродукт,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Его кочегары и любят, и ждут,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Горит изумительно ярким огнем,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Так все говорят про него и о нем.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Его для дорожных работ привезут.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И что это? Вы догадались?.. 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8" grpId="0" animBg="1"/>
      <p:bldP spid="72707" grpId="0" build="p"/>
      <p:bldP spid="68630" grpId="0"/>
      <p:bldP spid="68631" grpId="0"/>
      <p:bldP spid="68632" grpId="0"/>
      <p:bldP spid="68633" grpId="0"/>
      <p:bldP spid="1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18"/>
          <p:cNvSpPr>
            <a:spLocks noChangeArrowheads="1"/>
          </p:cNvSpPr>
          <p:nvPr/>
        </p:nvSpPr>
        <p:spPr bwMode="auto">
          <a:xfrm>
            <a:off x="3203575" y="4857750"/>
            <a:ext cx="3168650" cy="720725"/>
          </a:xfrm>
          <a:prstGeom prst="hexagon">
            <a:avLst>
              <a:gd name="adj" fmla="val 39975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1139" name="AutoShape 18"/>
          <p:cNvSpPr>
            <a:spLocks noChangeArrowheads="1"/>
          </p:cNvSpPr>
          <p:nvPr/>
        </p:nvSpPr>
        <p:spPr bwMode="auto">
          <a:xfrm>
            <a:off x="0" y="4857750"/>
            <a:ext cx="3203575" cy="720725"/>
          </a:xfrm>
          <a:prstGeom prst="hexagon">
            <a:avLst>
              <a:gd name="adj" fmla="val 49388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114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3500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91141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>
            <a:off x="0" y="936625"/>
            <a:ext cx="6588125" cy="2060575"/>
          </a:xfrm>
          <a:prstGeom prst="hexagon">
            <a:avLst>
              <a:gd name="adj" fmla="val 27132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Он вязкий и черный, он нефтепродукт,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Его кочегары и любят, и ждут,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Горит изумительно ярким огнем,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Так все говорят про него и о нем.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Его для дорожных работ привезут.</a:t>
            </a:r>
          </a:p>
          <a:p>
            <a:pPr indent="265113" algn="just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И что это? Вы догадались?..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01663" y="1081088"/>
            <a:ext cx="5410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Char char="§"/>
            </a:pPr>
            <a:endParaRPr lang="ru-RU" sz="4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179388" y="494188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мазут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69650" name="Text Box 16"/>
          <p:cNvSpPr txBox="1">
            <a:spLocks noChangeArrowheads="1"/>
          </p:cNvSpPr>
          <p:nvPr/>
        </p:nvSpPr>
        <p:spPr bwMode="auto">
          <a:xfrm>
            <a:off x="3348038" y="4941888"/>
            <a:ext cx="309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гудрон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9750" y="1052513"/>
            <a:ext cx="54102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defRPr/>
            </a:pPr>
            <a:endParaRPr lang="ru-RU" sz="28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7" grpId="0" animBg="1"/>
      <p:bldP spid="72707" grpId="0" build="p"/>
      <p:bldP spid="69649" grpId="0"/>
      <p:bldP spid="69650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0" name="Group 84"/>
          <p:cNvGraphicFramePr>
            <a:graphicFrameLocks noGrp="1"/>
          </p:cNvGraphicFramePr>
          <p:nvPr/>
        </p:nvGraphicFramePr>
        <p:xfrm>
          <a:off x="0" y="476250"/>
          <a:ext cx="4067175" cy="5699650"/>
        </p:xfrm>
        <a:graphic>
          <a:graphicData uri="http://schemas.openxmlformats.org/drawingml/2006/table">
            <a:tbl>
              <a:tblPr/>
              <a:tblGrid>
                <a:gridCol w="3048000"/>
                <a:gridCol w="1019175"/>
              </a:tblGrid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Вопрос 11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Вопрос 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Вопрос 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Вопрос 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Вопрос 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Вопрос 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Вопрос 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Вопрос 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Вопрос 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Вопрос 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Вопрос 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6120" name="Group 6"/>
          <p:cNvGrpSpPr>
            <a:grpSpLocks/>
          </p:cNvGrpSpPr>
          <p:nvPr/>
        </p:nvGrpSpPr>
        <p:grpSpPr bwMode="auto">
          <a:xfrm>
            <a:off x="4427538" y="1773238"/>
            <a:ext cx="4392612" cy="3300412"/>
            <a:chOff x="826" y="1175"/>
            <a:chExt cx="1805" cy="1353"/>
          </a:xfrm>
        </p:grpSpPr>
        <p:pic>
          <p:nvPicPr>
            <p:cNvPr id="46121" name="Рисунок 5" descr="696218240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6" y="1175"/>
              <a:ext cx="1805" cy="13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99" y="1706"/>
              <a:ext cx="976" cy="325"/>
            </a:xfrm>
            <a:prstGeom prst="rect">
              <a:avLst/>
            </a:prstGeom>
            <a:solidFill>
              <a:srgbClr val="2378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ln>
                    <a:solidFill>
                      <a:sysClr val="windowText" lastClr="000000"/>
                    </a:solidFill>
                  </a:ln>
                </a:rPr>
                <a:t>НЕФТЯНЫМ </a:t>
              </a:r>
            </a:p>
            <a:p>
              <a:pPr algn="ctr">
                <a:defRPr/>
              </a:pPr>
              <a:r>
                <a:rPr lang="ru-RU" sz="2400" b="1" dirty="0">
                  <a:ln>
                    <a:solidFill>
                      <a:sysClr val="windowText" lastClr="000000"/>
                    </a:solidFill>
                  </a:ln>
                </a:rPr>
                <a:t>МАГНАТОМ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627313" y="4868863"/>
            <a:ext cx="2663825" cy="720725"/>
          </a:xfrm>
          <a:prstGeom prst="hexagon">
            <a:avLst>
              <a:gd name="adj" fmla="val 39972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857750"/>
            <a:ext cx="2627313" cy="720725"/>
          </a:xfrm>
          <a:prstGeom prst="hexagon">
            <a:avLst>
              <a:gd name="adj" fmla="val 405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555875" y="3500438"/>
            <a:ext cx="2592388" cy="720725"/>
          </a:xfrm>
          <a:prstGeom prst="hexagon">
            <a:avLst>
              <a:gd name="adj" fmla="val 3954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00438"/>
            <a:ext cx="2555875" cy="720725"/>
          </a:xfrm>
          <a:prstGeom prst="hexagon">
            <a:avLst>
              <a:gd name="adj" fmla="val 38976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9" name="AutoShape 15"/>
          <p:cNvSpPr>
            <a:spLocks noChangeArrowheads="1"/>
          </p:cNvSpPr>
          <p:nvPr/>
        </p:nvSpPr>
        <p:spPr bwMode="auto">
          <a:xfrm>
            <a:off x="323850" y="11969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Составные части нефти ,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разделенные по их температурам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кипения в целях получения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нефтепродуктов</a:t>
            </a:r>
          </a:p>
        </p:txBody>
      </p:sp>
      <p:sp>
        <p:nvSpPr>
          <p:cNvPr id="92167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9216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95288" y="3573463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</a:t>
            </a:r>
            <a:r>
              <a:rPr lang="ru-RU" sz="2400" b="1"/>
              <a:t> </a:t>
            </a:r>
            <a:r>
              <a:rPr lang="ru-RU" sz="1600" b="1">
                <a:hlinkClick r:id="rId4" action="ppaction://hlinksldjump"/>
              </a:rPr>
              <a:t>фракция </a:t>
            </a:r>
            <a:endParaRPr lang="ru-RU" sz="1600" b="1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79388" y="494188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/>
              <a:t> </a:t>
            </a:r>
            <a:r>
              <a:rPr lang="ru-RU" b="1">
                <a:hlinkClick r:id="rId5" action="ppaction://hlinksldjump"/>
              </a:rPr>
              <a:t>фаза</a:t>
            </a:r>
            <a:endParaRPr lang="ru-RU" b="1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916238" y="35734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</a:t>
            </a:r>
            <a:r>
              <a:rPr lang="ru-RU" sz="2400" b="1"/>
              <a:t> </a:t>
            </a:r>
            <a:r>
              <a:rPr lang="ru-RU" b="1">
                <a:solidFill>
                  <a:srgbClr val="000000"/>
                </a:solidFill>
                <a:hlinkClick r:id="rId5" action="ppaction://hlinksldjump"/>
              </a:rPr>
              <a:t>блок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0666" name="Text Box 15"/>
          <p:cNvSpPr txBox="1">
            <a:spLocks noChangeArrowheads="1"/>
          </p:cNvSpPr>
          <p:nvPr/>
        </p:nvSpPr>
        <p:spPr bwMode="auto">
          <a:xfrm>
            <a:off x="2987675" y="494188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/>
              <a:t> </a:t>
            </a:r>
            <a:r>
              <a:rPr lang="ru-RU" sz="2000" b="1">
                <a:hlinkClick r:id="rId5" action="ppaction://hlinksldjump"/>
              </a:rPr>
              <a:t>адепты</a:t>
            </a:r>
            <a:endParaRPr lang="ru-RU" sz="2000" b="1"/>
          </a:p>
        </p:txBody>
      </p:sp>
      <p:sp>
        <p:nvSpPr>
          <p:cNvPr id="92173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70808" name="Group 152"/>
          <p:cNvGraphicFramePr>
            <a:graphicFrameLocks noGrp="1"/>
          </p:cNvGraphicFramePr>
          <p:nvPr/>
        </p:nvGraphicFramePr>
        <p:xfrm>
          <a:off x="7294563" y="0"/>
          <a:ext cx="1849437" cy="3687763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70669" grpId="0" animBg="1"/>
      <p:bldP spid="73740" grpId="0"/>
      <p:bldP spid="70664" grpId="0"/>
      <p:bldP spid="70665" grpId="0"/>
      <p:bldP spid="706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042988" y="1989138"/>
            <a:ext cx="71294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/>
              <a:t>Ваш выигрыш составил 4.3 балла</a:t>
            </a:r>
          </a:p>
        </p:txBody>
      </p:sp>
      <p:sp>
        <p:nvSpPr>
          <p:cNvPr id="931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24300" y="6165850"/>
            <a:ext cx="865188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1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61658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72851" name="Group 147"/>
          <p:cNvGraphicFramePr>
            <a:graphicFrameLocks noGrp="1"/>
          </p:cNvGraphicFramePr>
          <p:nvPr/>
        </p:nvGraphicFramePr>
        <p:xfrm>
          <a:off x="7294563" y="0"/>
          <a:ext cx="1849437" cy="3687763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4250" name="AutoShape 18"/>
          <p:cNvSpPr>
            <a:spLocks noChangeArrowheads="1"/>
          </p:cNvSpPr>
          <p:nvPr/>
        </p:nvSpPr>
        <p:spPr bwMode="auto">
          <a:xfrm>
            <a:off x="2627313" y="4868863"/>
            <a:ext cx="2663825" cy="720725"/>
          </a:xfrm>
          <a:prstGeom prst="hexagon">
            <a:avLst>
              <a:gd name="adj" fmla="val 39972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4251" name="AutoShape 18"/>
          <p:cNvSpPr>
            <a:spLocks noChangeArrowheads="1"/>
          </p:cNvSpPr>
          <p:nvPr/>
        </p:nvSpPr>
        <p:spPr bwMode="auto">
          <a:xfrm>
            <a:off x="0" y="3500438"/>
            <a:ext cx="2555875" cy="720725"/>
          </a:xfrm>
          <a:prstGeom prst="hexagon">
            <a:avLst>
              <a:gd name="adj" fmla="val 38976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95288" y="35734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А)</a:t>
            </a:r>
            <a:r>
              <a:rPr lang="ru-RU" sz="2400" b="1" dirty="0" smtClean="0"/>
              <a:t> </a:t>
            </a:r>
            <a:r>
              <a:rPr lang="ru-RU" b="1" dirty="0" smtClean="0">
                <a:solidFill>
                  <a:srgbClr val="000000"/>
                </a:solidFill>
                <a:hlinkClick r:id="rId4" action="ppaction://hlinksldjump"/>
              </a:rPr>
              <a:t>фракция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 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94253" name="Text Box 15"/>
          <p:cNvSpPr txBox="1">
            <a:spLocks noChangeArrowheads="1"/>
          </p:cNvSpPr>
          <p:nvPr/>
        </p:nvSpPr>
        <p:spPr bwMode="auto">
          <a:xfrm>
            <a:off x="2987675" y="494188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/>
              <a:t> </a:t>
            </a:r>
            <a:r>
              <a:rPr lang="ru-RU" sz="2000" b="1">
                <a:hlinkClick r:id="rId5" action="ppaction://hlinksldjump"/>
              </a:rPr>
              <a:t>адепты</a:t>
            </a:r>
            <a:endParaRPr lang="ru-RU" sz="2000" b="1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68313" y="9810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Составные части нефти ,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разделенные по их температурам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кипения в целях получения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нефтепродуктов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22975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9523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5976938"/>
            <a:ext cx="2951163" cy="620712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95236" name="AutoShape 18"/>
          <p:cNvSpPr>
            <a:spLocks noChangeArrowheads="1"/>
          </p:cNvSpPr>
          <p:nvPr/>
        </p:nvSpPr>
        <p:spPr bwMode="auto">
          <a:xfrm>
            <a:off x="2627313" y="4868863"/>
            <a:ext cx="2663825" cy="720725"/>
          </a:xfrm>
          <a:prstGeom prst="hexagon">
            <a:avLst>
              <a:gd name="adj" fmla="val 39972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7" name="AutoShape 18"/>
          <p:cNvSpPr>
            <a:spLocks noChangeArrowheads="1"/>
          </p:cNvSpPr>
          <p:nvPr/>
        </p:nvSpPr>
        <p:spPr bwMode="auto">
          <a:xfrm>
            <a:off x="0" y="4857750"/>
            <a:ext cx="2627313" cy="720725"/>
          </a:xfrm>
          <a:prstGeom prst="hexagon">
            <a:avLst>
              <a:gd name="adj" fmla="val 405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AutoShape 18"/>
          <p:cNvSpPr>
            <a:spLocks noChangeArrowheads="1"/>
          </p:cNvSpPr>
          <p:nvPr/>
        </p:nvSpPr>
        <p:spPr bwMode="auto">
          <a:xfrm>
            <a:off x="2555875" y="3500438"/>
            <a:ext cx="2592388" cy="720725"/>
          </a:xfrm>
          <a:prstGeom prst="hexagon">
            <a:avLst>
              <a:gd name="adj" fmla="val 3954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AutoShape 18"/>
          <p:cNvSpPr>
            <a:spLocks noChangeArrowheads="1"/>
          </p:cNvSpPr>
          <p:nvPr/>
        </p:nvSpPr>
        <p:spPr bwMode="auto">
          <a:xfrm>
            <a:off x="0" y="3500438"/>
            <a:ext cx="2555875" cy="720725"/>
          </a:xfrm>
          <a:prstGeom prst="hexagon">
            <a:avLst>
              <a:gd name="adj" fmla="val 38976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5240" name="Text Box 12"/>
          <p:cNvSpPr txBox="1">
            <a:spLocks noChangeArrowheads="1"/>
          </p:cNvSpPr>
          <p:nvPr/>
        </p:nvSpPr>
        <p:spPr bwMode="auto">
          <a:xfrm>
            <a:off x="395288" y="3573463"/>
            <a:ext cx="1944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</a:t>
            </a:r>
            <a:r>
              <a:rPr lang="ru-RU" sz="2400" b="1"/>
              <a:t> </a:t>
            </a:r>
            <a:r>
              <a:rPr lang="ru-RU" b="1">
                <a:solidFill>
                  <a:srgbClr val="000000"/>
                </a:solidFill>
                <a:hlinkClick r:id="rId4" action="ppaction://hlinksldjump"/>
              </a:rPr>
              <a:t>фракция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5241" name="Text Box 13"/>
          <p:cNvSpPr txBox="1">
            <a:spLocks noChangeArrowheads="1"/>
          </p:cNvSpPr>
          <p:nvPr/>
        </p:nvSpPr>
        <p:spPr bwMode="auto">
          <a:xfrm>
            <a:off x="179388" y="494188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b="1">
                <a:hlinkClick r:id="rId5" action="ppaction://hlinksldjump"/>
              </a:rPr>
              <a:t> фаза</a:t>
            </a:r>
            <a:endParaRPr lang="ru-RU" b="1"/>
          </a:p>
        </p:txBody>
      </p:sp>
      <p:sp>
        <p:nvSpPr>
          <p:cNvPr id="95242" name="Text Box 14"/>
          <p:cNvSpPr txBox="1">
            <a:spLocks noChangeArrowheads="1"/>
          </p:cNvSpPr>
          <p:nvPr/>
        </p:nvSpPr>
        <p:spPr bwMode="auto">
          <a:xfrm>
            <a:off x="2987675" y="35734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</a:t>
            </a:r>
            <a:r>
              <a:rPr lang="ru-RU" sz="2400" b="1"/>
              <a:t> </a:t>
            </a:r>
            <a:r>
              <a:rPr lang="ru-RU" b="1">
                <a:hlinkClick r:id="rId5" action="ppaction://hlinksldjump"/>
              </a:rPr>
              <a:t>блок</a:t>
            </a:r>
            <a:endParaRPr lang="ru-RU" b="1"/>
          </a:p>
        </p:txBody>
      </p:sp>
      <p:sp>
        <p:nvSpPr>
          <p:cNvPr id="95243" name="Text Box 15"/>
          <p:cNvSpPr txBox="1">
            <a:spLocks noChangeArrowheads="1"/>
          </p:cNvSpPr>
          <p:nvPr/>
        </p:nvSpPr>
        <p:spPr bwMode="auto">
          <a:xfrm>
            <a:off x="2987675" y="4941888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/>
              <a:t> </a:t>
            </a:r>
            <a:r>
              <a:rPr lang="ru-RU" sz="2000" b="1">
                <a:hlinkClick r:id="rId5" action="ppaction://hlinksldjump"/>
              </a:rPr>
              <a:t>адепты</a:t>
            </a:r>
            <a:endParaRPr lang="ru-RU" sz="2000" b="1"/>
          </a:p>
        </p:txBody>
      </p:sp>
      <p:sp>
        <p:nvSpPr>
          <p:cNvPr id="95244" name="AutoShape 2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68313" y="9810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Составные части нефти ,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разделенные по их температурам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кипения в целях получения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нефтепродуктов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60475" y="594995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96259" name="AutoShape 18"/>
          <p:cNvSpPr>
            <a:spLocks noChangeArrowheads="1"/>
          </p:cNvSpPr>
          <p:nvPr/>
        </p:nvSpPr>
        <p:spPr bwMode="auto">
          <a:xfrm>
            <a:off x="2627313" y="4868863"/>
            <a:ext cx="2663825" cy="720725"/>
          </a:xfrm>
          <a:prstGeom prst="hexagon">
            <a:avLst>
              <a:gd name="adj" fmla="val 39972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260" name="AutoShape 18"/>
          <p:cNvSpPr>
            <a:spLocks noChangeArrowheads="1"/>
          </p:cNvSpPr>
          <p:nvPr/>
        </p:nvSpPr>
        <p:spPr bwMode="auto">
          <a:xfrm>
            <a:off x="0" y="3500438"/>
            <a:ext cx="2555875" cy="720725"/>
          </a:xfrm>
          <a:prstGeom prst="hexagon">
            <a:avLst>
              <a:gd name="adj" fmla="val 38976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95288" y="35734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А)</a:t>
            </a:r>
            <a:r>
              <a:rPr lang="ru-RU" sz="2400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фракция </a:t>
            </a:r>
            <a:endParaRPr lang="ru-RU" b="1" dirty="0" smtClean="0"/>
          </a:p>
        </p:txBody>
      </p:sp>
      <p:sp>
        <p:nvSpPr>
          <p:cNvPr id="96262" name="Text Box 15"/>
          <p:cNvSpPr txBox="1">
            <a:spLocks noChangeArrowheads="1"/>
          </p:cNvSpPr>
          <p:nvPr/>
        </p:nvSpPr>
        <p:spPr bwMode="auto">
          <a:xfrm>
            <a:off x="2987675" y="4941888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/>
              <a:t> </a:t>
            </a:r>
            <a:r>
              <a:rPr lang="ru-RU" sz="2000" b="1">
                <a:hlinkClick r:id="rId4" action="ppaction://hlinksldjump"/>
              </a:rPr>
              <a:t>адепты</a:t>
            </a:r>
            <a:endParaRPr lang="ru-RU" sz="2000" b="1"/>
          </a:p>
        </p:txBody>
      </p:sp>
      <p:sp>
        <p:nvSpPr>
          <p:cNvPr id="9626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900113" y="1341438"/>
            <a:ext cx="6086475" cy="1655762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Составные части нефти ,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разделенные по их температурам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кипения в целях получения 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нефтепродуктов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627313" y="4941888"/>
            <a:ext cx="2881312" cy="720725"/>
          </a:xfrm>
          <a:prstGeom prst="hexagon">
            <a:avLst>
              <a:gd name="adj" fmla="val 39978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930775"/>
            <a:ext cx="2627313" cy="720725"/>
          </a:xfrm>
          <a:prstGeom prst="hexagon">
            <a:avLst>
              <a:gd name="adj" fmla="val 405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555875" y="3573463"/>
            <a:ext cx="2808288" cy="720725"/>
          </a:xfrm>
          <a:prstGeom prst="hexagon">
            <a:avLst>
              <a:gd name="adj" fmla="val 39542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573463"/>
            <a:ext cx="2555875" cy="720725"/>
          </a:xfrm>
          <a:prstGeom prst="hexagon">
            <a:avLst>
              <a:gd name="adj" fmla="val 38976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5789" name="AutoShape 15"/>
          <p:cNvSpPr>
            <a:spLocks noChangeArrowheads="1"/>
          </p:cNvSpPr>
          <p:nvPr/>
        </p:nvSpPr>
        <p:spPr bwMode="auto">
          <a:xfrm>
            <a:off x="285750" y="11969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79388" y="3692525"/>
            <a:ext cx="284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2" action="ppaction://hlinksldjump"/>
              </a:rPr>
              <a:t>пиролиз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771775" y="3716338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2" action="ppaction://hlinksldjump"/>
              </a:rPr>
              <a:t>перегонка</a:t>
            </a:r>
            <a:r>
              <a:rPr lang="ru-RU" sz="2400" b="1">
                <a:solidFill>
                  <a:srgbClr val="EAEAEA"/>
                </a:solidFill>
                <a:hlinkClick r:id="rId2" action="ppaction://hlinksldjump"/>
              </a:rPr>
              <a:t>  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77800" y="508476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3" action="ppaction://hlinksldjump"/>
              </a:rPr>
              <a:t>крекинг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843213" y="50593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2" action="ppaction://hlinksldjump"/>
              </a:rPr>
              <a:t>дистилляция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9729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7438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9729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6094413"/>
            <a:ext cx="865188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7293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612140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75928" name="Group 152"/>
          <p:cNvGraphicFramePr>
            <a:graphicFrameLocks noGrp="1"/>
          </p:cNvGraphicFramePr>
          <p:nvPr/>
        </p:nvGraphicFramePr>
        <p:xfrm>
          <a:off x="7294563" y="0"/>
          <a:ext cx="1849437" cy="3687763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4213" y="1268413"/>
            <a:ext cx="5410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</a:rPr>
              <a:t>Процесс термического и каталитического разложения углеводородов нефти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2" grpId="0" animBg="1"/>
      <p:bldP spid="75789" grpId="0" animBg="1"/>
      <p:bldP spid="75780" grpId="0"/>
      <p:bldP spid="75781" grpId="0"/>
      <p:bldP spid="75782" grpId="0"/>
      <p:bldP spid="75783" grpId="0"/>
      <p:bldP spid="1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827088" y="1989138"/>
            <a:ext cx="7632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EAEAEA"/>
                </a:solidFill>
              </a:rPr>
              <a:t>Ваш выигрыш составил 4.6 балла</a:t>
            </a:r>
          </a:p>
        </p:txBody>
      </p:sp>
      <p:sp>
        <p:nvSpPr>
          <p:cNvPr id="9830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61658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9331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47813" y="612140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graphicFrame>
        <p:nvGraphicFramePr>
          <p:cNvPr id="77971" name="Group 147"/>
          <p:cNvGraphicFramePr>
            <a:graphicFrameLocks noGrp="1"/>
          </p:cNvGraphicFramePr>
          <p:nvPr/>
        </p:nvGraphicFramePr>
        <p:xfrm>
          <a:off x="7294563" y="0"/>
          <a:ext cx="1849437" cy="3687763"/>
        </p:xfrm>
        <a:graphic>
          <a:graphicData uri="http://schemas.openxmlformats.org/drawingml/2006/table">
            <a:tbl>
              <a:tblPr/>
              <a:tblGrid>
                <a:gridCol w="519112"/>
                <a:gridCol w="13303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9370" name="AutoShape 15"/>
          <p:cNvSpPr>
            <a:spLocks noChangeArrowheads="1"/>
          </p:cNvSpPr>
          <p:nvPr/>
        </p:nvSpPr>
        <p:spPr bwMode="auto">
          <a:xfrm>
            <a:off x="323850" y="11969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9371" name="AutoShape 18"/>
          <p:cNvSpPr>
            <a:spLocks noChangeArrowheads="1"/>
          </p:cNvSpPr>
          <p:nvPr/>
        </p:nvSpPr>
        <p:spPr bwMode="auto">
          <a:xfrm>
            <a:off x="0" y="4930775"/>
            <a:ext cx="2627313" cy="720725"/>
          </a:xfrm>
          <a:prstGeom prst="hexagon">
            <a:avLst>
              <a:gd name="adj" fmla="val 405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9372" name="AutoShape 18"/>
          <p:cNvSpPr>
            <a:spLocks noChangeArrowheads="1"/>
          </p:cNvSpPr>
          <p:nvPr/>
        </p:nvSpPr>
        <p:spPr bwMode="auto">
          <a:xfrm>
            <a:off x="2555875" y="3573463"/>
            <a:ext cx="2592388" cy="720725"/>
          </a:xfrm>
          <a:prstGeom prst="hexagon">
            <a:avLst>
              <a:gd name="adj" fmla="val 3954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7979" name="Text Box 5"/>
          <p:cNvSpPr txBox="1">
            <a:spLocks noChangeArrowheads="1"/>
          </p:cNvSpPr>
          <p:nvPr/>
        </p:nvSpPr>
        <p:spPr bwMode="auto">
          <a:xfrm>
            <a:off x="2771775" y="369252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перегонка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7980" name="Text Box 6"/>
          <p:cNvSpPr txBox="1">
            <a:spLocks noChangeArrowheads="1"/>
          </p:cNvSpPr>
          <p:nvPr/>
        </p:nvSpPr>
        <p:spPr bwMode="auto">
          <a:xfrm>
            <a:off x="177800" y="508476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крекинг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4213" y="1268413"/>
            <a:ext cx="5410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</a:rPr>
              <a:t>Процесс термического и каталитического разложения углеводородов нефти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79" grpId="0"/>
      <p:bldP spid="77980" grpId="0"/>
      <p:bldP spid="1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167438"/>
            <a:ext cx="1223963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10035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612140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100356" name="AutoShape 15"/>
          <p:cNvSpPr>
            <a:spLocks noChangeArrowheads="1"/>
          </p:cNvSpPr>
          <p:nvPr/>
        </p:nvSpPr>
        <p:spPr bwMode="auto">
          <a:xfrm>
            <a:off x="285750" y="11969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0357" name="AutoShape 18"/>
          <p:cNvSpPr>
            <a:spLocks noChangeArrowheads="1"/>
          </p:cNvSpPr>
          <p:nvPr/>
        </p:nvSpPr>
        <p:spPr bwMode="auto">
          <a:xfrm>
            <a:off x="2627313" y="4941888"/>
            <a:ext cx="3024187" cy="720725"/>
          </a:xfrm>
          <a:prstGeom prst="hexagon">
            <a:avLst>
              <a:gd name="adj" fmla="val 3995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0358" name="AutoShape 18"/>
          <p:cNvSpPr>
            <a:spLocks noChangeArrowheads="1"/>
          </p:cNvSpPr>
          <p:nvPr/>
        </p:nvSpPr>
        <p:spPr bwMode="auto">
          <a:xfrm>
            <a:off x="0" y="4930775"/>
            <a:ext cx="2627313" cy="720725"/>
          </a:xfrm>
          <a:prstGeom prst="hexagon">
            <a:avLst>
              <a:gd name="adj" fmla="val 40504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0359" name="AutoShape 18"/>
          <p:cNvSpPr>
            <a:spLocks noChangeArrowheads="1"/>
          </p:cNvSpPr>
          <p:nvPr/>
        </p:nvSpPr>
        <p:spPr bwMode="auto">
          <a:xfrm>
            <a:off x="2555875" y="3573463"/>
            <a:ext cx="2952750" cy="720725"/>
          </a:xfrm>
          <a:prstGeom prst="hexagon">
            <a:avLst>
              <a:gd name="adj" fmla="val 39547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0360" name="AutoShape 18"/>
          <p:cNvSpPr>
            <a:spLocks noChangeArrowheads="1"/>
          </p:cNvSpPr>
          <p:nvPr/>
        </p:nvSpPr>
        <p:spPr bwMode="auto">
          <a:xfrm>
            <a:off x="0" y="3573463"/>
            <a:ext cx="2555875" cy="720725"/>
          </a:xfrm>
          <a:prstGeom prst="hexagon">
            <a:avLst>
              <a:gd name="adj" fmla="val 38976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0361" name="AutoShape 2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8878" name="Text Box 4"/>
          <p:cNvSpPr txBox="1">
            <a:spLocks noChangeArrowheads="1"/>
          </p:cNvSpPr>
          <p:nvPr/>
        </p:nvSpPr>
        <p:spPr bwMode="auto">
          <a:xfrm>
            <a:off x="179388" y="3692525"/>
            <a:ext cx="284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А)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пиролиз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8879" name="Text Box 5"/>
          <p:cNvSpPr txBox="1">
            <a:spLocks noChangeArrowheads="1"/>
          </p:cNvSpPr>
          <p:nvPr/>
        </p:nvSpPr>
        <p:spPr bwMode="auto">
          <a:xfrm>
            <a:off x="2771775" y="369252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 </a:t>
            </a:r>
            <a:r>
              <a:rPr lang="ru-RU" sz="2400" b="1">
                <a:solidFill>
                  <a:srgbClr val="000000"/>
                </a:solidFill>
                <a:hlinkClick r:id="rId5" action="ppaction://hlinksldjump"/>
              </a:rPr>
              <a:t>перегонка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8880" name="Text Box 6"/>
          <p:cNvSpPr txBox="1">
            <a:spLocks noChangeArrowheads="1"/>
          </p:cNvSpPr>
          <p:nvPr/>
        </p:nvSpPr>
        <p:spPr bwMode="auto">
          <a:xfrm>
            <a:off x="177800" y="508476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 </a:t>
            </a:r>
            <a:r>
              <a:rPr lang="ru-RU" sz="2400" b="1">
                <a:solidFill>
                  <a:srgbClr val="000000"/>
                </a:solidFill>
                <a:hlinkClick r:id="rId6" action="ppaction://hlinksldjump"/>
              </a:rPr>
              <a:t>крекинг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8881" name="Text Box 7"/>
          <p:cNvSpPr txBox="1">
            <a:spLocks noChangeArrowheads="1"/>
          </p:cNvSpPr>
          <p:nvPr/>
        </p:nvSpPr>
        <p:spPr bwMode="auto">
          <a:xfrm>
            <a:off x="2916238" y="50593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D</a:t>
            </a:r>
            <a:r>
              <a:rPr lang="ru-RU" sz="2400" b="1">
                <a:solidFill>
                  <a:srgbClr val="000000"/>
                </a:solidFill>
              </a:rPr>
              <a:t>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дистилляция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4213" y="1268413"/>
            <a:ext cx="5410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</a:rPr>
              <a:t>Процесс термического и каталитического разложения углеводородов нефти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8" grpId="0"/>
      <p:bldP spid="78879" grpId="0"/>
      <p:bldP spid="78880" grpId="0"/>
      <p:bldP spid="78881" grpId="0"/>
      <p:bldP spid="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6375" y="6121400"/>
            <a:ext cx="2951163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101379" name="AutoShape 15"/>
          <p:cNvSpPr>
            <a:spLocks noChangeArrowheads="1"/>
          </p:cNvSpPr>
          <p:nvPr/>
        </p:nvSpPr>
        <p:spPr bwMode="auto">
          <a:xfrm>
            <a:off x="285750" y="1196975"/>
            <a:ext cx="6086475" cy="1655763"/>
          </a:xfrm>
          <a:prstGeom prst="hexagon">
            <a:avLst>
              <a:gd name="adj" fmla="val 31194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1380" name="AutoShape 18"/>
          <p:cNvSpPr>
            <a:spLocks noChangeArrowheads="1"/>
          </p:cNvSpPr>
          <p:nvPr/>
        </p:nvSpPr>
        <p:spPr bwMode="auto">
          <a:xfrm>
            <a:off x="0" y="4930775"/>
            <a:ext cx="2627313" cy="720725"/>
          </a:xfrm>
          <a:prstGeom prst="hexagon">
            <a:avLst>
              <a:gd name="adj" fmla="val 40504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1381" name="AutoShape 18"/>
          <p:cNvSpPr>
            <a:spLocks noChangeArrowheads="1"/>
          </p:cNvSpPr>
          <p:nvPr/>
        </p:nvSpPr>
        <p:spPr bwMode="auto">
          <a:xfrm>
            <a:off x="2555875" y="3573463"/>
            <a:ext cx="2592388" cy="720725"/>
          </a:xfrm>
          <a:prstGeom prst="hexagon">
            <a:avLst>
              <a:gd name="adj" fmla="val 39549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1382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9893" name="Text Box 5"/>
          <p:cNvSpPr txBox="1">
            <a:spLocks noChangeArrowheads="1"/>
          </p:cNvSpPr>
          <p:nvPr/>
        </p:nvSpPr>
        <p:spPr bwMode="auto">
          <a:xfrm>
            <a:off x="2771775" y="369252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4" action="ppaction://hlinksldjump"/>
              </a:rPr>
              <a:t>перегонка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79894" name="Text Box 6"/>
          <p:cNvSpPr txBox="1">
            <a:spLocks noChangeArrowheads="1"/>
          </p:cNvSpPr>
          <p:nvPr/>
        </p:nvSpPr>
        <p:spPr bwMode="auto">
          <a:xfrm>
            <a:off x="177800" y="5084763"/>
            <a:ext cx="324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С)</a:t>
            </a:r>
            <a:r>
              <a:rPr lang="ru-RU" sz="2400" b="1">
                <a:solidFill>
                  <a:srgbClr val="EAEAEA"/>
                </a:solidFill>
              </a:rPr>
              <a:t> </a:t>
            </a:r>
            <a:r>
              <a:rPr lang="ru-RU" sz="2400" b="1">
                <a:solidFill>
                  <a:srgbClr val="EAEAEA"/>
                </a:solidFill>
                <a:hlinkClick r:id="rId5" action="ppaction://hlinksldjump"/>
              </a:rPr>
              <a:t>крекинг</a:t>
            </a:r>
            <a:endParaRPr lang="ru-RU" sz="2400" b="1">
              <a:solidFill>
                <a:srgbClr val="EAEAEA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4213" y="1268413"/>
            <a:ext cx="5410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265113" algn="just">
              <a:spcBef>
                <a:spcPct val="20000"/>
              </a:spcBef>
              <a:buClr>
                <a:srgbClr val="CCECFF"/>
              </a:buClr>
              <a:buSzPct val="115000"/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</a:rPr>
              <a:t>Процесс термического и каталитического разложения углеводородов нефти</a:t>
            </a: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/>
      <p:bldP spid="79894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059113" y="4786313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0" y="4786313"/>
            <a:ext cx="3059113" cy="720725"/>
          </a:xfrm>
          <a:prstGeom prst="hexagon">
            <a:avLst>
              <a:gd name="adj" fmla="val 471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9876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3" y="1454150"/>
            <a:ext cx="5357812" cy="1543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Природное богатство, из которого делают разнообразное горючее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87675" y="3500438"/>
            <a:ext cx="264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400" b="1">
                <a:hlinkClick r:id="rId2" action="ppaction://hlinksldjump"/>
              </a:rPr>
              <a:t>уголь</a:t>
            </a:r>
            <a:endParaRPr lang="ru-RU" sz="2400" b="1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486886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3" action="ppaction://hlinksldjump"/>
              </a:rPr>
              <a:t>нефть</a:t>
            </a:r>
            <a:endParaRPr lang="ru-RU" sz="2400" b="1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3575" y="4929188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2" action="ppaction://hlinksldjump"/>
              </a:rPr>
              <a:t>бензин</a:t>
            </a:r>
            <a:endParaRPr lang="ru-RU" sz="2400" b="1"/>
          </a:p>
        </p:txBody>
      </p:sp>
      <p:sp>
        <p:nvSpPr>
          <p:cNvPr id="4711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4711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4375" y="5929313"/>
            <a:ext cx="1223963" cy="574675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50/50</a:t>
            </a:r>
          </a:p>
        </p:txBody>
      </p:sp>
      <p:sp>
        <p:nvSpPr>
          <p:cNvPr id="47116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0" y="3429000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3500438"/>
            <a:ext cx="239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2" action="ppaction://hlinksldjump"/>
              </a:rPr>
              <a:t>торф</a:t>
            </a:r>
            <a:endParaRPr lang="ru-RU" sz="2400" b="1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/>
        </p:nvGraphicFramePr>
        <p:xfrm>
          <a:off x="6929438" y="30163"/>
          <a:ext cx="2214562" cy="4191000"/>
        </p:xfrm>
        <a:graphic>
          <a:graphicData uri="http://schemas.openxmlformats.org/drawingml/2006/table">
            <a:tbl>
              <a:tblPr/>
              <a:tblGrid>
                <a:gridCol w="620712"/>
                <a:gridCol w="15938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6" grpId="0" animBg="1" autoUpdateAnimBg="0"/>
      <p:bldP spid="15" grpId="0" animBg="1" autoUpdateAnimBg="0"/>
      <p:bldP spid="25605" grpId="0" animBg="1"/>
      <p:bldP spid="29699" grpId="0"/>
      <p:bldP spid="29701" grpId="0" autoUpdateAnimBg="0"/>
      <p:bldP spid="29702" grpId="0" autoUpdateAnimBg="0"/>
      <p:bldP spid="29703" grpId="0" autoUpdateAnimBg="0"/>
      <p:bldP spid="22" grpId="0" animBg="1" autoUpdateAnimBg="0"/>
      <p:bldP spid="2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971550" y="1989138"/>
            <a:ext cx="7129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>
                <a:solidFill>
                  <a:srgbClr val="EAEAEA"/>
                </a:solidFill>
              </a:rPr>
              <a:t>Ваш выигрыш составил 5 баллов</a:t>
            </a:r>
          </a:p>
        </p:txBody>
      </p:sp>
      <p:sp>
        <p:nvSpPr>
          <p:cNvPr id="10240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Рисунок 4" descr="ф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-171450"/>
            <a:ext cx="5786438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4321175" cy="23764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0342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Рисунок 3" descr="___20110808_16502276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780928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4451" name="Рисунок 3" descr="___20110808_152256550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68413"/>
            <a:ext cx="41767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50825" y="1557338"/>
            <a:ext cx="86423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>
                <a:solidFill>
                  <a:srgbClr val="FFCC00"/>
                </a:solidFill>
              </a:rPr>
              <a:t>Ваш выигрыш составил</a:t>
            </a:r>
          </a:p>
          <a:p>
            <a:pPr algn="ctr">
              <a:spcBef>
                <a:spcPct val="50000"/>
              </a:spcBef>
            </a:pPr>
            <a:r>
              <a:rPr lang="ru-RU" sz="8000">
                <a:solidFill>
                  <a:srgbClr val="FFCC00"/>
                </a:solidFill>
              </a:rPr>
              <a:t> 0 баллов</a:t>
            </a:r>
          </a:p>
        </p:txBody>
      </p:sp>
      <p:sp>
        <p:nvSpPr>
          <p:cNvPr id="1054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4246940" cy="355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499" name="Рисунок 5" descr="ф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04813"/>
            <a:ext cx="549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4824412" cy="2663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06501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4321175" cy="2806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075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07524" name="Рисунок 6" descr="ф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963" y="476250"/>
            <a:ext cx="50784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Рисунок 8" descr="93436723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881313"/>
            <a:ext cx="303053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__20110808_16502276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54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4319587" cy="23764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08548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08549" name="Рисунок 5" descr="ф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-315913"/>
            <a:ext cx="5076825" cy="50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Рисунок 4" descr="ф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8913"/>
            <a:ext cx="3959225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4608513" cy="2736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09572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Рисунок 3" descr="ф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0350"/>
            <a:ext cx="38703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4608513" cy="2663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10596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Рисунок 4" descr="ф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-227013"/>
            <a:ext cx="645795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4392612" cy="2449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11620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11621" name="Рисунок 12" descr="163163568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500438"/>
            <a:ext cx="2835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5963" y="5949950"/>
            <a:ext cx="865187" cy="647700"/>
          </a:xfrm>
          <a:prstGeom prst="actionButtonInformatio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48132" name="AutoShape 15"/>
          <p:cNvSpPr>
            <a:spLocks noChangeArrowheads="1"/>
          </p:cNvSpPr>
          <p:nvPr/>
        </p:nvSpPr>
        <p:spPr bwMode="auto">
          <a:xfrm>
            <a:off x="285750" y="1071563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>
              <a:latin typeface="Times New Roman" pitchFamily="18" charset="0"/>
            </a:endParaRPr>
          </a:p>
        </p:txBody>
      </p:sp>
      <p:sp>
        <p:nvSpPr>
          <p:cNvPr id="48133" name="AutoShape 18"/>
          <p:cNvSpPr>
            <a:spLocks noChangeArrowheads="1"/>
          </p:cNvSpPr>
          <p:nvPr/>
        </p:nvSpPr>
        <p:spPr bwMode="auto">
          <a:xfrm>
            <a:off x="0" y="4786313"/>
            <a:ext cx="3059113" cy="720725"/>
          </a:xfrm>
          <a:prstGeom prst="hexagon">
            <a:avLst>
              <a:gd name="adj" fmla="val 471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486886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3" action="ppaction://hlinksldjump"/>
              </a:rPr>
              <a:t>нефть</a:t>
            </a:r>
            <a:endParaRPr lang="ru-RU" sz="2400" b="1"/>
          </a:p>
        </p:txBody>
      </p:sp>
      <p:sp>
        <p:nvSpPr>
          <p:cNvPr id="48135" name="AutoShape 18"/>
          <p:cNvSpPr>
            <a:spLocks noChangeArrowheads="1"/>
          </p:cNvSpPr>
          <p:nvPr/>
        </p:nvSpPr>
        <p:spPr bwMode="auto">
          <a:xfrm>
            <a:off x="0" y="3429000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Text Box 5"/>
          <p:cNvSpPr txBox="1">
            <a:spLocks noChangeArrowheads="1"/>
          </p:cNvSpPr>
          <p:nvPr/>
        </p:nvSpPr>
        <p:spPr bwMode="auto">
          <a:xfrm>
            <a:off x="0" y="3500438"/>
            <a:ext cx="239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4" action="ppaction://hlinksldjump"/>
              </a:rPr>
              <a:t>торф</a:t>
            </a:r>
            <a:endParaRPr lang="ru-RU" sz="2400" b="1"/>
          </a:p>
        </p:txBody>
      </p:sp>
      <p:graphicFrame>
        <p:nvGraphicFramePr>
          <p:cNvPr id="26683" name="Group 59"/>
          <p:cNvGraphicFramePr>
            <a:graphicFrameLocks noGrp="1"/>
          </p:cNvGraphicFramePr>
          <p:nvPr/>
        </p:nvGraphicFramePr>
        <p:xfrm>
          <a:off x="6929438" y="30163"/>
          <a:ext cx="2214562" cy="4191000"/>
        </p:xfrm>
        <a:graphic>
          <a:graphicData uri="http://schemas.openxmlformats.org/drawingml/2006/table">
            <a:tbl>
              <a:tblPr/>
              <a:tblGrid>
                <a:gridCol w="620712"/>
                <a:gridCol w="15938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1.5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Calibri" charset="-52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charset="-5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2938" y="1454150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latin typeface="+mn-lt"/>
              </a:rPr>
              <a:t>Природное богатство, из которого делают разнообразное горючее</a:t>
            </a:r>
            <a:endParaRPr lang="ru-RU" sz="28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8888" y="549275"/>
            <a:ext cx="4465637" cy="2879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CC00"/>
              </a:solidFill>
            </a:endParaRPr>
          </a:p>
        </p:txBody>
      </p:sp>
      <p:pic>
        <p:nvPicPr>
          <p:cNvPr id="112644" name="Рисунок 3" descr="781922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24213">
            <a:off x="2916238" y="3716338"/>
            <a:ext cx="1916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4" descr="___20110808_165022766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997200"/>
            <a:ext cx="356076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Рисунок 7" descr="ф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7463"/>
            <a:ext cx="6434137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4537075" cy="3024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13669" name="AutoShape 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Рисунок 3" descr="ф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1613" y="125413"/>
            <a:ext cx="49625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3960812" cy="2520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14692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14693" name="Рисунок 5" descr="93436723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903538"/>
            <a:ext cx="316865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Рисунок 6" descr="ф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0" y="333375"/>
            <a:ext cx="459105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4105275" cy="2520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15716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5949950"/>
            <a:ext cx="647700" cy="6477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15717" name="Рисунок 5" descr="93436723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429000"/>
            <a:ext cx="28130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49155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AutoShape 18"/>
          <p:cNvSpPr>
            <a:spLocks noChangeArrowheads="1"/>
          </p:cNvSpPr>
          <p:nvPr/>
        </p:nvSpPr>
        <p:spPr bwMode="auto">
          <a:xfrm>
            <a:off x="0" y="4786313"/>
            <a:ext cx="3059113" cy="720725"/>
          </a:xfrm>
          <a:prstGeom prst="hexagon">
            <a:avLst>
              <a:gd name="adj" fmla="val 47161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0" y="486886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2" action="ppaction://hlinksldjump"/>
              </a:rPr>
              <a:t>нефть</a:t>
            </a:r>
            <a:endParaRPr lang="ru-RU" sz="2400" b="1"/>
          </a:p>
        </p:txBody>
      </p:sp>
      <p:sp>
        <p:nvSpPr>
          <p:cNvPr id="49158" name="AutoShape 18"/>
          <p:cNvSpPr>
            <a:spLocks noChangeArrowheads="1"/>
          </p:cNvSpPr>
          <p:nvPr/>
        </p:nvSpPr>
        <p:spPr bwMode="auto">
          <a:xfrm>
            <a:off x="0" y="3429000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0" y="3500438"/>
            <a:ext cx="239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3" action="ppaction://hlinksldjump"/>
              </a:rPr>
              <a:t>торф</a:t>
            </a:r>
            <a:endParaRPr lang="ru-RU" sz="2400" b="1"/>
          </a:p>
        </p:txBody>
      </p:sp>
      <p:sp>
        <p:nvSpPr>
          <p:cNvPr id="49160" name="AutoShape 5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14375" y="1214438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latin typeface="+mn-lt"/>
              </a:rPr>
              <a:t>Природное богатство, из которого делают разнообразное горючее</a:t>
            </a:r>
            <a:endParaRPr lang="ru-RU" sz="28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1223962" cy="574675"/>
          </a:xfrm>
          <a:prstGeom prst="actionButtonBlank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CCFF"/>
                </a:solidFill>
              </a:rPr>
              <a:t>50/50</a:t>
            </a:r>
          </a:p>
        </p:txBody>
      </p:sp>
      <p:sp>
        <p:nvSpPr>
          <p:cNvPr id="50179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4438" y="5949950"/>
            <a:ext cx="2951162" cy="620713"/>
          </a:xfrm>
          <a:prstGeom prst="actionButtonBlank">
            <a:avLst/>
          </a:prstGeo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B0F0"/>
                </a:solidFill>
              </a:rPr>
              <a:t>Закончить игру</a:t>
            </a:r>
          </a:p>
        </p:txBody>
      </p:sp>
      <p:sp>
        <p:nvSpPr>
          <p:cNvPr id="50180" name="AutoShape 15"/>
          <p:cNvSpPr>
            <a:spLocks noChangeArrowheads="1"/>
          </p:cNvSpPr>
          <p:nvPr/>
        </p:nvSpPr>
        <p:spPr bwMode="auto">
          <a:xfrm>
            <a:off x="285750" y="1138238"/>
            <a:ext cx="6072188" cy="1714500"/>
          </a:xfrm>
          <a:prstGeom prst="hexagon">
            <a:avLst>
              <a:gd name="adj" fmla="val 30055"/>
              <a:gd name="vf" fmla="val 11547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AutoShape 18"/>
          <p:cNvSpPr>
            <a:spLocks noChangeArrowheads="1"/>
          </p:cNvSpPr>
          <p:nvPr/>
        </p:nvSpPr>
        <p:spPr bwMode="auto">
          <a:xfrm>
            <a:off x="3059113" y="4786313"/>
            <a:ext cx="3125787" cy="720725"/>
          </a:xfrm>
          <a:prstGeom prst="hexagon">
            <a:avLst>
              <a:gd name="adj" fmla="val 46904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AutoShape 18"/>
          <p:cNvSpPr>
            <a:spLocks noChangeArrowheads="1"/>
          </p:cNvSpPr>
          <p:nvPr/>
        </p:nvSpPr>
        <p:spPr bwMode="auto">
          <a:xfrm>
            <a:off x="0" y="4786313"/>
            <a:ext cx="3059113" cy="720725"/>
          </a:xfrm>
          <a:prstGeom prst="hexagon">
            <a:avLst>
              <a:gd name="adj" fmla="val 47161"/>
              <a:gd name="vf" fmla="val 115470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3" name="AutoShape 18"/>
          <p:cNvSpPr>
            <a:spLocks noChangeArrowheads="1"/>
          </p:cNvSpPr>
          <p:nvPr/>
        </p:nvSpPr>
        <p:spPr bwMode="auto">
          <a:xfrm>
            <a:off x="2987675" y="3429000"/>
            <a:ext cx="3168650" cy="720725"/>
          </a:xfrm>
          <a:prstGeom prst="hexagon">
            <a:avLst>
              <a:gd name="adj" fmla="val 4834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Text Box 5"/>
          <p:cNvSpPr txBox="1">
            <a:spLocks noChangeArrowheads="1"/>
          </p:cNvSpPr>
          <p:nvPr/>
        </p:nvSpPr>
        <p:spPr bwMode="auto">
          <a:xfrm>
            <a:off x="2987675" y="3500438"/>
            <a:ext cx="264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В) </a:t>
            </a:r>
            <a:r>
              <a:rPr lang="ru-RU" sz="2400" b="1">
                <a:hlinkClick r:id="rId3" action="ppaction://hlinksldjump"/>
              </a:rPr>
              <a:t>уголь</a:t>
            </a:r>
            <a:r>
              <a:rPr lang="ru-RU" sz="2400" b="1"/>
              <a:t> </a:t>
            </a:r>
          </a:p>
        </p:txBody>
      </p:sp>
      <p:sp>
        <p:nvSpPr>
          <p:cNvPr id="50185" name="Text Box 6"/>
          <p:cNvSpPr txBox="1">
            <a:spLocks noChangeArrowheads="1"/>
          </p:cNvSpPr>
          <p:nvPr/>
        </p:nvSpPr>
        <p:spPr bwMode="auto">
          <a:xfrm>
            <a:off x="0" y="486886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С) </a:t>
            </a:r>
            <a:r>
              <a:rPr lang="ru-RU" sz="2400" b="1">
                <a:hlinkClick r:id="rId4" action="ppaction://hlinksldjump"/>
              </a:rPr>
              <a:t>нефть</a:t>
            </a:r>
            <a:endParaRPr lang="ru-RU" sz="2400" b="1"/>
          </a:p>
        </p:txBody>
      </p:sp>
      <p:sp>
        <p:nvSpPr>
          <p:cNvPr id="50186" name="Text Box 7"/>
          <p:cNvSpPr txBox="1">
            <a:spLocks noChangeArrowheads="1"/>
          </p:cNvSpPr>
          <p:nvPr/>
        </p:nvSpPr>
        <p:spPr bwMode="auto">
          <a:xfrm>
            <a:off x="3203575" y="4929188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</a:t>
            </a:r>
            <a:r>
              <a:rPr lang="ru-RU" sz="2400" b="1"/>
              <a:t>) </a:t>
            </a:r>
            <a:r>
              <a:rPr lang="ru-RU" sz="2400" b="1">
                <a:hlinkClick r:id="rId3" action="ppaction://hlinksldjump"/>
              </a:rPr>
              <a:t>бензин</a:t>
            </a:r>
            <a:r>
              <a:rPr lang="ru-RU" sz="2400" b="1"/>
              <a:t> </a:t>
            </a:r>
          </a:p>
        </p:txBody>
      </p:sp>
      <p:sp>
        <p:nvSpPr>
          <p:cNvPr id="50187" name="AutoShape 18"/>
          <p:cNvSpPr>
            <a:spLocks noChangeArrowheads="1"/>
          </p:cNvSpPr>
          <p:nvPr/>
        </p:nvSpPr>
        <p:spPr bwMode="auto">
          <a:xfrm>
            <a:off x="0" y="3429000"/>
            <a:ext cx="2987675" cy="720725"/>
          </a:xfrm>
          <a:prstGeom prst="hexagon">
            <a:avLst>
              <a:gd name="adj" fmla="val 45561"/>
              <a:gd name="vf" fmla="val 115470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8" name="Text Box 5"/>
          <p:cNvSpPr txBox="1">
            <a:spLocks noChangeArrowheads="1"/>
          </p:cNvSpPr>
          <p:nvPr/>
        </p:nvSpPr>
        <p:spPr bwMode="auto">
          <a:xfrm>
            <a:off x="0" y="3500438"/>
            <a:ext cx="239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А) </a:t>
            </a:r>
            <a:r>
              <a:rPr lang="ru-RU" sz="2400" b="1">
                <a:hlinkClick r:id="rId3" action="ppaction://hlinksldjump"/>
              </a:rPr>
              <a:t>торф</a:t>
            </a:r>
            <a:endParaRPr lang="ru-RU" sz="2400" b="1"/>
          </a:p>
        </p:txBody>
      </p:sp>
      <p:sp>
        <p:nvSpPr>
          <p:cNvPr id="50189" name="AutoShape 7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58775" cy="288925"/>
          </a:xfrm>
          <a:prstGeom prst="actionButtonReturn">
            <a:avLst/>
          </a:prstGeom>
          <a:solidFill>
            <a:srgbClr val="00008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14375" y="1214438"/>
            <a:ext cx="5257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b="1" kern="0" dirty="0">
                <a:latin typeface="+mn-lt"/>
              </a:rPr>
              <a:t>Природное богатство, из которого делают разнообразное горючее</a:t>
            </a:r>
            <a:endParaRPr lang="ru-RU" sz="2800" b="1" kern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Вершина гор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2_Кле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2_Равновесие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2187705</TotalTime>
  <Words>1775</Words>
  <Application>Microsoft Office PowerPoint</Application>
  <PresentationFormat>Экран (4:3)</PresentationFormat>
  <Paragraphs>872</Paragraphs>
  <Slides>73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73</vt:i4>
      </vt:variant>
    </vt:vector>
  </HeadingPairs>
  <TitlesOfParts>
    <vt:vector size="89" baseType="lpstr">
      <vt:lpstr>Сетка с тенью</vt:lpstr>
      <vt:lpstr>Лучи</vt:lpstr>
      <vt:lpstr>Склон</vt:lpstr>
      <vt:lpstr>2_Вершина горы</vt:lpstr>
      <vt:lpstr>2_Клен</vt:lpstr>
      <vt:lpstr>2_Равновесие</vt:lpstr>
      <vt:lpstr>2_Океан</vt:lpstr>
      <vt:lpstr>1_Склон</vt:lpstr>
      <vt:lpstr>1_Сетка с тенью</vt:lpstr>
      <vt:lpstr>2_Склон</vt:lpstr>
      <vt:lpstr>2_Сетка с тенью</vt:lpstr>
      <vt:lpstr>3_Склон</vt:lpstr>
      <vt:lpstr>3_Тема Office</vt:lpstr>
      <vt:lpstr>1_Салют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хочет стать миллионером</dc:title>
  <dc:creator>User</dc:creator>
  <cp:lastModifiedBy>ПК</cp:lastModifiedBy>
  <cp:revision>152</cp:revision>
  <dcterms:created xsi:type="dcterms:W3CDTF">2007-11-21T03:33:26Z</dcterms:created>
  <dcterms:modified xsi:type="dcterms:W3CDTF">2018-01-30T14:27:08Z</dcterms:modified>
</cp:coreProperties>
</file>