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3" r:id="rId5"/>
    <p:sldId id="262" r:id="rId6"/>
    <p:sldId id="261" r:id="rId7"/>
    <p:sldId id="264" r:id="rId8"/>
    <p:sldId id="267" r:id="rId9"/>
    <p:sldId id="266" r:id="rId10"/>
    <p:sldId id="258" r:id="rId11"/>
    <p:sldId id="271" r:id="rId12"/>
    <p:sldId id="270" r:id="rId13"/>
    <p:sldId id="268" r:id="rId14"/>
    <p:sldId id="272" r:id="rId15"/>
    <p:sldId id="269" r:id="rId16"/>
    <p:sldId id="25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73" autoAdjust="0"/>
    <p:restoredTop sz="94660"/>
  </p:normalViewPr>
  <p:slideViewPr>
    <p:cSldViewPr>
      <p:cViewPr varScale="1">
        <p:scale>
          <a:sx n="78" d="100"/>
          <a:sy n="78" d="100"/>
        </p:scale>
        <p:origin x="-360"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16.11.2017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24000">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t="-25000" b="-2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16.11.2017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24000">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dirty="0" smtClean="0">
                <a:solidFill>
                  <a:srgbClr val="003300"/>
                </a:solidFill>
              </a:rPr>
              <a:t>Биология в вопросах и ответах</a:t>
            </a:r>
            <a:endParaRPr lang="ru-RU" b="1" dirty="0">
              <a:solidFill>
                <a:srgbClr val="003300"/>
              </a:solidFill>
            </a:endParaRPr>
          </a:p>
        </p:txBody>
      </p:sp>
      <p:sp>
        <p:nvSpPr>
          <p:cNvPr id="3" name="Подзаголовок 2"/>
          <p:cNvSpPr>
            <a:spLocks noGrp="1"/>
          </p:cNvSpPr>
          <p:nvPr>
            <p:ph type="subTitle" idx="1"/>
          </p:nvPr>
        </p:nvSpPr>
        <p:spPr>
          <a:xfrm>
            <a:off x="1357290" y="4429132"/>
            <a:ext cx="6400800" cy="1757378"/>
          </a:xfrm>
        </p:spPr>
        <p:txBody>
          <a:bodyPr>
            <a:normAutofit/>
          </a:bodyPr>
          <a:lstStyle/>
          <a:p>
            <a:r>
              <a:rPr lang="ru-RU" sz="2400" dirty="0" smtClean="0">
                <a:solidFill>
                  <a:srgbClr val="003300"/>
                </a:solidFill>
              </a:rPr>
              <a:t>Афанасьев Антон, 12</a:t>
            </a:r>
            <a:r>
              <a:rPr lang="en-US" sz="2400" dirty="0" smtClean="0">
                <a:solidFill>
                  <a:srgbClr val="003300"/>
                </a:solidFill>
              </a:rPr>
              <a:t> </a:t>
            </a:r>
            <a:r>
              <a:rPr lang="ru-RU" sz="2400" dirty="0" smtClean="0">
                <a:solidFill>
                  <a:srgbClr val="003300"/>
                </a:solidFill>
              </a:rPr>
              <a:t>лет</a:t>
            </a:r>
          </a:p>
          <a:p>
            <a:r>
              <a:rPr lang="ru-RU" sz="2400" dirty="0" smtClean="0">
                <a:solidFill>
                  <a:srgbClr val="003300"/>
                </a:solidFill>
              </a:rPr>
              <a:t>Руководитель: </a:t>
            </a:r>
            <a:r>
              <a:rPr lang="ru-RU" sz="2400" dirty="0" err="1" smtClean="0">
                <a:solidFill>
                  <a:srgbClr val="003300"/>
                </a:solidFill>
              </a:rPr>
              <a:t>Выголова</a:t>
            </a:r>
            <a:r>
              <a:rPr lang="ru-RU" sz="2400" dirty="0" smtClean="0">
                <a:solidFill>
                  <a:srgbClr val="003300"/>
                </a:solidFill>
              </a:rPr>
              <a:t> </a:t>
            </a:r>
            <a:r>
              <a:rPr lang="ru-RU" sz="2400" dirty="0" err="1" smtClean="0">
                <a:solidFill>
                  <a:srgbClr val="003300"/>
                </a:solidFill>
              </a:rPr>
              <a:t>Ираида</a:t>
            </a:r>
            <a:r>
              <a:rPr lang="ru-RU" sz="2400" dirty="0" smtClean="0">
                <a:solidFill>
                  <a:srgbClr val="003300"/>
                </a:solidFill>
              </a:rPr>
              <a:t> Ивановна,</a:t>
            </a:r>
          </a:p>
          <a:p>
            <a:r>
              <a:rPr lang="ru-RU" sz="1800" dirty="0" smtClean="0">
                <a:solidFill>
                  <a:srgbClr val="003300"/>
                </a:solidFill>
              </a:rPr>
              <a:t>Телефон</a:t>
            </a:r>
            <a:r>
              <a:rPr lang="en-US" sz="1800" dirty="0" smtClean="0">
                <a:solidFill>
                  <a:srgbClr val="003300"/>
                </a:solidFill>
              </a:rPr>
              <a:t>:</a:t>
            </a:r>
            <a:r>
              <a:rPr lang="ru-RU" sz="1800" dirty="0" smtClean="0">
                <a:solidFill>
                  <a:srgbClr val="003300"/>
                </a:solidFill>
              </a:rPr>
              <a:t>83429732133</a:t>
            </a:r>
            <a:endParaRPr lang="ru-RU" sz="1800" dirty="0">
              <a:solidFill>
                <a:srgbClr val="003300"/>
              </a:solidFill>
            </a:endParaRPr>
          </a:p>
        </p:txBody>
      </p:sp>
      <p:sp>
        <p:nvSpPr>
          <p:cNvPr id="4" name="TextBox 3"/>
          <p:cNvSpPr txBox="1"/>
          <p:nvPr/>
        </p:nvSpPr>
        <p:spPr>
          <a:xfrm>
            <a:off x="1643042" y="357166"/>
            <a:ext cx="5500726" cy="461665"/>
          </a:xfrm>
          <a:prstGeom prst="rect">
            <a:avLst/>
          </a:prstGeom>
          <a:noFill/>
        </p:spPr>
        <p:txBody>
          <a:bodyPr wrap="square" rtlCol="0">
            <a:spAutoFit/>
          </a:bodyPr>
          <a:lstStyle/>
          <a:p>
            <a:pPr algn="ctr"/>
            <a:r>
              <a:rPr lang="ru-RU" sz="2400" dirty="0" smtClean="0">
                <a:solidFill>
                  <a:srgbClr val="003300"/>
                </a:solidFill>
              </a:rPr>
              <a:t>МБУ ДО «Дом детского творчества»  </a:t>
            </a:r>
            <a:endParaRPr lang="ru-RU" sz="2400" dirty="0">
              <a:solidFill>
                <a:srgbClr val="003300"/>
              </a:solidFill>
            </a:endParaRPr>
          </a:p>
        </p:txBody>
      </p:sp>
    </p:spTree>
  </p:cSld>
  <p:clrMapOvr>
    <a:masterClrMapping/>
  </p:clrMapOvr>
  <p:transition spd="med" advClick="0" advTm="5000">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b="1" dirty="0" smtClean="0">
                <a:solidFill>
                  <a:srgbClr val="003300"/>
                </a:solidFill>
              </a:rPr>
              <a:t>Что лежит в основе современной биологии</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214346" y="1214423"/>
            <a:ext cx="9929882" cy="1571635"/>
          </a:xfrm>
        </p:spPr>
        <p:txBody>
          <a:bodyPr/>
          <a:lstStyle/>
          <a:p>
            <a:pPr>
              <a:buNone/>
            </a:pPr>
            <a:r>
              <a:rPr lang="ru-RU" dirty="0" smtClean="0">
                <a:solidFill>
                  <a:srgbClr val="003300"/>
                </a:solidFill>
              </a:rPr>
              <a:t>    </a:t>
            </a:r>
            <a:r>
              <a:rPr lang="ru-RU" sz="2400" dirty="0" smtClean="0">
                <a:solidFill>
                  <a:srgbClr val="003300"/>
                </a:solidFill>
              </a:rPr>
              <a:t>В основе современной биологии лежат пять фундаментальных принципов: клеточная теория, эволюция, генетика, гомеостаз и энергия. </a:t>
            </a:r>
          </a:p>
        </p:txBody>
      </p:sp>
      <p:pic>
        <p:nvPicPr>
          <p:cNvPr id="7172" name="Picture 4" descr="https://media.gettyimages.com/photos/workplace-modern-laboratory-for-molecular-biology-test-on-blue-picture-id490771261?b=1&amp;k=6&amp;m=490771261&amp;s=612x612&amp;w=0&amp;h=DQ9R5R2kYZ8bEuGkgdBc0u006s9UlLRkYp4Ml9caSyE="/>
          <p:cNvPicPr>
            <a:picLocks noChangeAspect="1" noChangeArrowheads="1"/>
          </p:cNvPicPr>
          <p:nvPr/>
        </p:nvPicPr>
        <p:blipFill>
          <a:blip r:embed="rId2"/>
          <a:srcRect/>
          <a:stretch>
            <a:fillRect/>
          </a:stretch>
        </p:blipFill>
        <p:spPr bwMode="auto">
          <a:xfrm>
            <a:off x="1714480" y="2714620"/>
            <a:ext cx="5500726" cy="3918819"/>
          </a:xfrm>
          <a:prstGeom prst="rect">
            <a:avLst/>
          </a:prstGeom>
          <a:noFill/>
        </p:spPr>
      </p:pic>
    </p:spTree>
  </p:cSld>
  <p:clrMapOvr>
    <a:masterClrMapping/>
  </p:clrMapOvr>
  <p:transition spd="med" advClick="0" advTm="1000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785794"/>
          </a:xfrm>
        </p:spPr>
        <p:txBody>
          <a:bodyPr/>
          <a:lstStyle/>
          <a:p>
            <a:r>
              <a:rPr lang="ru-RU" b="1" dirty="0" smtClean="0">
                <a:solidFill>
                  <a:srgbClr val="003300"/>
                </a:solidFill>
              </a:rPr>
              <a:t>Что такое </a:t>
            </a:r>
            <a:r>
              <a:rPr lang="ru-RU" b="1" dirty="0" err="1" smtClean="0">
                <a:solidFill>
                  <a:srgbClr val="003300"/>
                </a:solidFill>
              </a:rPr>
              <a:t>гомеастазы</a:t>
            </a:r>
            <a:r>
              <a:rPr lang="ru-RU"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3571868" y="928670"/>
            <a:ext cx="5572132" cy="5715016"/>
          </a:xfrm>
        </p:spPr>
        <p:txBody>
          <a:bodyPr>
            <a:noAutofit/>
          </a:bodyPr>
          <a:lstStyle/>
          <a:p>
            <a:pPr>
              <a:buNone/>
            </a:pPr>
            <a:r>
              <a:rPr lang="ru-RU" sz="2400" b="1" dirty="0" smtClean="0">
                <a:solidFill>
                  <a:srgbClr val="003300"/>
                </a:solidFill>
              </a:rPr>
              <a:t>    </a:t>
            </a:r>
            <a:r>
              <a:rPr lang="ru-RU" sz="2400" b="1" dirty="0" err="1" smtClean="0">
                <a:solidFill>
                  <a:srgbClr val="003300"/>
                </a:solidFill>
              </a:rPr>
              <a:t>Гомеоста́з</a:t>
            </a:r>
            <a:r>
              <a:rPr lang="ru-RU" sz="2400" dirty="0" smtClean="0">
                <a:solidFill>
                  <a:srgbClr val="003300"/>
                </a:solidFill>
              </a:rPr>
              <a:t> — это </a:t>
            </a:r>
            <a:r>
              <a:rPr lang="ru-RU" sz="2400" dirty="0" err="1" smtClean="0">
                <a:solidFill>
                  <a:srgbClr val="003300"/>
                </a:solidFill>
              </a:rPr>
              <a:t>саморегуляция</a:t>
            </a:r>
            <a:r>
              <a:rPr lang="ru-RU" sz="2400" dirty="0" smtClean="0">
                <a:solidFill>
                  <a:srgbClr val="003300"/>
                </a:solidFill>
              </a:rPr>
              <a:t>, способность открытой системы сохранять постоянство своего внутреннего состояния посредством скоординированных реакций, направленных на поддержание динамического равновесия. Стремление системы воспроизводить себя, восстанавливать утраченное равновесие, преодолевать сопротивление внешней среды. Гомеостаз популяции — способность популяции поддерживать определённую численность своих особей длительное время.</a:t>
            </a:r>
            <a:endParaRPr lang="ru-RU" sz="2400" dirty="0">
              <a:solidFill>
                <a:srgbClr val="003300"/>
              </a:solidFill>
            </a:endParaRPr>
          </a:p>
        </p:txBody>
      </p:sp>
      <p:pic>
        <p:nvPicPr>
          <p:cNvPr id="6146" name="Picture 2" descr="https://www.chaconne.ru/img/2530033.jpg"/>
          <p:cNvPicPr>
            <a:picLocks noChangeAspect="1" noChangeArrowheads="1"/>
          </p:cNvPicPr>
          <p:nvPr/>
        </p:nvPicPr>
        <p:blipFill>
          <a:blip r:embed="rId2"/>
          <a:srcRect/>
          <a:stretch>
            <a:fillRect/>
          </a:stretch>
        </p:blipFill>
        <p:spPr bwMode="auto">
          <a:xfrm>
            <a:off x="142844" y="1285860"/>
            <a:ext cx="3684671" cy="5000660"/>
          </a:xfrm>
          <a:prstGeom prst="rect">
            <a:avLst/>
          </a:prstGeom>
          <a:noFill/>
        </p:spPr>
      </p:pic>
    </p:spTree>
  </p:cSld>
  <p:clrMapOvr>
    <a:masterClrMapping/>
  </p:clrMapOvr>
  <p:transition spd="med" advClick="0" advTm="27000">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928670"/>
          </a:xfrm>
        </p:spPr>
        <p:txBody>
          <a:bodyPr/>
          <a:lstStyle/>
          <a:p>
            <a:r>
              <a:rPr lang="ru-RU" b="1" dirty="0" smtClean="0">
                <a:solidFill>
                  <a:srgbClr val="003300"/>
                </a:solidFill>
              </a:rPr>
              <a:t>Что такое энергия? </a:t>
            </a:r>
            <a:endParaRPr lang="ru-RU" b="1" dirty="0">
              <a:solidFill>
                <a:srgbClr val="003300"/>
              </a:solidFill>
            </a:endParaRPr>
          </a:p>
        </p:txBody>
      </p:sp>
      <p:sp>
        <p:nvSpPr>
          <p:cNvPr id="3" name="Содержимое 2"/>
          <p:cNvSpPr>
            <a:spLocks noGrp="1"/>
          </p:cNvSpPr>
          <p:nvPr>
            <p:ph idx="1"/>
          </p:nvPr>
        </p:nvSpPr>
        <p:spPr>
          <a:xfrm>
            <a:off x="-142908" y="714357"/>
            <a:ext cx="9286908" cy="3929090"/>
          </a:xfrm>
        </p:spPr>
        <p:txBody>
          <a:bodyPr>
            <a:normAutofit/>
          </a:bodyPr>
          <a:lstStyle/>
          <a:p>
            <a:pPr>
              <a:buNone/>
            </a:pPr>
            <a:r>
              <a:rPr lang="ru-RU" sz="2400" dirty="0" smtClean="0"/>
              <a:t>     </a:t>
            </a:r>
            <a:r>
              <a:rPr lang="ru-RU" sz="2400" b="1" dirty="0" smtClean="0">
                <a:solidFill>
                  <a:srgbClr val="003300"/>
                </a:solidFill>
              </a:rPr>
              <a:t>Энергия</a:t>
            </a:r>
            <a:r>
              <a:rPr lang="ru-RU" sz="2400" dirty="0" smtClean="0">
                <a:solidFill>
                  <a:srgbClr val="003300"/>
                </a:solidFill>
              </a:rPr>
              <a:t> — скалярная физическая величина, являющаяся единой мерой различных форм движения и взаимодействия материи, мерой перехода движения материи из одних форм в другие. Введение понятия энергии удобно тем, что в случае, если физическая система является замкнутой, то её энергия сохраняется в этой системе на протяжении времени, в течение которого система будет являться замкнутой. Это утверждение носит название закона сохранения энергии.</a:t>
            </a:r>
            <a:endParaRPr lang="ru-RU" sz="2400" dirty="0">
              <a:solidFill>
                <a:srgbClr val="003300"/>
              </a:solidFill>
            </a:endParaRPr>
          </a:p>
        </p:txBody>
      </p:sp>
      <p:pic>
        <p:nvPicPr>
          <p:cNvPr id="5122" name="Picture 2" descr="http://d3pccqzzi8cby0.cloudfront.net/wp-content/uploads/2013/12/shutterstock_149633165.jpg"/>
          <p:cNvPicPr>
            <a:picLocks noChangeAspect="1" noChangeArrowheads="1"/>
          </p:cNvPicPr>
          <p:nvPr/>
        </p:nvPicPr>
        <p:blipFill>
          <a:blip r:embed="rId2" cstate="screen"/>
          <a:srcRect/>
          <a:stretch>
            <a:fillRect/>
          </a:stretch>
        </p:blipFill>
        <p:spPr bwMode="auto">
          <a:xfrm>
            <a:off x="4786314" y="4214818"/>
            <a:ext cx="3848090" cy="2214578"/>
          </a:xfrm>
          <a:prstGeom prst="rect">
            <a:avLst/>
          </a:prstGeom>
          <a:noFill/>
        </p:spPr>
      </p:pic>
      <p:pic>
        <p:nvPicPr>
          <p:cNvPr id="5124" name="Picture 4" descr="http://www.ihte.uran.ru/uploads/Energies-renouvelables-valeurs.jpg"/>
          <p:cNvPicPr>
            <a:picLocks noChangeAspect="1" noChangeArrowheads="1"/>
          </p:cNvPicPr>
          <p:nvPr/>
        </p:nvPicPr>
        <p:blipFill>
          <a:blip r:embed="rId3" cstate="screen"/>
          <a:srcRect/>
          <a:stretch>
            <a:fillRect/>
          </a:stretch>
        </p:blipFill>
        <p:spPr bwMode="auto">
          <a:xfrm>
            <a:off x="428596" y="4214818"/>
            <a:ext cx="3929090" cy="2161000"/>
          </a:xfrm>
          <a:prstGeom prst="rect">
            <a:avLst/>
          </a:prstGeom>
          <a:noFill/>
        </p:spPr>
      </p:pic>
    </p:spTree>
  </p:cSld>
  <p:clrMapOvr>
    <a:masterClrMapping/>
  </p:clrMapOvr>
  <p:transition spd="med" advClick="0" advTm="22000">
    <p:pu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857232"/>
          </a:xfrm>
        </p:spPr>
        <p:txBody>
          <a:bodyPr/>
          <a:lstStyle/>
          <a:p>
            <a:r>
              <a:rPr lang="ru-RU" b="1" dirty="0" smtClean="0">
                <a:solidFill>
                  <a:srgbClr val="003300"/>
                </a:solidFill>
              </a:rPr>
              <a:t>Что такое генетика?</a:t>
            </a:r>
            <a:endParaRPr lang="ru-RU" b="1" dirty="0">
              <a:solidFill>
                <a:srgbClr val="003300"/>
              </a:solidFill>
            </a:endParaRPr>
          </a:p>
        </p:txBody>
      </p:sp>
      <p:sp>
        <p:nvSpPr>
          <p:cNvPr id="3" name="Содержимое 2"/>
          <p:cNvSpPr>
            <a:spLocks noGrp="1"/>
          </p:cNvSpPr>
          <p:nvPr>
            <p:ph idx="1"/>
          </p:nvPr>
        </p:nvSpPr>
        <p:spPr>
          <a:xfrm>
            <a:off x="0" y="857233"/>
            <a:ext cx="9144000" cy="3214710"/>
          </a:xfrm>
        </p:spPr>
        <p:txBody>
          <a:bodyPr>
            <a:normAutofit/>
          </a:bodyPr>
          <a:lstStyle/>
          <a:p>
            <a:pPr>
              <a:buNone/>
            </a:pPr>
            <a:r>
              <a:rPr lang="ru-RU" sz="2400" b="1" dirty="0" smtClean="0"/>
              <a:t>    </a:t>
            </a:r>
            <a:r>
              <a:rPr lang="ru-RU" sz="2400" b="1" dirty="0" smtClean="0">
                <a:solidFill>
                  <a:srgbClr val="003300"/>
                </a:solidFill>
              </a:rPr>
              <a:t>Ген </a:t>
            </a:r>
            <a:r>
              <a:rPr lang="ru-RU" sz="2400" dirty="0" smtClean="0">
                <a:solidFill>
                  <a:srgbClr val="003300"/>
                </a:solidFill>
              </a:rPr>
              <a:t>— структурная и функциональная единица наследственности живых организмов. Ген представляет собой участок ДНК, задающий последовательность определённого полипептида либо функциональной РНК. Гены (точнее, аллели генов) определяют наследственные признаки организмов, передающиеся от родителей потомству при размножении. Среди некоторых организмов, в основном одноклеточных, встречается горизонтальный перенос генов, не связанный с размножением.</a:t>
            </a:r>
            <a:endParaRPr lang="ru-RU" sz="2400" dirty="0">
              <a:solidFill>
                <a:srgbClr val="003300"/>
              </a:solidFill>
            </a:endParaRPr>
          </a:p>
        </p:txBody>
      </p:sp>
      <p:pic>
        <p:nvPicPr>
          <p:cNvPr id="4098" name="Picture 2" descr="http://chudo.tech/wp-content/uploads/2017/07/genetika.jpg"/>
          <p:cNvPicPr>
            <a:picLocks noChangeAspect="1" noChangeArrowheads="1"/>
          </p:cNvPicPr>
          <p:nvPr/>
        </p:nvPicPr>
        <p:blipFill>
          <a:blip r:embed="rId2" cstate="screen"/>
          <a:srcRect/>
          <a:stretch>
            <a:fillRect/>
          </a:stretch>
        </p:blipFill>
        <p:spPr bwMode="auto">
          <a:xfrm>
            <a:off x="571472" y="4071942"/>
            <a:ext cx="4128956" cy="2296732"/>
          </a:xfrm>
          <a:prstGeom prst="rect">
            <a:avLst/>
          </a:prstGeom>
          <a:noFill/>
        </p:spPr>
      </p:pic>
      <p:pic>
        <p:nvPicPr>
          <p:cNvPr id="4100" name="Picture 4" descr="http://900igr.net/datai/biologija/Evoljutsionnye-teorii/0025-018-Dvizhuschie-sily-evoljutsii-po-CH.Darvinu.png"/>
          <p:cNvPicPr>
            <a:picLocks noChangeAspect="1" noChangeArrowheads="1"/>
          </p:cNvPicPr>
          <p:nvPr/>
        </p:nvPicPr>
        <p:blipFill>
          <a:blip r:embed="rId3"/>
          <a:srcRect/>
          <a:stretch>
            <a:fillRect/>
          </a:stretch>
        </p:blipFill>
        <p:spPr bwMode="auto">
          <a:xfrm>
            <a:off x="5572132" y="4071942"/>
            <a:ext cx="3143272" cy="2320270"/>
          </a:xfrm>
          <a:prstGeom prst="rect">
            <a:avLst/>
          </a:prstGeom>
          <a:noFill/>
        </p:spPr>
      </p:pic>
    </p:spTree>
  </p:cSld>
  <p:clrMapOvr>
    <a:masterClrMapping/>
  </p:clrMapOvr>
  <p:transition spd="med" advClick="0" advTm="26000">
    <p:pu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lstStyle/>
          <a:p>
            <a:r>
              <a:rPr lang="ru-RU" b="1" dirty="0" smtClean="0">
                <a:solidFill>
                  <a:srgbClr val="003300"/>
                </a:solidFill>
              </a:rPr>
              <a:t>Что такое эволюция?</a:t>
            </a:r>
            <a:endParaRPr lang="ru-RU" b="1" dirty="0">
              <a:solidFill>
                <a:srgbClr val="003300"/>
              </a:solidFill>
            </a:endParaRPr>
          </a:p>
        </p:txBody>
      </p:sp>
      <p:sp>
        <p:nvSpPr>
          <p:cNvPr id="3" name="Содержимое 2"/>
          <p:cNvSpPr>
            <a:spLocks noGrp="1"/>
          </p:cNvSpPr>
          <p:nvPr>
            <p:ph idx="1"/>
          </p:nvPr>
        </p:nvSpPr>
        <p:spPr>
          <a:xfrm>
            <a:off x="4857752" y="1142984"/>
            <a:ext cx="4286248" cy="5286412"/>
          </a:xfrm>
        </p:spPr>
        <p:txBody>
          <a:bodyPr>
            <a:normAutofit/>
          </a:bodyPr>
          <a:lstStyle/>
          <a:p>
            <a:pPr>
              <a:buNone/>
            </a:pPr>
            <a:r>
              <a:rPr lang="ru-RU" sz="2400" b="1" dirty="0" smtClean="0"/>
              <a:t>     </a:t>
            </a:r>
            <a:r>
              <a:rPr lang="ru-RU" sz="2400" b="1" dirty="0" smtClean="0">
                <a:solidFill>
                  <a:srgbClr val="003300"/>
                </a:solidFill>
              </a:rPr>
              <a:t>Биологическая </a:t>
            </a:r>
            <a:r>
              <a:rPr lang="ru-RU" sz="2400" b="1" dirty="0" err="1" smtClean="0">
                <a:solidFill>
                  <a:srgbClr val="003300"/>
                </a:solidFill>
              </a:rPr>
              <a:t>эволю́ция</a:t>
            </a:r>
            <a:r>
              <a:rPr lang="ru-RU" sz="2400" dirty="0" smtClean="0">
                <a:solidFill>
                  <a:srgbClr val="003300"/>
                </a:solidFill>
              </a:rPr>
              <a:t> — естественный процесс развития живой природы, сопровождающийся изменением генетического состава популяций, формированием адаптаций, видообразованием и вымиранием видов, преобразованием экосистем и биосферы в целом.</a:t>
            </a:r>
            <a:endParaRPr lang="ru-RU" sz="2400" dirty="0">
              <a:solidFill>
                <a:srgbClr val="003300"/>
              </a:solidFill>
            </a:endParaRPr>
          </a:p>
        </p:txBody>
      </p:sp>
      <p:pic>
        <p:nvPicPr>
          <p:cNvPr id="3074" name="Picture 2" descr="http://spbmps.ru/d/317295/d/image_56.jpg"/>
          <p:cNvPicPr>
            <a:picLocks noChangeAspect="1" noChangeArrowheads="1"/>
          </p:cNvPicPr>
          <p:nvPr/>
        </p:nvPicPr>
        <p:blipFill>
          <a:blip r:embed="rId2"/>
          <a:srcRect/>
          <a:stretch>
            <a:fillRect/>
          </a:stretch>
        </p:blipFill>
        <p:spPr bwMode="auto">
          <a:xfrm>
            <a:off x="214282" y="1142984"/>
            <a:ext cx="4500594" cy="5464003"/>
          </a:xfrm>
          <a:prstGeom prst="rect">
            <a:avLst/>
          </a:prstGeom>
          <a:noFill/>
        </p:spPr>
      </p:pic>
    </p:spTree>
  </p:cSld>
  <p:clrMapOvr>
    <a:masterClrMapping/>
  </p:clrMapOvr>
  <p:transition spd="med" advClick="0" advTm="20000">
    <p:pu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r>
              <a:rPr lang="ru-RU" b="1" dirty="0" smtClean="0">
                <a:solidFill>
                  <a:srgbClr val="003300"/>
                </a:solidFill>
              </a:rPr>
              <a:t>Что такое клеточная теория?</a:t>
            </a:r>
            <a:endParaRPr lang="ru-RU" b="1" dirty="0">
              <a:solidFill>
                <a:srgbClr val="003300"/>
              </a:solidFill>
            </a:endParaRPr>
          </a:p>
        </p:txBody>
      </p:sp>
      <p:sp>
        <p:nvSpPr>
          <p:cNvPr id="3" name="Содержимое 2"/>
          <p:cNvSpPr>
            <a:spLocks noGrp="1"/>
          </p:cNvSpPr>
          <p:nvPr>
            <p:ph idx="1"/>
          </p:nvPr>
        </p:nvSpPr>
        <p:spPr>
          <a:xfrm>
            <a:off x="0" y="857232"/>
            <a:ext cx="9144000" cy="2428892"/>
          </a:xfrm>
        </p:spPr>
        <p:txBody>
          <a:bodyPr>
            <a:normAutofit fontScale="92500" lnSpcReduction="10000"/>
          </a:bodyPr>
          <a:lstStyle/>
          <a:p>
            <a:pPr>
              <a:buNone/>
            </a:pPr>
            <a:r>
              <a:rPr lang="ru-RU" sz="2400" dirty="0" smtClean="0">
                <a:solidFill>
                  <a:srgbClr val="003300"/>
                </a:solidFill>
              </a:rPr>
              <a:t>     Клеточная теория представляет собой научное обобщение, вывод, заключение, к которому пришли ученые в XIX веке. В ней можно выделить два ключевых положения:</a:t>
            </a:r>
          </a:p>
          <a:p>
            <a:pPr>
              <a:buNone/>
            </a:pPr>
            <a:r>
              <a:rPr lang="ru-RU" sz="2400" dirty="0" smtClean="0">
                <a:solidFill>
                  <a:srgbClr val="003300"/>
                </a:solidFill>
              </a:rPr>
              <a:t>     Все живые организмы имеют клеточное строение. Вне клетки жизни нет.</a:t>
            </a:r>
          </a:p>
          <a:p>
            <a:pPr>
              <a:buNone/>
            </a:pPr>
            <a:r>
              <a:rPr lang="ru-RU" sz="2400" dirty="0" smtClean="0">
                <a:solidFill>
                  <a:srgbClr val="003300"/>
                </a:solidFill>
              </a:rPr>
              <a:t>     Каждая новая клетка появляется только путем деления ранее существующей. Каждая клетка происходит от другой клетки.</a:t>
            </a:r>
          </a:p>
          <a:p>
            <a:endParaRPr lang="ru-RU" sz="2400" dirty="0">
              <a:solidFill>
                <a:srgbClr val="003300"/>
              </a:solidFill>
            </a:endParaRPr>
          </a:p>
        </p:txBody>
      </p:sp>
      <p:pic>
        <p:nvPicPr>
          <p:cNvPr id="2050" name="Picture 2" descr="http://u9086.mass.hc.ru/%D0%91%D0%B8%D0%BE%D0%BB%D0%BE%D0%B3%D0%B8%D1%8F_6_%D0%BA%D0%BB%D0%B0%D1%81%D1%81/3.1.jpg"/>
          <p:cNvPicPr>
            <a:picLocks noChangeAspect="1" noChangeArrowheads="1"/>
          </p:cNvPicPr>
          <p:nvPr/>
        </p:nvPicPr>
        <p:blipFill>
          <a:blip r:embed="rId2"/>
          <a:srcRect/>
          <a:stretch>
            <a:fillRect/>
          </a:stretch>
        </p:blipFill>
        <p:spPr bwMode="auto">
          <a:xfrm>
            <a:off x="285720" y="3571876"/>
            <a:ext cx="4312920" cy="2857520"/>
          </a:xfrm>
          <a:prstGeom prst="rect">
            <a:avLst/>
          </a:prstGeom>
          <a:noFill/>
        </p:spPr>
      </p:pic>
      <p:pic>
        <p:nvPicPr>
          <p:cNvPr id="2052" name="Picture 4" descr="http://900igr.net/up/datas/64172/002.jpg"/>
          <p:cNvPicPr>
            <a:picLocks noChangeAspect="1" noChangeArrowheads="1"/>
          </p:cNvPicPr>
          <p:nvPr/>
        </p:nvPicPr>
        <p:blipFill>
          <a:blip r:embed="rId3" cstate="screen"/>
          <a:srcRect/>
          <a:stretch>
            <a:fillRect/>
          </a:stretch>
        </p:blipFill>
        <p:spPr bwMode="auto">
          <a:xfrm>
            <a:off x="4857752" y="3571876"/>
            <a:ext cx="4111887" cy="2714644"/>
          </a:xfrm>
          <a:prstGeom prst="rect">
            <a:avLst/>
          </a:prstGeom>
          <a:noFill/>
        </p:spPr>
      </p:pic>
    </p:spTree>
  </p:cSld>
  <p:clrMapOvr>
    <a:masterClrMapping/>
  </p:clrMapOvr>
  <p:transition spd="med" advClick="0" advTm="20000">
    <p:pu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b="1" dirty="0" smtClean="0">
                <a:solidFill>
                  <a:srgbClr val="003300"/>
                </a:solidFill>
              </a:rPr>
              <a:t>Источники информации</a:t>
            </a:r>
            <a:endParaRPr lang="ru-RU" b="1" dirty="0">
              <a:solidFill>
                <a:srgbClr val="003300"/>
              </a:solidFill>
            </a:endParaRPr>
          </a:p>
        </p:txBody>
      </p:sp>
      <p:sp>
        <p:nvSpPr>
          <p:cNvPr id="5" name="Содержимое 4"/>
          <p:cNvSpPr>
            <a:spLocks noGrp="1"/>
          </p:cNvSpPr>
          <p:nvPr>
            <p:ph idx="1"/>
          </p:nvPr>
        </p:nvSpPr>
        <p:spPr>
          <a:xfrm>
            <a:off x="142844" y="1357298"/>
            <a:ext cx="8786874" cy="4829196"/>
          </a:xfrm>
        </p:spPr>
        <p:txBody>
          <a:bodyPr>
            <a:noAutofit/>
          </a:bodyPr>
          <a:lstStyle/>
          <a:p>
            <a:pPr>
              <a:buNone/>
            </a:pPr>
            <a:r>
              <a:rPr lang="ru-RU" sz="2400" dirty="0" smtClean="0">
                <a:solidFill>
                  <a:srgbClr val="003300"/>
                </a:solidFill>
              </a:rPr>
              <a:t>     Каменский А.А., </a:t>
            </a:r>
            <a:r>
              <a:rPr lang="ru-RU" sz="2400" dirty="0" err="1" smtClean="0">
                <a:solidFill>
                  <a:srgbClr val="003300"/>
                </a:solidFill>
              </a:rPr>
              <a:t>Маклакова</a:t>
            </a:r>
            <a:r>
              <a:rPr lang="ru-RU" sz="2400" dirty="0" smtClean="0">
                <a:solidFill>
                  <a:srgbClr val="003300"/>
                </a:solidFill>
              </a:rPr>
              <a:t> А</a:t>
            </a:r>
            <a:r>
              <a:rPr lang="en-US" sz="2400" dirty="0" smtClean="0">
                <a:solidFill>
                  <a:srgbClr val="003300"/>
                </a:solidFill>
              </a:rPr>
              <a:t>.C</a:t>
            </a:r>
            <a:r>
              <a:rPr lang="ru-RU" sz="2400" dirty="0" smtClean="0">
                <a:solidFill>
                  <a:srgbClr val="003300"/>
                </a:solidFill>
              </a:rPr>
              <a:t>., Сарычева Н.Ю., Соколова Н.А. Общая биология. – М.</a:t>
            </a:r>
            <a:r>
              <a:rPr lang="en-US" sz="2400" dirty="0" smtClean="0">
                <a:solidFill>
                  <a:srgbClr val="003300"/>
                </a:solidFill>
              </a:rPr>
              <a:t>:</a:t>
            </a:r>
            <a:r>
              <a:rPr lang="ru-RU" sz="2400" dirty="0" smtClean="0">
                <a:solidFill>
                  <a:srgbClr val="003300"/>
                </a:solidFill>
              </a:rPr>
              <a:t> ООО ТД «Издательство Мир книги», 2008. – 192 с.</a:t>
            </a:r>
            <a:r>
              <a:rPr lang="en-US" sz="2400" dirty="0" smtClean="0">
                <a:solidFill>
                  <a:srgbClr val="003300"/>
                </a:solidFill>
              </a:rPr>
              <a:t>: </a:t>
            </a:r>
            <a:r>
              <a:rPr lang="ru-RU" sz="2400" dirty="0" smtClean="0">
                <a:solidFill>
                  <a:srgbClr val="003300"/>
                </a:solidFill>
              </a:rPr>
              <a:t>ил. – (Современная школьная энциклопедия). </a:t>
            </a:r>
          </a:p>
          <a:p>
            <a:pPr>
              <a:buNone/>
            </a:pPr>
            <a:r>
              <a:rPr lang="ru-RU" sz="2400" dirty="0" smtClean="0">
                <a:solidFill>
                  <a:srgbClr val="003300"/>
                </a:solidFill>
              </a:rPr>
              <a:t>     Биология </a:t>
            </a:r>
            <a:r>
              <a:rPr lang="en-US" sz="2400" dirty="0" smtClean="0">
                <a:solidFill>
                  <a:srgbClr val="003300"/>
                </a:solidFill>
              </a:rPr>
              <a:t>https://ru.wikipedia.org/wiki/%D0%91%D0%B8%D0%BE%D0%BB%D0%BE%D0%B3%D0%B8%D1%8F</a:t>
            </a:r>
            <a:endParaRPr lang="ru-RU" sz="2400" dirty="0" smtClean="0">
              <a:solidFill>
                <a:srgbClr val="003300"/>
              </a:solidFill>
            </a:endParaRPr>
          </a:p>
          <a:p>
            <a:pPr>
              <a:buNone/>
            </a:pPr>
            <a:r>
              <a:rPr lang="ru-RU" sz="2400" dirty="0" smtClean="0">
                <a:solidFill>
                  <a:srgbClr val="003300"/>
                </a:solidFill>
              </a:rPr>
              <a:t>     Дарвин, </a:t>
            </a:r>
            <a:r>
              <a:rPr lang="ru-RU" sz="2400" dirty="0" err="1" smtClean="0">
                <a:solidFill>
                  <a:srgbClr val="003300"/>
                </a:solidFill>
              </a:rPr>
              <a:t>Чарлз</a:t>
            </a:r>
            <a:r>
              <a:rPr lang="ru-RU" sz="2400" dirty="0" smtClean="0">
                <a:solidFill>
                  <a:srgbClr val="003300"/>
                </a:solidFill>
              </a:rPr>
              <a:t> </a:t>
            </a:r>
            <a:r>
              <a:rPr lang="en-US" sz="2400" dirty="0" smtClean="0">
                <a:solidFill>
                  <a:srgbClr val="003300"/>
                </a:solidFill>
              </a:rPr>
              <a:t>https://ru.wikipedia.org/wiki/%D0%94%D0%B0%D1%80%D0%B2%D0%B8%D0%BD,_%D0%A7%D0%B0%D1%80%D0%BB%D0%B7</a:t>
            </a:r>
            <a:endParaRPr lang="ru-RU" sz="2400" dirty="0" smtClean="0">
              <a:solidFill>
                <a:srgbClr val="003300"/>
              </a:solidFill>
            </a:endParaRPr>
          </a:p>
          <a:p>
            <a:pPr>
              <a:buNone/>
            </a:pPr>
            <a:r>
              <a:rPr lang="ru-RU" sz="2400" dirty="0" smtClean="0">
                <a:solidFill>
                  <a:srgbClr val="003300"/>
                </a:solidFill>
              </a:rPr>
              <a:t>     Клеточная теория</a:t>
            </a:r>
          </a:p>
          <a:p>
            <a:pPr>
              <a:buNone/>
            </a:pPr>
            <a:r>
              <a:rPr lang="ru-RU" sz="2400" dirty="0" smtClean="0">
                <a:solidFill>
                  <a:srgbClr val="003300"/>
                </a:solidFill>
              </a:rPr>
              <a:t>     </a:t>
            </a:r>
            <a:r>
              <a:rPr lang="en-US" sz="2400" dirty="0" smtClean="0">
                <a:solidFill>
                  <a:srgbClr val="003300"/>
                </a:solidFill>
              </a:rPr>
              <a:t>http://biology.su/cytology/cell-theory</a:t>
            </a:r>
            <a:endParaRPr lang="ru-RU" sz="2400" dirty="0">
              <a:solidFill>
                <a:srgbClr val="003300"/>
              </a:solidFill>
            </a:endParaRPr>
          </a:p>
        </p:txBody>
      </p:sp>
    </p:spTree>
  </p:cSld>
  <p:clrMapOvr>
    <a:masterClrMapping/>
  </p:clrMapOvr>
  <p:transition spd="med" advClick="0" advTm="24000">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857884" y="274638"/>
            <a:ext cx="3143272" cy="1143000"/>
          </a:xfrm>
        </p:spPr>
        <p:txBody>
          <a:bodyPr>
            <a:normAutofit fontScale="90000"/>
          </a:bodyPr>
          <a:lstStyle/>
          <a:p>
            <a:r>
              <a:rPr lang="ru-RU" b="1" dirty="0" smtClean="0">
                <a:solidFill>
                  <a:srgbClr val="003300"/>
                </a:solidFill>
              </a:rPr>
              <a:t>Что такое биология</a:t>
            </a:r>
            <a:r>
              <a:rPr lang="en-US" b="1" dirty="0" smtClean="0">
                <a:solidFill>
                  <a:srgbClr val="003300"/>
                </a:solidFill>
              </a:rPr>
              <a:t>?</a:t>
            </a:r>
            <a:endParaRPr lang="ru-RU" b="1" dirty="0">
              <a:solidFill>
                <a:srgbClr val="003300"/>
              </a:solidFill>
            </a:endParaRPr>
          </a:p>
        </p:txBody>
      </p:sp>
      <p:sp>
        <p:nvSpPr>
          <p:cNvPr id="3" name="Подзаголовок 2"/>
          <p:cNvSpPr>
            <a:spLocks noGrp="1"/>
          </p:cNvSpPr>
          <p:nvPr>
            <p:ph idx="1"/>
          </p:nvPr>
        </p:nvSpPr>
        <p:spPr>
          <a:xfrm>
            <a:off x="5643570" y="1785926"/>
            <a:ext cx="3286148" cy="4525963"/>
          </a:xfrm>
        </p:spPr>
        <p:txBody>
          <a:bodyPr>
            <a:normAutofit/>
          </a:bodyPr>
          <a:lstStyle/>
          <a:p>
            <a:pPr>
              <a:buNone/>
            </a:pPr>
            <a:r>
              <a:rPr lang="ru-RU" sz="2400" b="1" dirty="0" smtClean="0">
                <a:solidFill>
                  <a:srgbClr val="003300"/>
                </a:solidFill>
              </a:rPr>
              <a:t>     Биология </a:t>
            </a:r>
            <a:r>
              <a:rPr lang="ru-RU" sz="2400" dirty="0" smtClean="0">
                <a:solidFill>
                  <a:srgbClr val="003300"/>
                </a:solidFill>
              </a:rPr>
              <a:t>– это система наук, объектами изучения которой являются живые существа и их взаимодействие с окружающей средой.</a:t>
            </a:r>
            <a:endParaRPr lang="ru-RU" sz="2400" dirty="0">
              <a:solidFill>
                <a:srgbClr val="003300"/>
              </a:solidFill>
            </a:endParaRPr>
          </a:p>
        </p:txBody>
      </p:sp>
      <p:pic>
        <p:nvPicPr>
          <p:cNvPr id="15362" name="Picture 2" descr="http://zdorov10.ucoz.ru/_si/0/22837322.jpg"/>
          <p:cNvPicPr>
            <a:picLocks noChangeAspect="1" noChangeArrowheads="1"/>
          </p:cNvPicPr>
          <p:nvPr/>
        </p:nvPicPr>
        <p:blipFill>
          <a:blip r:embed="rId2" cstate="screen"/>
          <a:srcRect/>
          <a:stretch>
            <a:fillRect/>
          </a:stretch>
        </p:blipFill>
        <p:spPr bwMode="auto">
          <a:xfrm>
            <a:off x="-25548" y="-1"/>
            <a:ext cx="5883431" cy="6751477"/>
          </a:xfrm>
          <a:prstGeom prst="rect">
            <a:avLst/>
          </a:prstGeom>
          <a:noFill/>
        </p:spPr>
      </p:pic>
    </p:spTree>
  </p:cSld>
  <p:clrMapOvr>
    <a:masterClrMapping/>
  </p:clrMapOvr>
  <p:transition spd="med" advClick="0" advTm="15000">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857232"/>
          </a:xfrm>
        </p:spPr>
        <p:txBody>
          <a:bodyPr>
            <a:normAutofit fontScale="90000"/>
          </a:bodyPr>
          <a:lstStyle/>
          <a:p>
            <a:r>
              <a:rPr lang="ru-RU" b="1" dirty="0" smtClean="0">
                <a:solidFill>
                  <a:srgbClr val="003300"/>
                </a:solidFill>
              </a:rPr>
              <a:t>Какие науки в ходят в биологию</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142844" y="1000108"/>
            <a:ext cx="8858312" cy="2643206"/>
          </a:xfrm>
        </p:spPr>
        <p:txBody>
          <a:bodyPr>
            <a:noAutofit/>
          </a:bodyPr>
          <a:lstStyle/>
          <a:p>
            <a:pPr algn="just">
              <a:buNone/>
            </a:pPr>
            <a:r>
              <a:rPr lang="ru-RU" sz="2400" dirty="0" smtClean="0"/>
              <a:t>     </a:t>
            </a:r>
            <a:r>
              <a:rPr lang="ru-RU" sz="2400" b="1" dirty="0" smtClean="0">
                <a:solidFill>
                  <a:srgbClr val="003300"/>
                </a:solidFill>
              </a:rPr>
              <a:t>По типам исследуемых организмов современную биологию входят следующие науки</a:t>
            </a:r>
            <a:r>
              <a:rPr lang="en-US" sz="2400" b="1" dirty="0" smtClean="0">
                <a:solidFill>
                  <a:srgbClr val="003300"/>
                </a:solidFill>
              </a:rPr>
              <a:t>:</a:t>
            </a:r>
            <a:endParaRPr lang="ru-RU" sz="2400" b="1" dirty="0" smtClean="0">
              <a:solidFill>
                <a:srgbClr val="003300"/>
              </a:solidFill>
            </a:endParaRPr>
          </a:p>
          <a:p>
            <a:pPr algn="just"/>
            <a:r>
              <a:rPr lang="ru-RU" sz="2400" b="1" dirty="0" smtClean="0">
                <a:solidFill>
                  <a:srgbClr val="003300"/>
                </a:solidFill>
              </a:rPr>
              <a:t>ботаника, </a:t>
            </a:r>
            <a:r>
              <a:rPr lang="ru-RU" sz="2400" dirty="0" smtClean="0">
                <a:solidFill>
                  <a:srgbClr val="003300"/>
                </a:solidFill>
              </a:rPr>
              <a:t>которая изучает растения, водоросли, грибы и </a:t>
            </a:r>
            <a:r>
              <a:rPr lang="ru-RU" sz="2400" dirty="0" err="1" smtClean="0">
                <a:solidFill>
                  <a:srgbClr val="003300"/>
                </a:solidFill>
              </a:rPr>
              <a:t>грибоподобные</a:t>
            </a:r>
            <a:r>
              <a:rPr lang="ru-RU" sz="2400" dirty="0" smtClean="0">
                <a:solidFill>
                  <a:srgbClr val="003300"/>
                </a:solidFill>
              </a:rPr>
              <a:t> организмы</a:t>
            </a:r>
            <a:r>
              <a:rPr lang="en-US" sz="2400" dirty="0" smtClean="0">
                <a:solidFill>
                  <a:srgbClr val="003300"/>
                </a:solidFill>
              </a:rPr>
              <a:t>;</a:t>
            </a:r>
            <a:endParaRPr lang="ru-RU" sz="2400" dirty="0" smtClean="0">
              <a:solidFill>
                <a:srgbClr val="003300"/>
              </a:solidFill>
            </a:endParaRPr>
          </a:p>
          <a:p>
            <a:pPr algn="just"/>
            <a:r>
              <a:rPr lang="ru-RU" sz="2400" b="1" dirty="0" smtClean="0">
                <a:solidFill>
                  <a:srgbClr val="003300"/>
                </a:solidFill>
              </a:rPr>
              <a:t>зоология</a:t>
            </a:r>
            <a:r>
              <a:rPr lang="ru-RU" sz="2400" dirty="0" smtClean="0">
                <a:solidFill>
                  <a:srgbClr val="003300"/>
                </a:solidFill>
              </a:rPr>
              <a:t> — животных и протистов</a:t>
            </a:r>
            <a:r>
              <a:rPr lang="en-US" sz="2400" dirty="0" smtClean="0">
                <a:solidFill>
                  <a:srgbClr val="003300"/>
                </a:solidFill>
              </a:rPr>
              <a:t>;</a:t>
            </a:r>
            <a:endParaRPr lang="ru-RU" sz="2400" dirty="0" smtClean="0">
              <a:solidFill>
                <a:srgbClr val="003300"/>
              </a:solidFill>
            </a:endParaRPr>
          </a:p>
          <a:p>
            <a:pPr algn="just"/>
            <a:r>
              <a:rPr lang="ru-RU" sz="2400" b="1" dirty="0" smtClean="0">
                <a:solidFill>
                  <a:srgbClr val="003300"/>
                </a:solidFill>
              </a:rPr>
              <a:t>микробиология</a:t>
            </a:r>
            <a:r>
              <a:rPr lang="ru-RU" sz="2400" dirty="0" smtClean="0">
                <a:solidFill>
                  <a:srgbClr val="003300"/>
                </a:solidFill>
              </a:rPr>
              <a:t> — микроорганизмы и вирусы.</a:t>
            </a:r>
          </a:p>
          <a:p>
            <a:endParaRPr lang="ru-RU" sz="2000" dirty="0"/>
          </a:p>
        </p:txBody>
      </p:sp>
      <p:pic>
        <p:nvPicPr>
          <p:cNvPr id="14340" name="Picture 4" descr="http://images.myshared.ru/10/988393/slide_5.jpg"/>
          <p:cNvPicPr>
            <a:picLocks noChangeAspect="1" noChangeArrowheads="1"/>
          </p:cNvPicPr>
          <p:nvPr/>
        </p:nvPicPr>
        <p:blipFill>
          <a:blip r:embed="rId2" cstate="screen"/>
          <a:srcRect/>
          <a:stretch>
            <a:fillRect/>
          </a:stretch>
        </p:blipFill>
        <p:spPr bwMode="auto">
          <a:xfrm>
            <a:off x="142844" y="4143380"/>
            <a:ext cx="3368653" cy="2571768"/>
          </a:xfrm>
          <a:prstGeom prst="rect">
            <a:avLst/>
          </a:prstGeom>
          <a:noFill/>
        </p:spPr>
      </p:pic>
      <p:pic>
        <p:nvPicPr>
          <p:cNvPr id="14342" name="Picture 6" descr="http://bigslide.ru/images/47/46856/960/img8.jpg"/>
          <p:cNvPicPr>
            <a:picLocks noChangeAspect="1" noChangeArrowheads="1"/>
          </p:cNvPicPr>
          <p:nvPr/>
        </p:nvPicPr>
        <p:blipFill>
          <a:blip r:embed="rId3" cstate="screen"/>
          <a:srcRect/>
          <a:stretch>
            <a:fillRect/>
          </a:stretch>
        </p:blipFill>
        <p:spPr bwMode="auto">
          <a:xfrm>
            <a:off x="3786182" y="4143380"/>
            <a:ext cx="2428892" cy="2458513"/>
          </a:xfrm>
          <a:prstGeom prst="rect">
            <a:avLst/>
          </a:prstGeom>
          <a:noFill/>
        </p:spPr>
      </p:pic>
      <p:pic>
        <p:nvPicPr>
          <p:cNvPr id="14346" name="Picture 10" descr="https://previews.123rf.com/images/mjak/mjak1202/mjak120200053/12492820-Petri-plate-with-agar-and-germs-across-magnifier-Stock-Vector-petri-dish-microbiology.jpg"/>
          <p:cNvPicPr>
            <a:picLocks noChangeAspect="1" noChangeArrowheads="1"/>
          </p:cNvPicPr>
          <p:nvPr/>
        </p:nvPicPr>
        <p:blipFill>
          <a:blip r:embed="rId4" cstate="screen"/>
          <a:srcRect/>
          <a:stretch>
            <a:fillRect/>
          </a:stretch>
        </p:blipFill>
        <p:spPr bwMode="auto">
          <a:xfrm>
            <a:off x="6500826" y="4071942"/>
            <a:ext cx="2428892" cy="2428892"/>
          </a:xfrm>
          <a:prstGeom prst="rect">
            <a:avLst/>
          </a:prstGeom>
          <a:noFill/>
        </p:spPr>
      </p:pic>
    </p:spTree>
  </p:cSld>
  <p:clrMapOvr>
    <a:masterClrMapping/>
  </p:clrMapOvr>
  <p:transition spd="med" advClick="0" advTm="18000">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b="1" dirty="0" smtClean="0">
                <a:solidFill>
                  <a:srgbClr val="003300"/>
                </a:solidFill>
              </a:rPr>
              <a:t>Какие науки в ходят в биологию</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4071934" y="1071546"/>
            <a:ext cx="5072066" cy="5786454"/>
          </a:xfrm>
        </p:spPr>
        <p:txBody>
          <a:bodyPr>
            <a:normAutofit fontScale="92500" lnSpcReduction="10000"/>
          </a:bodyPr>
          <a:lstStyle/>
          <a:p>
            <a:pPr>
              <a:buNone/>
            </a:pPr>
            <a:r>
              <a:rPr lang="ru-RU" sz="2400" dirty="0" smtClean="0">
                <a:solidFill>
                  <a:srgbClr val="003300"/>
                </a:solidFill>
              </a:rPr>
              <a:t>     Области внутри биологии далее делятся либо по масштабам исследования, либо по применяемым методам:</a:t>
            </a:r>
          </a:p>
          <a:p>
            <a:pPr>
              <a:buNone/>
            </a:pPr>
            <a:r>
              <a:rPr lang="ru-RU" sz="2400" b="1" dirty="0" smtClean="0">
                <a:solidFill>
                  <a:srgbClr val="003300"/>
                </a:solidFill>
              </a:rPr>
              <a:t>     биохимия</a:t>
            </a:r>
            <a:r>
              <a:rPr lang="ru-RU" sz="2400" dirty="0" smtClean="0">
                <a:solidFill>
                  <a:srgbClr val="003300"/>
                </a:solidFill>
              </a:rPr>
              <a:t> изучает химические основы жизни,</a:t>
            </a:r>
          </a:p>
          <a:p>
            <a:pPr>
              <a:buNone/>
            </a:pPr>
            <a:r>
              <a:rPr lang="ru-RU" sz="2400" dirty="0" smtClean="0">
                <a:solidFill>
                  <a:srgbClr val="003300"/>
                </a:solidFill>
              </a:rPr>
              <a:t>     </a:t>
            </a:r>
            <a:r>
              <a:rPr lang="ru-RU" sz="2400" b="1" dirty="0" smtClean="0">
                <a:solidFill>
                  <a:srgbClr val="003300"/>
                </a:solidFill>
              </a:rPr>
              <a:t>биофизика </a:t>
            </a:r>
            <a:r>
              <a:rPr lang="ru-RU" sz="2400" dirty="0" smtClean="0">
                <a:solidFill>
                  <a:srgbClr val="003300"/>
                </a:solidFill>
              </a:rPr>
              <a:t>изучает физические основы жизни,</a:t>
            </a:r>
          </a:p>
          <a:p>
            <a:pPr>
              <a:buNone/>
            </a:pPr>
            <a:r>
              <a:rPr lang="ru-RU" sz="2400" dirty="0" smtClean="0">
                <a:solidFill>
                  <a:srgbClr val="003300"/>
                </a:solidFill>
              </a:rPr>
              <a:t>     </a:t>
            </a:r>
            <a:r>
              <a:rPr lang="ru-RU" sz="2400" b="1" dirty="0" smtClean="0">
                <a:solidFill>
                  <a:srgbClr val="003300"/>
                </a:solidFill>
              </a:rPr>
              <a:t>молекулярная биология</a:t>
            </a:r>
            <a:r>
              <a:rPr lang="ru-RU" sz="2400" dirty="0" smtClean="0">
                <a:solidFill>
                  <a:srgbClr val="003300"/>
                </a:solidFill>
              </a:rPr>
              <a:t> — сложные взаимодействия между биологическими молекулами,</a:t>
            </a:r>
          </a:p>
          <a:p>
            <a:pPr>
              <a:buNone/>
            </a:pPr>
            <a:r>
              <a:rPr lang="ru-RU" sz="2400" dirty="0" smtClean="0">
                <a:solidFill>
                  <a:srgbClr val="003300"/>
                </a:solidFill>
              </a:rPr>
              <a:t>     </a:t>
            </a:r>
            <a:r>
              <a:rPr lang="ru-RU" sz="2400" b="1" dirty="0" smtClean="0">
                <a:solidFill>
                  <a:srgbClr val="003300"/>
                </a:solidFill>
              </a:rPr>
              <a:t>клеточная биология </a:t>
            </a:r>
            <a:r>
              <a:rPr lang="ru-RU" sz="2400" dirty="0" smtClean="0">
                <a:solidFill>
                  <a:srgbClr val="003300"/>
                </a:solidFill>
              </a:rPr>
              <a:t>и </a:t>
            </a:r>
            <a:r>
              <a:rPr lang="ru-RU" sz="2400" b="1" dirty="0" smtClean="0">
                <a:solidFill>
                  <a:srgbClr val="003300"/>
                </a:solidFill>
              </a:rPr>
              <a:t>цитология </a:t>
            </a:r>
            <a:r>
              <a:rPr lang="ru-RU" sz="2400" dirty="0" smtClean="0">
                <a:solidFill>
                  <a:srgbClr val="003300"/>
                </a:solidFill>
              </a:rPr>
              <a:t>— основные строительные блоки многоклеточных организмов, клетки,</a:t>
            </a:r>
          </a:p>
          <a:p>
            <a:pPr>
              <a:buNone/>
            </a:pPr>
            <a:r>
              <a:rPr lang="ru-RU" sz="2400" dirty="0" smtClean="0">
                <a:solidFill>
                  <a:srgbClr val="003300"/>
                </a:solidFill>
              </a:rPr>
              <a:t>     </a:t>
            </a:r>
            <a:r>
              <a:rPr lang="ru-RU" sz="2400" b="1" dirty="0" smtClean="0">
                <a:solidFill>
                  <a:srgbClr val="003300"/>
                </a:solidFill>
              </a:rPr>
              <a:t>гистология и анатомия</a:t>
            </a:r>
            <a:r>
              <a:rPr lang="ru-RU" sz="2400" dirty="0" smtClean="0">
                <a:solidFill>
                  <a:srgbClr val="003300"/>
                </a:solidFill>
              </a:rPr>
              <a:t> — строение тканей и организма из отдельных органов и тканей</a:t>
            </a:r>
            <a:r>
              <a:rPr lang="en-US" sz="2400" dirty="0" smtClean="0">
                <a:solidFill>
                  <a:srgbClr val="003300"/>
                </a:solidFill>
              </a:rPr>
              <a:t>,</a:t>
            </a:r>
            <a:endParaRPr lang="ru-RU" sz="2400" dirty="0" smtClean="0">
              <a:solidFill>
                <a:srgbClr val="003300"/>
              </a:solidFill>
            </a:endParaRPr>
          </a:p>
          <a:p>
            <a:endParaRPr lang="ru-RU" sz="2400" dirty="0">
              <a:solidFill>
                <a:srgbClr val="003300"/>
              </a:solidFill>
            </a:endParaRPr>
          </a:p>
        </p:txBody>
      </p:sp>
      <p:pic>
        <p:nvPicPr>
          <p:cNvPr id="13316" name="Picture 4" descr="http://cdn01.ru/files/users/images/d7/3b/d73bc4adc56891d0455d4240c757e63c.jpg"/>
          <p:cNvPicPr>
            <a:picLocks noChangeAspect="1" noChangeArrowheads="1"/>
          </p:cNvPicPr>
          <p:nvPr/>
        </p:nvPicPr>
        <p:blipFill>
          <a:blip r:embed="rId2"/>
          <a:srcRect/>
          <a:stretch>
            <a:fillRect/>
          </a:stretch>
        </p:blipFill>
        <p:spPr bwMode="auto">
          <a:xfrm>
            <a:off x="357158" y="1071546"/>
            <a:ext cx="3714776" cy="5521478"/>
          </a:xfrm>
          <a:prstGeom prst="rect">
            <a:avLst/>
          </a:prstGeom>
          <a:noFill/>
        </p:spPr>
      </p:pic>
    </p:spTree>
  </p:cSld>
  <p:clrMapOvr>
    <a:masterClrMapping/>
  </p:clrMapOvr>
  <p:transition spd="med" advClick="0" advTm="22000">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fontScale="90000"/>
          </a:bodyPr>
          <a:lstStyle/>
          <a:p>
            <a:r>
              <a:rPr lang="ru-RU" b="1" dirty="0" smtClean="0">
                <a:solidFill>
                  <a:srgbClr val="003300"/>
                </a:solidFill>
              </a:rPr>
              <a:t>Какие науки в ходят в биологию</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3786182" y="785794"/>
            <a:ext cx="5357818" cy="6072206"/>
          </a:xfrm>
        </p:spPr>
        <p:txBody>
          <a:bodyPr>
            <a:noAutofit/>
          </a:bodyPr>
          <a:lstStyle/>
          <a:p>
            <a:pPr>
              <a:buNone/>
            </a:pPr>
            <a:r>
              <a:rPr lang="ru-RU" sz="2400" dirty="0" smtClean="0"/>
              <a:t>     </a:t>
            </a:r>
            <a:r>
              <a:rPr lang="ru-RU" sz="2400" dirty="0" smtClean="0">
                <a:solidFill>
                  <a:srgbClr val="003300"/>
                </a:solidFill>
              </a:rPr>
              <a:t>экология — взаимозависимость различных организмов и их среды,</a:t>
            </a:r>
          </a:p>
          <a:p>
            <a:pPr>
              <a:buNone/>
            </a:pPr>
            <a:r>
              <a:rPr lang="ru-RU" sz="2400" dirty="0" smtClean="0">
                <a:solidFill>
                  <a:srgbClr val="003300"/>
                </a:solidFill>
              </a:rPr>
              <a:t>     генетика — закономерности наследственности и изменчивости,</a:t>
            </a:r>
          </a:p>
          <a:p>
            <a:pPr>
              <a:buNone/>
            </a:pPr>
            <a:r>
              <a:rPr lang="ru-RU" sz="2400" dirty="0" smtClean="0">
                <a:solidFill>
                  <a:srgbClr val="003300"/>
                </a:solidFill>
              </a:rPr>
              <a:t>     биология развития — развитие организма в онтогенезе,</a:t>
            </a:r>
          </a:p>
          <a:p>
            <a:pPr>
              <a:buNone/>
            </a:pPr>
            <a:r>
              <a:rPr lang="ru-RU" sz="2400" dirty="0" smtClean="0">
                <a:solidFill>
                  <a:srgbClr val="003300"/>
                </a:solidFill>
              </a:rPr>
              <a:t>     палеобиология и эволюционная биология — зарождение и историческое развитие живой природы,</a:t>
            </a:r>
          </a:p>
          <a:p>
            <a:pPr>
              <a:buNone/>
            </a:pPr>
            <a:r>
              <a:rPr lang="ru-RU" sz="2400" dirty="0" smtClean="0">
                <a:solidFill>
                  <a:srgbClr val="003300"/>
                </a:solidFill>
              </a:rPr>
              <a:t>     физиология — физические и химические функции органов и тканей,</a:t>
            </a:r>
          </a:p>
          <a:p>
            <a:pPr>
              <a:buNone/>
            </a:pPr>
            <a:r>
              <a:rPr lang="ru-RU" sz="2400" dirty="0" smtClean="0">
                <a:solidFill>
                  <a:srgbClr val="003300"/>
                </a:solidFill>
              </a:rPr>
              <a:t>     этология — поведение живых существ.</a:t>
            </a:r>
            <a:endParaRPr lang="ru-RU" sz="2400" dirty="0">
              <a:solidFill>
                <a:srgbClr val="003300"/>
              </a:solidFill>
            </a:endParaRPr>
          </a:p>
        </p:txBody>
      </p:sp>
      <p:pic>
        <p:nvPicPr>
          <p:cNvPr id="12290" name="Picture 2" descr="https://upload.wikimedia.org/wikipedia/commons/thumb/c/ca/Aulacopleura_konincki.jpg/1200px-Aulacopleura_konincki.jpg"/>
          <p:cNvPicPr>
            <a:picLocks noChangeAspect="1" noChangeArrowheads="1"/>
          </p:cNvPicPr>
          <p:nvPr/>
        </p:nvPicPr>
        <p:blipFill>
          <a:blip r:embed="rId2" cstate="screen"/>
          <a:srcRect/>
          <a:stretch>
            <a:fillRect/>
          </a:stretch>
        </p:blipFill>
        <p:spPr bwMode="auto">
          <a:xfrm>
            <a:off x="142844" y="1728180"/>
            <a:ext cx="3571900" cy="4205912"/>
          </a:xfrm>
          <a:prstGeom prst="rect">
            <a:avLst/>
          </a:prstGeom>
          <a:noFill/>
        </p:spPr>
      </p:pic>
    </p:spTree>
  </p:cSld>
  <p:clrMapOvr>
    <a:masterClrMapping/>
  </p:clrMapOvr>
  <p:transition spd="med" advClick="0" advTm="21000">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b="1" dirty="0" smtClean="0">
                <a:solidFill>
                  <a:srgbClr val="003300"/>
                </a:solidFill>
              </a:rPr>
              <a:t>Когда возникла наука </a:t>
            </a:r>
            <a:r>
              <a:rPr lang="en-US" b="1" dirty="0" smtClean="0">
                <a:solidFill>
                  <a:srgbClr val="003300"/>
                </a:solidFill>
              </a:rPr>
              <a:t>“</a:t>
            </a:r>
            <a:r>
              <a:rPr lang="ru-RU" b="1" dirty="0" smtClean="0">
                <a:solidFill>
                  <a:srgbClr val="003300"/>
                </a:solidFill>
              </a:rPr>
              <a:t>биология</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0" y="1071546"/>
            <a:ext cx="9286908" cy="4114816"/>
          </a:xfrm>
        </p:spPr>
        <p:txBody>
          <a:bodyPr>
            <a:normAutofit/>
          </a:bodyPr>
          <a:lstStyle/>
          <a:p>
            <a:pPr>
              <a:buNone/>
            </a:pPr>
            <a:r>
              <a:rPr lang="ru-RU" sz="2400" dirty="0" smtClean="0">
                <a:solidFill>
                  <a:srgbClr val="003300"/>
                </a:solidFill>
              </a:rPr>
              <a:t>     Как особая естественная наука биология возникла в XIX веке, хотя биологические дисциплины зародились ранее в медицине и естественной истории. Обычно их традицию ведут от таких античных учёных, как </a:t>
            </a:r>
            <a:r>
              <a:rPr lang="ru-RU" sz="2400" b="1" dirty="0" smtClean="0">
                <a:solidFill>
                  <a:srgbClr val="003300"/>
                </a:solidFill>
              </a:rPr>
              <a:t>Аристотель</a:t>
            </a:r>
            <a:r>
              <a:rPr lang="ru-RU" sz="2400" dirty="0" smtClean="0">
                <a:solidFill>
                  <a:srgbClr val="003300"/>
                </a:solidFill>
              </a:rPr>
              <a:t> и </a:t>
            </a:r>
            <a:r>
              <a:rPr lang="ru-RU" sz="2400" b="1" dirty="0" smtClean="0">
                <a:solidFill>
                  <a:srgbClr val="003300"/>
                </a:solidFill>
              </a:rPr>
              <a:t>Гален</a:t>
            </a:r>
            <a:r>
              <a:rPr lang="ru-RU" sz="2400" dirty="0" smtClean="0">
                <a:solidFill>
                  <a:srgbClr val="003300"/>
                </a:solidFill>
              </a:rPr>
              <a:t> через арабских медиков </a:t>
            </a:r>
            <a:r>
              <a:rPr lang="ru-RU" sz="2400" b="1" dirty="0" err="1" smtClean="0">
                <a:solidFill>
                  <a:srgbClr val="003300"/>
                </a:solidFill>
              </a:rPr>
              <a:t>аль-Джахиза</a:t>
            </a:r>
            <a:r>
              <a:rPr lang="ru-RU" sz="2400" b="1" dirty="0" smtClean="0">
                <a:solidFill>
                  <a:srgbClr val="003300"/>
                </a:solidFill>
              </a:rPr>
              <a:t>, </a:t>
            </a:r>
            <a:r>
              <a:rPr lang="ru-RU" sz="2400" b="1" dirty="0" err="1" smtClean="0">
                <a:solidFill>
                  <a:srgbClr val="003300"/>
                </a:solidFill>
              </a:rPr>
              <a:t>ибн-Сину</a:t>
            </a:r>
            <a:r>
              <a:rPr lang="ru-RU" sz="2400" b="1" dirty="0" smtClean="0">
                <a:solidFill>
                  <a:srgbClr val="003300"/>
                </a:solidFill>
              </a:rPr>
              <a:t>, </a:t>
            </a:r>
            <a:r>
              <a:rPr lang="ru-RU" sz="2400" b="1" dirty="0" err="1" smtClean="0">
                <a:solidFill>
                  <a:srgbClr val="003300"/>
                </a:solidFill>
              </a:rPr>
              <a:t>ибн-Зухра</a:t>
            </a:r>
            <a:r>
              <a:rPr lang="ru-RU" sz="2400" b="1" dirty="0" smtClean="0">
                <a:solidFill>
                  <a:srgbClr val="003300"/>
                </a:solidFill>
              </a:rPr>
              <a:t> </a:t>
            </a:r>
            <a:r>
              <a:rPr lang="ru-RU" sz="2400" dirty="0" smtClean="0">
                <a:solidFill>
                  <a:srgbClr val="003300"/>
                </a:solidFill>
              </a:rPr>
              <a:t>и</a:t>
            </a:r>
            <a:r>
              <a:rPr lang="ru-RU" sz="2400" b="1" dirty="0" smtClean="0">
                <a:solidFill>
                  <a:srgbClr val="003300"/>
                </a:solidFill>
              </a:rPr>
              <a:t> </a:t>
            </a:r>
            <a:r>
              <a:rPr lang="ru-RU" sz="2400" b="1" dirty="0" err="1" smtClean="0">
                <a:solidFill>
                  <a:srgbClr val="003300"/>
                </a:solidFill>
              </a:rPr>
              <a:t>ибн-аль-Нафиза</a:t>
            </a:r>
            <a:r>
              <a:rPr lang="ru-RU" sz="2400" dirty="0" smtClean="0">
                <a:solidFill>
                  <a:srgbClr val="003300"/>
                </a:solidFill>
              </a:rPr>
              <a:t>. </a:t>
            </a:r>
            <a:endParaRPr lang="ru-RU" sz="2400" dirty="0">
              <a:solidFill>
                <a:srgbClr val="003300"/>
              </a:solidFill>
            </a:endParaRPr>
          </a:p>
        </p:txBody>
      </p:sp>
      <p:pic>
        <p:nvPicPr>
          <p:cNvPr id="11266" name="Picture 2" descr="https://juaranews.com/uploads/news/news-160622045240.jpg"/>
          <p:cNvPicPr>
            <a:picLocks noChangeAspect="1" noChangeArrowheads="1"/>
          </p:cNvPicPr>
          <p:nvPr/>
        </p:nvPicPr>
        <p:blipFill>
          <a:blip r:embed="rId2"/>
          <a:srcRect/>
          <a:stretch>
            <a:fillRect/>
          </a:stretch>
        </p:blipFill>
        <p:spPr bwMode="auto">
          <a:xfrm>
            <a:off x="1357290" y="3143248"/>
            <a:ext cx="6470510" cy="3500440"/>
          </a:xfrm>
          <a:prstGeom prst="rect">
            <a:avLst/>
          </a:prstGeom>
          <a:noFill/>
        </p:spPr>
      </p:pic>
    </p:spTree>
  </p:cSld>
  <p:clrMapOvr>
    <a:masterClrMapping/>
  </p:clrMapOvr>
  <p:transition spd="med" advClick="0" advTm="15000">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b="1" dirty="0" smtClean="0">
                <a:solidFill>
                  <a:srgbClr val="003300"/>
                </a:solidFill>
              </a:rPr>
              <a:t>Когда возникла наука </a:t>
            </a:r>
            <a:r>
              <a:rPr lang="en-US" b="1" dirty="0" smtClean="0">
                <a:solidFill>
                  <a:srgbClr val="003300"/>
                </a:solidFill>
              </a:rPr>
              <a:t>“</a:t>
            </a:r>
            <a:r>
              <a:rPr lang="ru-RU" b="1" dirty="0" smtClean="0">
                <a:solidFill>
                  <a:srgbClr val="003300"/>
                </a:solidFill>
              </a:rPr>
              <a:t>биология</a:t>
            </a:r>
            <a:r>
              <a:rPr lang="en-US" b="1" dirty="0" smtClean="0">
                <a:solidFill>
                  <a:srgbClr val="003300"/>
                </a:solidFill>
              </a:rPr>
              <a:t>”?</a:t>
            </a:r>
            <a:endParaRPr lang="ru-RU" b="1" dirty="0">
              <a:solidFill>
                <a:srgbClr val="003300"/>
              </a:solidFill>
            </a:endParaRPr>
          </a:p>
        </p:txBody>
      </p:sp>
      <p:sp>
        <p:nvSpPr>
          <p:cNvPr id="3" name="Содержимое 2"/>
          <p:cNvSpPr>
            <a:spLocks noGrp="1"/>
          </p:cNvSpPr>
          <p:nvPr>
            <p:ph idx="1"/>
          </p:nvPr>
        </p:nvSpPr>
        <p:spPr>
          <a:xfrm>
            <a:off x="-571536" y="1214422"/>
            <a:ext cx="9572692" cy="3186122"/>
          </a:xfrm>
        </p:spPr>
        <p:txBody>
          <a:bodyPr>
            <a:normAutofit/>
          </a:bodyPr>
          <a:lstStyle/>
          <a:p>
            <a:pPr lvl="1">
              <a:buNone/>
            </a:pPr>
            <a:r>
              <a:rPr lang="ru-RU" sz="2400" dirty="0" smtClean="0">
                <a:solidFill>
                  <a:srgbClr val="003300"/>
                </a:solidFill>
              </a:rPr>
              <a:t>    В средние века</a:t>
            </a:r>
            <a:r>
              <a:rPr lang="en-US" sz="2400" dirty="0" smtClean="0">
                <a:solidFill>
                  <a:srgbClr val="003300"/>
                </a:solidFill>
              </a:rPr>
              <a:t> </a:t>
            </a:r>
            <a:r>
              <a:rPr lang="ru-RU" sz="2400" dirty="0" smtClean="0">
                <a:solidFill>
                  <a:srgbClr val="003300"/>
                </a:solidFill>
              </a:rPr>
              <a:t>работали выдающиеся умы Андрей Везалий и Уильям Гарвей, которые заложили основы современной анатомии и физиологии. Несколько позже Линней и Бюффон совершили огромную работу по классификации форм живых и ископаемых существ</a:t>
            </a:r>
            <a:r>
              <a:rPr lang="ru-RU" sz="2400" dirty="0" smtClean="0"/>
              <a:t>. </a:t>
            </a:r>
            <a:endParaRPr lang="ru-RU" sz="2400" dirty="0"/>
          </a:p>
        </p:txBody>
      </p:sp>
      <p:pic>
        <p:nvPicPr>
          <p:cNvPr id="10242" name="Picture 2" descr="http://fb.ru/misc/i/gallery/40269/1493986.jpg"/>
          <p:cNvPicPr>
            <a:picLocks noChangeAspect="1" noChangeArrowheads="1"/>
          </p:cNvPicPr>
          <p:nvPr/>
        </p:nvPicPr>
        <p:blipFill>
          <a:blip r:embed="rId2" cstate="screen"/>
          <a:srcRect/>
          <a:stretch>
            <a:fillRect/>
          </a:stretch>
        </p:blipFill>
        <p:spPr bwMode="auto">
          <a:xfrm>
            <a:off x="857224" y="3214686"/>
            <a:ext cx="3071834" cy="2918243"/>
          </a:xfrm>
          <a:prstGeom prst="rect">
            <a:avLst/>
          </a:prstGeom>
          <a:noFill/>
        </p:spPr>
      </p:pic>
      <p:sp>
        <p:nvSpPr>
          <p:cNvPr id="6" name="TextBox 5"/>
          <p:cNvSpPr txBox="1"/>
          <p:nvPr/>
        </p:nvSpPr>
        <p:spPr>
          <a:xfrm>
            <a:off x="928662" y="6143644"/>
            <a:ext cx="2928958" cy="369332"/>
          </a:xfrm>
          <a:prstGeom prst="rect">
            <a:avLst/>
          </a:prstGeom>
          <a:noFill/>
        </p:spPr>
        <p:txBody>
          <a:bodyPr wrap="square" rtlCol="0">
            <a:spAutoFit/>
          </a:bodyPr>
          <a:lstStyle/>
          <a:p>
            <a:pPr algn="ctr"/>
            <a:r>
              <a:rPr lang="ru-RU" dirty="0" smtClean="0">
                <a:solidFill>
                  <a:srgbClr val="003300"/>
                </a:solidFill>
              </a:rPr>
              <a:t>Андрей Везалий</a:t>
            </a:r>
            <a:endParaRPr lang="ru-RU" dirty="0"/>
          </a:p>
        </p:txBody>
      </p:sp>
      <p:pic>
        <p:nvPicPr>
          <p:cNvPr id="10244" name="Picture 4" descr="http://shoyher.narod.ru/Portab/Byuffon.jpg"/>
          <p:cNvPicPr>
            <a:picLocks noChangeAspect="1" noChangeArrowheads="1"/>
          </p:cNvPicPr>
          <p:nvPr/>
        </p:nvPicPr>
        <p:blipFill>
          <a:blip r:embed="rId3" cstate="screen"/>
          <a:srcRect/>
          <a:stretch>
            <a:fillRect/>
          </a:stretch>
        </p:blipFill>
        <p:spPr bwMode="auto">
          <a:xfrm>
            <a:off x="5500694" y="3214686"/>
            <a:ext cx="2607984" cy="3183423"/>
          </a:xfrm>
          <a:prstGeom prst="rect">
            <a:avLst/>
          </a:prstGeom>
          <a:noFill/>
        </p:spPr>
      </p:pic>
    </p:spTree>
  </p:cSld>
  <p:clrMapOvr>
    <a:masterClrMapping/>
  </p:clrMapOvr>
  <p:transition spd="med" advClick="0" advTm="20000">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Autofit/>
          </a:bodyPr>
          <a:lstStyle/>
          <a:p>
            <a:r>
              <a:rPr lang="ru-RU" sz="3600" b="1" dirty="0" smtClean="0">
                <a:solidFill>
                  <a:srgbClr val="003300"/>
                </a:solidFill>
              </a:rPr>
              <a:t>Кто создал научную систематику живых организмов</a:t>
            </a:r>
            <a:r>
              <a:rPr lang="en-US" sz="3600" b="1" dirty="0" smtClean="0">
                <a:solidFill>
                  <a:srgbClr val="003300"/>
                </a:solidFill>
              </a:rPr>
              <a:t>?</a:t>
            </a:r>
            <a:endParaRPr lang="ru-RU" sz="3600" b="1" dirty="0">
              <a:solidFill>
                <a:srgbClr val="003300"/>
              </a:solidFill>
            </a:endParaRPr>
          </a:p>
        </p:txBody>
      </p:sp>
      <p:sp>
        <p:nvSpPr>
          <p:cNvPr id="3" name="Содержимое 2"/>
          <p:cNvSpPr>
            <a:spLocks noGrp="1"/>
          </p:cNvSpPr>
          <p:nvPr>
            <p:ph idx="1"/>
          </p:nvPr>
        </p:nvSpPr>
        <p:spPr>
          <a:xfrm>
            <a:off x="3428992" y="1357298"/>
            <a:ext cx="5715008" cy="5686452"/>
          </a:xfrm>
        </p:spPr>
        <p:txBody>
          <a:bodyPr>
            <a:normAutofit fontScale="92500" lnSpcReduction="20000"/>
          </a:bodyPr>
          <a:lstStyle/>
          <a:p>
            <a:pPr>
              <a:buNone/>
            </a:pPr>
            <a:r>
              <a:rPr lang="ru-RU" dirty="0" smtClean="0"/>
              <a:t>    </a:t>
            </a:r>
            <a:r>
              <a:rPr lang="ru-RU" sz="2600" dirty="0" smtClean="0">
                <a:solidFill>
                  <a:srgbClr val="003300"/>
                </a:solidFill>
              </a:rPr>
              <a:t>Научную систематику живых организмов создал Карл фон Линней. Среди главных заслуг Линнея — введение точной терминологии при описании биологических объектов, внедрение в активное употребление биноминальной (бинарной) номенклатуры, установление чёткого соподчинения между систематическими (таксономическими) категориями. Ещё одним достижением Линнея стало выделение биологического вида в качестве исходной категории в систематике, а также определение критериев отнесения природных объектов к одному виду.</a:t>
            </a:r>
            <a:endParaRPr lang="ru-RU" sz="2600" dirty="0">
              <a:solidFill>
                <a:srgbClr val="003300"/>
              </a:solidFill>
            </a:endParaRPr>
          </a:p>
        </p:txBody>
      </p:sp>
      <p:pic>
        <p:nvPicPr>
          <p:cNvPr id="8194" name="Picture 2" descr="http://143.r.photoshare.ru/01432/00da8f2352ff05206799912ad792a3efcc88a9da.jpg"/>
          <p:cNvPicPr>
            <a:picLocks noChangeAspect="1" noChangeArrowheads="1"/>
          </p:cNvPicPr>
          <p:nvPr/>
        </p:nvPicPr>
        <p:blipFill>
          <a:blip r:embed="rId2" cstate="screen"/>
          <a:srcRect/>
          <a:stretch>
            <a:fillRect/>
          </a:stretch>
        </p:blipFill>
        <p:spPr bwMode="auto">
          <a:xfrm>
            <a:off x="142844" y="1500174"/>
            <a:ext cx="3357586" cy="4857784"/>
          </a:xfrm>
          <a:prstGeom prst="rect">
            <a:avLst/>
          </a:prstGeom>
          <a:noFill/>
        </p:spPr>
      </p:pic>
    </p:spTree>
  </p:cSld>
  <p:clrMapOvr>
    <a:masterClrMapping/>
  </p:clrMapOvr>
  <p:transition spd="med" advClick="0" advTm="25000">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fontScale="90000"/>
          </a:bodyPr>
          <a:lstStyle/>
          <a:p>
            <a:r>
              <a:rPr lang="ru-RU" dirty="0" smtClean="0"/>
              <a:t> </a:t>
            </a:r>
            <a:r>
              <a:rPr lang="ru-RU" sz="4000" b="1" dirty="0" smtClean="0">
                <a:solidFill>
                  <a:srgbClr val="003300"/>
                </a:solidFill>
              </a:rPr>
              <a:t>Какой вклад в развитие науки биологии внёс Чарльз Дарвин</a:t>
            </a:r>
            <a:r>
              <a:rPr lang="en-US" sz="4000" b="1" dirty="0" smtClean="0">
                <a:solidFill>
                  <a:srgbClr val="003300"/>
                </a:solidFill>
              </a:rPr>
              <a:t>?</a:t>
            </a:r>
            <a:endParaRPr lang="ru-RU" sz="4000" b="1" dirty="0">
              <a:solidFill>
                <a:srgbClr val="003300"/>
              </a:solidFill>
            </a:endParaRPr>
          </a:p>
        </p:txBody>
      </p:sp>
      <p:sp>
        <p:nvSpPr>
          <p:cNvPr id="3" name="Содержимое 2"/>
          <p:cNvSpPr>
            <a:spLocks noGrp="1"/>
          </p:cNvSpPr>
          <p:nvPr>
            <p:ph idx="1"/>
          </p:nvPr>
        </p:nvSpPr>
        <p:spPr>
          <a:xfrm>
            <a:off x="2714612" y="1214423"/>
            <a:ext cx="6429388" cy="5643577"/>
          </a:xfrm>
        </p:spPr>
        <p:txBody>
          <a:bodyPr>
            <a:noAutofit/>
          </a:bodyPr>
          <a:lstStyle/>
          <a:p>
            <a:pPr>
              <a:buNone/>
            </a:pPr>
            <a:r>
              <a:rPr lang="ru-RU" sz="2400" b="1" dirty="0" smtClean="0"/>
              <a:t>    </a:t>
            </a:r>
            <a:r>
              <a:rPr lang="ru-RU" sz="2400" b="1" dirty="0" err="1" smtClean="0">
                <a:solidFill>
                  <a:srgbClr val="003300"/>
                </a:solidFill>
              </a:rPr>
              <a:t>Чарлз</a:t>
            </a:r>
            <a:r>
              <a:rPr lang="ru-RU" sz="2400" b="1" dirty="0" smtClean="0">
                <a:solidFill>
                  <a:srgbClr val="003300"/>
                </a:solidFill>
              </a:rPr>
              <a:t> </a:t>
            </a:r>
            <a:r>
              <a:rPr lang="ru-RU" sz="2400" b="1" dirty="0" err="1" smtClean="0">
                <a:solidFill>
                  <a:srgbClr val="003300"/>
                </a:solidFill>
              </a:rPr>
              <a:t>Ро́берт</a:t>
            </a:r>
            <a:r>
              <a:rPr lang="ru-RU" sz="2400" b="1" dirty="0" smtClean="0">
                <a:solidFill>
                  <a:srgbClr val="003300"/>
                </a:solidFill>
              </a:rPr>
              <a:t> </a:t>
            </a:r>
            <a:r>
              <a:rPr lang="ru-RU" sz="2400" b="1" dirty="0" err="1" smtClean="0">
                <a:solidFill>
                  <a:srgbClr val="003300"/>
                </a:solidFill>
              </a:rPr>
              <a:t>Да́рвин</a:t>
            </a:r>
            <a:r>
              <a:rPr lang="ru-RU" sz="2400" dirty="0" smtClean="0">
                <a:solidFill>
                  <a:srgbClr val="003300"/>
                </a:solidFill>
              </a:rPr>
              <a:t> (1809 -1882) — английский натуралист и путешественник, одним из первых пришедший к выводу и обосновавший идею о том, что все виды живых организмов эволюционируют во времени и происходят от общих предков. В своей теории, развёрнутое изложение которой было опубликовано в 1859 году в книге «Происхождение видов», основным механизмом эволюции Дарвин назвал естественный отбор. Позднее развивал теорию полового отбора. Ему также принадлежит одно из первых обобщающих исследований о происхождении человека.</a:t>
            </a:r>
            <a:endParaRPr lang="ru-RU" sz="2400" dirty="0">
              <a:solidFill>
                <a:srgbClr val="003300"/>
              </a:solidFill>
            </a:endParaRPr>
          </a:p>
        </p:txBody>
      </p:sp>
      <p:pic>
        <p:nvPicPr>
          <p:cNvPr id="1026" name="Picture 2" descr="C:\Users\IT-ON\Desktop\академия природы\дети\Антон\i.jpg"/>
          <p:cNvPicPr>
            <a:picLocks noChangeAspect="1" noChangeArrowheads="1"/>
          </p:cNvPicPr>
          <p:nvPr/>
        </p:nvPicPr>
        <p:blipFill>
          <a:blip r:embed="rId2" cstate="screen"/>
          <a:srcRect/>
          <a:stretch>
            <a:fillRect/>
          </a:stretch>
        </p:blipFill>
        <p:spPr bwMode="auto">
          <a:xfrm>
            <a:off x="285720" y="2000240"/>
            <a:ext cx="2550867" cy="2828924"/>
          </a:xfrm>
          <a:prstGeom prst="rect">
            <a:avLst/>
          </a:prstGeom>
          <a:noFill/>
        </p:spPr>
      </p:pic>
    </p:spTree>
  </p:cSld>
  <p:clrMapOvr>
    <a:masterClrMapping/>
  </p:clrMapOvr>
  <p:transition spd="med" advClick="0" advTm="24000">
    <p:push/>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519</Words>
  <PresentationFormat>Экран (4:3)</PresentationFormat>
  <Paragraphs>55</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Биология в вопросах и ответах</vt:lpstr>
      <vt:lpstr>Что такое биология?</vt:lpstr>
      <vt:lpstr>Какие науки в ходят в биологию?</vt:lpstr>
      <vt:lpstr>Какие науки в ходят в биологию?</vt:lpstr>
      <vt:lpstr>Какие науки в ходят в биологию?</vt:lpstr>
      <vt:lpstr>Когда возникла наука “биология”?</vt:lpstr>
      <vt:lpstr>Когда возникла наука “биология”?</vt:lpstr>
      <vt:lpstr>Кто создал научную систематику живых организмов?</vt:lpstr>
      <vt:lpstr> Какой вклад в развитие науки биологии внёс Чарльз Дарвин?</vt:lpstr>
      <vt:lpstr>Что лежит в основе современной биологии?</vt:lpstr>
      <vt:lpstr>Что такое гомеастазы?</vt:lpstr>
      <vt:lpstr>Что такое энергия? </vt:lpstr>
      <vt:lpstr>Что такое генетика?</vt:lpstr>
      <vt:lpstr>Что такое эволюция?</vt:lpstr>
      <vt:lpstr>Что такое клеточная теория?</vt:lpstr>
      <vt:lpstr>Источники информации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Биология в вопросах и ответах</dc:title>
  <dc:creator>IT-ON</dc:creator>
  <cp:lastModifiedBy>IT-ON</cp:lastModifiedBy>
  <cp:revision>41</cp:revision>
  <dcterms:created xsi:type="dcterms:W3CDTF">2017-11-07T10:00:41Z</dcterms:created>
  <dcterms:modified xsi:type="dcterms:W3CDTF">2017-11-16T11:47:09Z</dcterms:modified>
</cp:coreProperties>
</file>