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0" r:id="rId2"/>
    <p:sldId id="323" r:id="rId3"/>
    <p:sldId id="320" r:id="rId4"/>
    <p:sldId id="272" r:id="rId5"/>
    <p:sldId id="286" r:id="rId6"/>
    <p:sldId id="322" r:id="rId7"/>
    <p:sldId id="279" r:id="rId8"/>
    <p:sldId id="282" r:id="rId9"/>
    <p:sldId id="321" r:id="rId10"/>
    <p:sldId id="280" r:id="rId11"/>
    <p:sldId id="276" r:id="rId12"/>
    <p:sldId id="283" r:id="rId13"/>
    <p:sldId id="324" r:id="rId14"/>
    <p:sldId id="281" r:id="rId15"/>
    <p:sldId id="275" r:id="rId16"/>
    <p:sldId id="284" r:id="rId17"/>
    <p:sldId id="285" r:id="rId18"/>
    <p:sldId id="325" r:id="rId19"/>
    <p:sldId id="326" r:id="rId20"/>
    <p:sldId id="310" r:id="rId21"/>
    <p:sldId id="312" r:id="rId22"/>
    <p:sldId id="314" r:id="rId23"/>
    <p:sldId id="313" r:id="rId24"/>
    <p:sldId id="303" r:id="rId25"/>
    <p:sldId id="260" r:id="rId26"/>
    <p:sldId id="315" r:id="rId27"/>
    <p:sldId id="327" r:id="rId28"/>
    <p:sldId id="307" r:id="rId29"/>
    <p:sldId id="318" r:id="rId30"/>
    <p:sldId id="267" r:id="rId31"/>
    <p:sldId id="268" r:id="rId32"/>
    <p:sldId id="287" r:id="rId33"/>
    <p:sldId id="316" r:id="rId34"/>
    <p:sldId id="328" r:id="rId35"/>
    <p:sldId id="261" r:id="rId36"/>
    <p:sldId id="305" r:id="rId37"/>
    <p:sldId id="306" r:id="rId38"/>
    <p:sldId id="317" r:id="rId39"/>
    <p:sldId id="319" r:id="rId40"/>
    <p:sldId id="274" r:id="rId41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1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87E27-C585-4093-9F5C-FE06886D908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523D9-835E-47FD-A516-D9A1B3835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523D9-835E-47FD-A516-D9A1B3835E4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3116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Орхидеи нашего края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429132"/>
            <a:ext cx="6400800" cy="1214446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Автор: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Бынова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Виктория, 13 лет,</a:t>
            </a:r>
          </a:p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обучающаяся ТО «Академия природы»</a:t>
            </a:r>
          </a:p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Руководитель: Выголова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Ираида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Ивановна, </a:t>
            </a:r>
          </a:p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педагог дополнительного образования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21429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МБУ ДО «Дом детского творчества»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628652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2017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0"/>
            <a:ext cx="9286908" cy="1214422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Орхидеи являются бесспорными лидерами среди цветковых растений по уровню семенной продуктивности. В одной коробочке у них может образовываться до 4 000 000 семян.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1508" name="Picture 4" descr="http://poradu.pp.ua/uploads/posts/2015-04/yak-virostiti-orhdeyu-v-domashnh-umovah_84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7" y="1500174"/>
            <a:ext cx="8935996" cy="5222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4929190" cy="3571900"/>
          </a:xfrm>
          <a:solidFill>
            <a:schemeClr val="accent5">
              <a:lumMod val="20000"/>
              <a:lumOff val="80000"/>
              <a:alpha val="49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cs typeface="Calibri" pitchFamily="34" charset="0"/>
              </a:rPr>
              <a:t>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Необычайно мелкие семена орхидеи не содержат никаких пищевых запасов, необходимых зародышу для роста, и неспособны прорастать без дополнительного источника питания. Таким источником питания является гриб.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Calibri" pitchFamily="34" charset="0"/>
            </a:endParaRPr>
          </a:p>
        </p:txBody>
      </p:sp>
      <p:pic>
        <p:nvPicPr>
          <p:cNvPr id="39938" name="Picture 2" descr="http://gribochek.su/books/item/f00/s00/z0000006/pic/000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42852"/>
            <a:ext cx="4003436" cy="6231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43406" y="6357958"/>
            <a:ext cx="4500594" cy="400110"/>
          </a:xfrm>
          <a:prstGeom prst="rect">
            <a:avLst/>
          </a:prstGeom>
          <a:solidFill>
            <a:schemeClr val="accent5">
              <a:lumMod val="20000"/>
              <a:lumOff val="8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Четырехмесячный зародыш орхидеи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Calibri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42852"/>
            <a:ext cx="9429784" cy="1571636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Для созревания семян необходимо от 2 до 18 месяцев. Словно тончайшая пыль, семена орхидных уносятся ветром на большие расстояния. Большинство их гибнет, так как не происходит необходимая для прорастания встреча с грибом-симбионтом . </a:t>
            </a:r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33794" name="Picture 2" descr="http://amazingwoman.ru/wp-content/uploads/2013/06/semena-orhid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1"/>
            <a:ext cx="7215238" cy="4813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2543179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Основную роль в опылении орхидных играют насекомые.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Некоторые виды орхидей развили опылительные связи с комарами, мухами, бабочками, молью, колибри и даже летучими мышами в зависимости от региона произрастания и представителей животного мира, его населяющих.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3252" name="Picture 4" descr="http://f5.ru/files/images/compiled/098/098573bba017a4280aae8fd5dbd16c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46" y="2643182"/>
            <a:ext cx="2620656" cy="3951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4" name="Picture 6" descr="http://plor.ru/Gal/Opylitel_ino/3_Cymbbidium_sp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4138" y="2714620"/>
            <a:ext cx="4509905" cy="3817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4071934" cy="3429024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    Некоторые орхидные поражают оригинальной формой цветов, подчас напоминающих собой животных — насекомых, пауков и т.п. Таким образом они привлекают к себе опылителей.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9458" name="Picture 2" descr="http://xn--11-elc.xn--p1ai/upload/iblock/068/0686f0c4fa590219f8de1844c32ac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337" y="3786190"/>
            <a:ext cx="4261787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img.likeness.ru/uploads/users/1964/1390409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4337" y="214290"/>
            <a:ext cx="4749661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://img.likeness.ru/uploads/users/16309/14353904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6190"/>
            <a:ext cx="4572000" cy="251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Орхидеи и человек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43448"/>
            <a:ext cx="9144000" cy="2114552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Природа щедро одарила это семейство необычайной красотой и разнообразием цветков, изумляющих людей с древнейших времен и до наших дней. Поэты посвящали орхидеям стихи, художники изображали их на своих полотнах, ботаники давали им имена богинь и красавиц.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Calibri" pitchFamily="34" charset="0"/>
            </a:endParaRPr>
          </a:p>
        </p:txBody>
      </p:sp>
      <p:pic>
        <p:nvPicPr>
          <p:cNvPr id="41988" name="Picture 4" descr="http://st.stranamam.ru/data/cache/2014nov/14/19/14012098_30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071546"/>
            <a:ext cx="4881595" cy="36611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4" name="Picture 2" descr="http://borilla.ru/obs/8/orhideya_kapli_listya_stvol_trava_1920x12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507" y="1153767"/>
            <a:ext cx="3774551" cy="34896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928802"/>
          </a:xfrm>
          <a:solidFill>
            <a:schemeClr val="accent5">
              <a:lumMod val="20000"/>
              <a:lumOff val="80000"/>
              <a:alpha val="51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Неудивительно, что издревле орхидеи были овеяны множеством легенд и сказаний. Все прекрасное мгновенно обрастает мифами. В разное время легенды об орхидеях возникали и в Китае, где они известны с 8 века до нашей эры, и в Латинской Америке, и позднее в Европе.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1748" name="Picture 4" descr="http://www.orchidei.com/attachment.php?attachmentid=1607&amp;d=1319923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6068470" cy="4612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0"/>
            <a:ext cx="9429784" cy="1285860"/>
          </a:xfrm>
          <a:solidFill>
            <a:schemeClr val="accent5">
              <a:lumMod val="20000"/>
              <a:lumOff val="80000"/>
              <a:alpha val="51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Как в давности, так и сегодня, орхидея является символом утонченности, мудрости, аристократизма. Орхидея нередко символизирует любовь, красоту и гармонию, семейный уют.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0722" name="Picture 2" descr="http://img0.liveinternet.ru/images/attach/c/4/84/531/84531934_large_98f910118d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5" y="1428736"/>
            <a:ext cx="7929617" cy="5286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857365"/>
            <a:ext cx="4286248" cy="2286016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настоящее время из-за необычайной красоты люди используют орхидеи, прежде всего, как украшение интерьера.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4274" name="Picture 2" descr="http://s008.radikal.ru/i305/1106/5c/ebe94989ee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857784" cy="647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071702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С давних пор орхидеи использовались и в народной медицине в Китае, в Турции, Северной Америке.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Но за последнее время использование орхидеи в медицине снизилась, потому что было сделано недостаточно исследований с целью определения их эффективности и побочных эффектов</a:t>
            </a:r>
            <a:r>
              <a:rPr lang="ru-RU" sz="2400" dirty="0" smtClean="0"/>
              <a:t>.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5300" name="Picture 4" descr="https://t2.ftcdn.net/jpg/00/58/53/03/500_F_58530341_mPFcWFdkCNWTcenAzLGu2TCvo86bcvH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214554"/>
            <a:ext cx="3609975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642910" y="2285992"/>
            <a:ext cx="3147989" cy="4214842"/>
            <a:chOff x="642910" y="2285992"/>
            <a:chExt cx="3147989" cy="4214842"/>
          </a:xfrm>
        </p:grpSpPr>
        <p:pic>
          <p:nvPicPr>
            <p:cNvPr id="55302" name="Picture 6" descr="http://doctor-ma.ru/sites/default/files/files/Blog/orhidei/t2uueoxcxaxxxxxxxx_70484961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4429132"/>
              <a:ext cx="3147989" cy="20717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5304" name="Picture 8" descr="http://doctor-ma.ru/sites/default/files/files/Blog/orhidei/t2uueoxcxaxxxxxxxx_70484961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2910" y="2285992"/>
              <a:ext cx="3143272" cy="23050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429240"/>
            <a:ext cx="9001156" cy="1428760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 своих знакомых увидела необычные цветы – орхидеи. Мне захотелось узнать, где растут они в дикой природе, встречаются ли у нас.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62" name="Picture 2" descr="http://svouimirukami.ru/wp-content/uploads/2013/11/0000108_bi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587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Орхидеи нашего края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4857752" cy="3214710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В  Пермском крае произрастает достаточно много разных видов  Орхидных. Но, как правило, в небольшом количестве. В Красную книгу Пермского края и ее Приложение занесено  22 вида орхидей.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578" name="Picture 2" descr="http://svistanet.com/wp-content/uploads/2014/04/82472b9fe8241a58599b35193a7adc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928670"/>
            <a:ext cx="4129083" cy="5736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86520"/>
            <a:ext cx="5143536" cy="571480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Пальчатокоренник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мясо-красный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0" y="2357430"/>
            <a:ext cx="4395790" cy="2643206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 Карагайском районе, как нам удалось выяснить, можно встретить 9 видов орхидей. Произрастают они на территории Карагайского, Обвинского и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Нердвинского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поселений.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553" name="Picture 1" descr="C:\Users\IT-ON\Desktop\академия природы\дети\проект 2014\проект\створ 1\растения 1\P10700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42852"/>
            <a:ext cx="3857625" cy="6072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286676" cy="714356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Пальчатокоренник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мясо-красный</a:t>
            </a:r>
            <a:endParaRPr lang="ru-RU" sz="3600" dirty="0"/>
          </a:p>
        </p:txBody>
      </p:sp>
      <p:pic>
        <p:nvPicPr>
          <p:cNvPr id="22529" name="Picture 1" descr="C:\Users\IT-ON\Desktop\академия природы\дети\проект 2014\проект\створ 1\растения 1\P10700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8" y="714356"/>
            <a:ext cx="3625465" cy="5954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0" name="Rectangle 2"/>
          <p:cNvSpPr>
            <a:spLocks noGrp="1" noChangeArrowheads="1"/>
          </p:cNvSpPr>
          <p:nvPr>
            <p:ph sz="half" idx="2"/>
          </p:nvPr>
        </p:nvSpPr>
        <p:spPr bwMode="auto">
          <a:xfrm>
            <a:off x="0" y="1571612"/>
            <a:ext cx="5143504" cy="4524315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Численность вида во многих регионах сокращается, в связи с чем он внесен в Красные книги Украины, Латвии, Татарстана, Среднего Урала. У нас включен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в Приложение к Красной книге Пермского края.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Исчезает в результате высыхания торфяных лугов, главным образом в результате распахивания лугов. Нами были обнаружены отдельные экземпляры на берегах р.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Карагайка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на территории села.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286676" cy="654032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Пальчатокоренник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мясо-красный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071546"/>
            <a:ext cx="5286412" cy="5643602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Размножается почти исключительно семенами. Одна особь может дать до 50 тыс. семян. Зацветает в среднем на 10 — 11-й год, а иногда и на 15 — 18-й после прорастания семени. Цветет, как правило, с перерывами в 1-2 года (реже - 3-4). Изредка отдельная особь может цвести несколько лет подряд (до 5). Средняя длительность жизненного цикла - около 30 лет.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58" name="Picture 2" descr="http://drofa.info/images/phocagallery/thumbs/phoca_thumb_l_kea_dactylorhiza%20incarnata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857232"/>
            <a:ext cx="4000528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На территории Карагайского района произрастают  </a:t>
            </a:r>
            <a:b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2 вида </a:t>
            </a:r>
            <a:r>
              <a:rPr lang="ru-RU" sz="2700" b="1" dirty="0" err="1" smtClean="0">
                <a:solidFill>
                  <a:schemeClr val="accent1">
                    <a:lumMod val="50000"/>
                  </a:schemeClr>
                </a:solidFill>
              </a:rPr>
              <a:t>пыльцеголовника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3929058" y="1214422"/>
            <a:ext cx="4714876" cy="461665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Пыльцеголовник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длиннолистный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14422"/>
            <a:ext cx="3786214" cy="461665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a typeface="+mj-ea"/>
                <a:cs typeface="Times New Roman" pitchFamily="18" charset="0"/>
              </a:rPr>
              <a:t>Пыльцеголовник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Times New Roman" pitchFamily="18" charset="0"/>
              </a:rPr>
              <a:t> красный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" name="Picture 2" descr="http://images22.fotki.com/v761/photos/8/869496/4829724/IMGP5581a-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63" y="1857364"/>
            <a:ext cx="5331815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avflower.com/articles/1/cephalanthera_rubr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785926"/>
            <a:ext cx="3143272" cy="463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Пыльцеголовник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красный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4714876" cy="5929330"/>
          </a:xfrm>
          <a:solidFill>
            <a:schemeClr val="accent5">
              <a:lumMod val="20000"/>
              <a:lumOff val="80000"/>
              <a:alpha val="49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Произрастает в хвойных, смешанных и лиственных лесах на известняках, на каменистых склонах. Размножается семенами и вегетативно. Прорастание семян отмечают только в присутствии гриба, с которым в последующие годы растения тесно связаны. Цветет в июне - июле, опыляется насекомыми. При наступлении неблагоприятных условий может очень долго (до 20 лет) вести подземный образ жизни.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0" name="Picture 2" descr="http://www.flora.crimea.ua/Orchidaceae/C.rubr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071546"/>
            <a:ext cx="3714776" cy="5572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86742" cy="642942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Пыльцеголовник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красный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71744"/>
            <a:ext cx="4214810" cy="2643206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Занесен в Красную книгу Российской Федерации (III), список видов Бернской конвенции СИТЕС; взят под охрану в 32 регионах Российской Федерации.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6" name="Picture 2" descr="http://www.plantarium.ru/dat/plants/5/500/116500_046fd77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4" y="1142984"/>
            <a:ext cx="3580591" cy="5434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Пыльцеголовник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длиннолистный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857208"/>
            <a:ext cx="4857752" cy="6000792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Встречается в хвойно-широколиственных и березовых лесах, обычно на известняковых почвах с хорошо развитым гумусовым слоем. Цветет в мае - июне. Может размножаться как семенным, так и вегетативным способом. Опылителями являются пчелы из 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Halictus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; самоопыление отсутствует. Популяции в Пермском крае очень малочисленны из-за повышенной рекреационной нагрузки; сбора и выкопки растений населением с целью разведения на своих участках. </a:t>
            </a:r>
          </a:p>
          <a:p>
            <a:endParaRPr lang="ru-RU" dirty="0"/>
          </a:p>
        </p:txBody>
      </p:sp>
      <p:pic>
        <p:nvPicPr>
          <p:cNvPr id="57346" name="Picture 2" descr="http://www.balandin.net/Flora/Cephalanthera_longifo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4372036" cy="4857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4572032" cy="785794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Калипсо луковичная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5992"/>
            <a:ext cx="4071934" cy="3000396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Загадочная и нежная орхидея Калипсо предпочитает одиночество и спокойное место обитания. Этот цветок назван в честь греческой морской нимфы Калипсо.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" name="Picture 6" descr="http://nature.baikal.ru/phs/norm/57/57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809607"/>
            <a:ext cx="4453838" cy="5938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86298"/>
            <a:ext cx="9144000" cy="2071702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Несмотря на то что в Пермском крае известно достаточно большое число местонахождений, численность вида в каждом из них очень низка - обычно до 10 особей. Основная угроза - вырубка старых зеленомошных лесов: вид полностью вымирает, даже если вырубка находится рядом.</a:t>
            </a:r>
            <a:endParaRPr lang="ru-RU" sz="2400" dirty="0"/>
          </a:p>
        </p:txBody>
      </p:sp>
      <p:pic>
        <p:nvPicPr>
          <p:cNvPr id="47106" name="Picture 2" descr="http://bereg.moy.su/_pu/1/97434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0290" y="142852"/>
            <a:ext cx="6822172" cy="4656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Цель – изучение орхидей,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u="sng" dirty="0" smtClean="0">
                <a:solidFill>
                  <a:schemeClr val="tx2">
                    <a:lumMod val="75000"/>
                  </a:schemeClr>
                </a:solidFill>
              </a:rPr>
              <a:t>Задачи: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1) Узнать особенности распространения орхидей,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2) Изучить некоторые особенности строения и размножения растений семейства Орхидные,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3) Выяснить, чем орхидеи привлекательны для людей,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4) Узнать, какие виды Орхидных произрастают на территории Карагайского района.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000924" cy="1357314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ru-RU" sz="3600" dirty="0" smtClean="0">
                <a:cs typeface="Times New Roman" pitchFamily="18" charset="0"/>
              </a:rPr>
              <a:t/>
            </a:r>
            <a:br>
              <a:rPr lang="ru-RU" sz="3600" dirty="0" smtClean="0"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 нашем районе можно встретить 2 вида башмачков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500702"/>
            <a:ext cx="3214710" cy="83099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Times New Roman" pitchFamily="18" charset="0"/>
              </a:rPr>
              <a:t>Венерин башмачок пятнистый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5572140"/>
            <a:ext cx="3143272" cy="83099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Венерин башмачок настоящий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102" name="AutoShape 6" descr="https://upload.wikimedia.org/wikipedia/commons/thumb/5/56/Cypripedium_macranthos_Orchi_2012-05-09_170.jpg/286px-Cypripedium_macranthos_Orchi_2012-05-09_1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upload.wikimedia.org/wikipedia/commons/thumb/5/56/Cypripedium_macranthos_Orchi_2012-05-09_170.jpg/286px-Cypripedium_macranthos_Orchi_2012-05-09_1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s://upload.wikimedia.org/wikipedia/commons/thumb/5/56/Cypripedium_macranthos_Orchi_2012-05-09_170.jpg/286px-Cypripedium_macranthos_Orchi_2012-05-09_1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s://upload.wikimedia.org/wikipedia/commons/thumb/5/56/Cypripedium_macranthos_Orchi_2012-05-09_170.jpg/286px-Cypripedium_macranthos_Orchi_2012-05-09_1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Cypripedium macranthos Orchi 2012-05-09 1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http://romantic-online.com/uploads/users_images/1/561/4a4a1919e9a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970410" cy="3929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http://cvetikof.ru/uploads/posts/2012-01/1327488079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357298"/>
            <a:ext cx="4076169" cy="39596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5357802"/>
            <a:ext cx="9144000" cy="1500198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Венерин башмачок охраняется в Европе с конца 19 века, занесен в Красную книгу Международного союза охраны природы и природных ресурсов. Венерин башмачок пятнистый включен в Приложение к Красной книге Пермского края.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Картинки по запросу венерин башмач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Картинки по запросу венерин башмач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://4.bp.blogspot.com/-gotrOJUWN5E/UiXLyhrQlmI/AAAAAAAAAUk/0a7jQHn1zd8/s1600/IMG_187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285728"/>
            <a:ext cx="7398457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282" y="357166"/>
            <a:ext cx="4357718" cy="6000792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 Существует интересная легенда о происхождении цветка.  Во время охоты Венеру и Адониса застала гроза и они спрятались от дождя в укромном месте. Мимо проходил человек, который не заметил спрятавшихся, зато увидел брошенный на земле золотой башмачок Венеры. Как только смертный протянул руку, чтобы поднять башмачок, тот превратился в цветок, напоминающий туфельку.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" name="Picture 6" descr="http://obolenck.ru/wp-content/uploads/2012/05/20070711202305_7-orch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5"/>
            <a:ext cx="4643470" cy="5386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285860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Венерин башмачок в народе называют по-разному: кукушкины сапожки, петушки, кукушкины башмачки,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марьин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башмачок, богородицы сапожки. </a:t>
            </a:r>
            <a:endParaRPr lang="ru-RU" dirty="0"/>
          </a:p>
        </p:txBody>
      </p:sp>
      <p:pic>
        <p:nvPicPr>
          <p:cNvPr id="7" name="Picture 2" descr="http://www.plantarium.ru/dat/plants/0/077/33077_db3f2a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905672" cy="5179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ypriroda.ru/im/plants_boloto/big_dremlik-bolotni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571744"/>
            <a:ext cx="3571900" cy="4101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У нас произрастает 3 вида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дремлика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8372" name="Picture 4" descr="http://igz.ilmeny.ac.ru/RED_BOOK/images/m08_rast_pokritosemennie_orhidnie_dremlik_temnokrasnii_32.gif"/>
          <p:cNvPicPr>
            <a:picLocks noChangeAspect="1" noChangeArrowheads="1"/>
          </p:cNvPicPr>
          <p:nvPr/>
        </p:nvPicPr>
        <p:blipFill>
          <a:blip r:embed="rId3"/>
          <a:srcRect l="23496" r="16353"/>
          <a:stretch>
            <a:fillRect/>
          </a:stretch>
        </p:blipFill>
        <p:spPr bwMode="auto">
          <a:xfrm>
            <a:off x="3214678" y="1500174"/>
            <a:ext cx="3357586" cy="418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4" name="Picture 6" descr="http://plantarium.ru/dat/plants/7/719/245719_f9df6ab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636" y="1000107"/>
            <a:ext cx="2786082" cy="4110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429388" y="5072074"/>
            <a:ext cx="2571768" cy="83099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Дремлик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зимовниковый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5643578"/>
            <a:ext cx="2643206" cy="83099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Дремлик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темно-красный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42984"/>
            <a:ext cx="3286116" cy="1477328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Дремлик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болтотный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(занесен в Красную книгу Пермского края)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214422"/>
            <a:ext cx="5286412" cy="5000660"/>
          </a:xfrm>
          <a:solidFill>
            <a:schemeClr val="accent5">
              <a:lumMod val="20000"/>
              <a:lumOff val="80000"/>
              <a:alpha val="49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Обитает на окраинах болот, лесных полянах, на выходах грунтовых вод, проталинах и известняках, в заболоченных лесах и сырых лугах, предпочитая нейтральные и щелочные почвы. Зацветает на 10-ый — 11-ый год жизни. Нектар 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дремлика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обладает дурманящим свойством, что позволяет ему привлекать для опыления  насекомых, в основном, ос, шмелей, муравьев,; иногда наблюдается самоопыление.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71670" y="0"/>
            <a:ext cx="5286412" cy="857232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ДРЕМЛИК БОЛОТНЫЙ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https://upload.wikimedia.org/wikipedia/commons/c/c3/Epipactis_palustris2_2007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785794"/>
            <a:ext cx="3876675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0"/>
            <a:ext cx="5286412" cy="785794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Дремлик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темно-красный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071546"/>
            <a:ext cx="5000660" cy="5143536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Произрастает в сухих сосновых лесах, на солнечных песчаных склонах и известняковых обнажениях. В Пермском крае занесен в Перечень объектов животного и растительного мира, нуждающихся в особом внимании к их состоянию в природной среде. Угрозу существованию вида представляет изменение естественных ландшафтов и сбор на букеты.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6" name="Picture 4" descr="http://img-f.photosight.ru/133/3431244_larg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785794"/>
            <a:ext cx="3668876" cy="5500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5786478" cy="571504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Дремлик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зимовниковый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071522"/>
            <a:ext cx="5429288" cy="5786478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Теневынослив, чаще растет в полутени, хотя может встречаться и на открытых местах. Обычно растет на участках с увлажнением от свежего до влажного, индикатор среднего увлажнения. Встречается в широколиственных лесах, мелколиственных (березовых, реже - осиновых), смешанных, изредка в хвойных (еловых, пихтовых, сосновых), а также в зарослях кустарников, на лугах. Является одним из самых поздноцветущих видов наших орхидных. </a:t>
            </a:r>
            <a:b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Привлекает к себе насекомых-опылителей нектаром, стекающим по губе цветка. Опыляется преимущественно осами</a:t>
            </a:r>
            <a:r>
              <a:rPr lang="ru-RU" sz="51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algn="ctr">
              <a:buNone/>
            </a:pPr>
            <a:endParaRPr lang="ru-RU" sz="4800" dirty="0"/>
          </a:p>
        </p:txBody>
      </p:sp>
      <p:pic>
        <p:nvPicPr>
          <p:cNvPr id="4" name="Picture 2" descr="http://www.plantarium.ru/dat/plants/4/485/173485_f6af43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07183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214398"/>
            <a:ext cx="5072066" cy="5643602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Обитает в светлых хвойных, лиственных и смешанных лесах на полянах и опушках на влажных небогатых почвах. Цветёт в июне — июле. Цветы обладают сильным приятным ароматом, особенно вечером и ночью или при пасмурной погоде. Из-за этого растение в народе называют ночной фиалкой и ночными духами. Из-за массового сбора на букеты почти полностью исчезла вблизи крупных населённых пунктов.</a:t>
            </a:r>
          </a:p>
          <a:p>
            <a:pPr algn="ctr">
              <a:buNone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214290"/>
            <a:ext cx="4000528" cy="646331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Любка двулистная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http://redbook.ru/foto/albums/7/RGB_7572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785794"/>
            <a:ext cx="3667180" cy="5786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142852"/>
            <a:ext cx="2286016" cy="654032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429684" cy="3786214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1) Растения семейства Орхидные распространены повсеместно, кроме пустынь и полярных областей;</a:t>
            </a:r>
          </a:p>
          <a:p>
            <a:pPr algn="ctr"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2) Особенности строения орхидей зависят от условий обитания, к которым они хорошо приспосабливаются;  </a:t>
            </a:r>
          </a:p>
          <a:p>
            <a:pPr algn="ctr"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3) Орхидеи привлекают  людей необыкновенной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красотой;которая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создается благодаря яркой окраске и необычной форме цветков; </a:t>
            </a:r>
          </a:p>
          <a:p>
            <a:pPr algn="ctr"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4) На территории Карагайского района произрастает не менее 9 видов орхидей.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Распространение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4429132"/>
            <a:ext cx="9429784" cy="2428868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cs typeface="Calibri" pitchFamily="34" charset="0"/>
              </a:rPr>
              <a:t>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В наше время орхидные найдены на всех континентах, кроме Антарктиды. Большинство видов сосредоточено в тропических широтах.  Это крупнейшее среди однодольных семейство, насчитывающее около 750 родов и от 20 000 до 25 000 видов (Р. Л.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Дресслер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, 1981). На умеренные широты Северного полушария приходится только 75 родов и 900 видов. </a:t>
            </a:r>
          </a:p>
        </p:txBody>
      </p:sp>
      <p:pic>
        <p:nvPicPr>
          <p:cNvPr id="4" name="Picture 2" descr="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85794"/>
            <a:ext cx="6643733" cy="3707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5715040" cy="857256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Источники информации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rmAutofit fontScale="77500" lnSpcReduction="20000"/>
          </a:bodyPr>
          <a:lstStyle/>
          <a:p>
            <a:pPr marL="457200" indent="-457200" algn="ctr">
              <a:buAutoNum type="arabicParenR"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Биологическая энциклопедия: Семейство орхидные – </a:t>
            </a:r>
            <a:r>
              <a:rPr lang="en-US" sz="29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http://dic.academic.ru</a:t>
            </a:r>
            <a:endParaRPr lang="ru-RU" sz="29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457200" indent="-457200" algn="ctr">
              <a:buAutoNum type="arabicParenR"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Все самое интересное об орхидеях – </a:t>
            </a:r>
            <a:r>
              <a:rPr lang="en-US" sz="29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http://www.florets.ru</a:t>
            </a:r>
            <a:endParaRPr lang="ru-RU" sz="29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457200" indent="-457200" algn="ctr">
              <a:buFont typeface="Arial" pitchFamily="34" charset="0"/>
              <a:buAutoNum type="arabicParenR"/>
            </a:pPr>
            <a:r>
              <a:rPr lang="ru-RU" sz="2900" b="1" dirty="0" err="1" smtClean="0">
                <a:solidFill>
                  <a:schemeClr val="tx2">
                    <a:lumMod val="75000"/>
                  </a:schemeClr>
                </a:solidFill>
              </a:rPr>
              <a:t>Дремлик</a:t>
            </a: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tx2">
                    <a:lumMod val="75000"/>
                  </a:schemeClr>
                </a:solidFill>
              </a:rPr>
              <a:t>зимовниковый</a:t>
            </a: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, или широколистный - </a:t>
            </a:r>
            <a:r>
              <a:rPr lang="en-US" sz="2900" b="1" dirty="0" smtClean="0">
                <a:solidFill>
                  <a:schemeClr val="tx2">
                    <a:lumMod val="75000"/>
                  </a:schemeClr>
                </a:solidFill>
              </a:rPr>
              <a:t>http://www.zooclub.ru</a:t>
            </a:r>
            <a:endParaRPr lang="ru-RU" sz="29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457200" indent="-457200" algn="ctr">
              <a:buAutoNum type="arabicParenR"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Использование Орхидеи в медицине. </a:t>
            </a:r>
            <a:r>
              <a:rPr lang="en-US" sz="2900" b="1" dirty="0" smtClean="0">
                <a:solidFill>
                  <a:schemeClr val="tx2">
                    <a:lumMod val="75000"/>
                  </a:schemeClr>
                </a:solidFill>
              </a:rPr>
              <a:t>http://orchids.ucoz.com</a:t>
            </a:r>
            <a:endParaRPr lang="ru-RU" sz="29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457200" indent="-457200" algn="ctr">
              <a:buAutoNum type="arabicParenR"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Как в природе растут орхидеи http://www.kakprosto.ru</a:t>
            </a:r>
          </a:p>
          <a:p>
            <a:pPr marL="457200" lvl="0" indent="-457200" algn="ctr">
              <a:buFont typeface="Arial" pitchFamily="34" charset="0"/>
              <a:buAutoNum type="arabicParenR"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Новиков В.С., Губанов И.А. Популярный атлас – определитель. Дикорастущие растения.- М.: Дрофа, 2002.-416с.ил.</a:t>
            </a:r>
            <a:endParaRPr lang="ru-RU" sz="29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457200" indent="-457200" algn="ctr">
              <a:buAutoNum type="arabicParenR"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Орхидные – </a:t>
            </a:r>
            <a:r>
              <a:rPr lang="en-US" sz="29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https://ru.wikipedia.org/wiki</a:t>
            </a:r>
            <a:endParaRPr lang="ru-RU" sz="29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457200" indent="-457200" algn="ctr">
              <a:buAutoNum type="arabicParenR"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Красная книга Пермского края – http://info.permecology.ru</a:t>
            </a:r>
          </a:p>
          <a:p>
            <a:pPr marL="457200" indent="-457200" algn="ctr">
              <a:buAutoNum type="arabicParenR"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Орхидея в природе</a:t>
            </a:r>
            <a:r>
              <a:rPr lang="en-US" sz="2900" b="1" dirty="0" smtClean="0">
                <a:solidFill>
                  <a:schemeClr val="tx2">
                    <a:lumMod val="75000"/>
                  </a:schemeClr>
                </a:solidFill>
              </a:rPr>
              <a:t>http://www.youtube.com</a:t>
            </a: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marL="457200" indent="-457200" algn="ctr">
              <a:buAutoNum type="arabicParenR"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Семейство Орхидные –</a:t>
            </a:r>
            <a:r>
              <a:rPr lang="en-US" sz="29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http://medgrasses.ru</a:t>
            </a:r>
            <a:endParaRPr lang="ru-RU" sz="29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457200" indent="-457200" algn="ctr">
              <a:buAutoNum type="arabicParenR"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Семейство Орхидные– </a:t>
            </a:r>
            <a:r>
              <a:rPr lang="en-US" sz="29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http://ecosystema.ru</a:t>
            </a:r>
            <a:endParaRPr lang="ru-RU" sz="29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457200" indent="-457200" algn="ctr">
              <a:buAutoNum type="arabicParenR"/>
            </a:pPr>
            <a:r>
              <a:rPr lang="en-US" sz="2900" b="1" dirty="0" smtClean="0">
                <a:solidFill>
                  <a:schemeClr val="tx2">
                    <a:lumMod val="75000"/>
                  </a:schemeClr>
                </a:solidFill>
              </a:rPr>
              <a:t>http://flower.onego.ru/orchid/dactylor</a:t>
            </a:r>
          </a:p>
          <a:p>
            <a:pPr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457200" indent="-457200"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Использованы фотографии из </a:t>
            </a:r>
            <a:r>
              <a:rPr lang="ru-RU" sz="2900" b="1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Интернет-источников</a:t>
            </a: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, </a:t>
            </a:r>
          </a:p>
          <a:p>
            <a:pPr marL="457200" indent="-457200"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а также </a:t>
            </a:r>
            <a:r>
              <a:rPr lang="ru-RU" sz="2900" b="1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Выголовой</a:t>
            </a: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И.И.</a:t>
            </a:r>
          </a:p>
          <a:p>
            <a:pPr marL="457200" indent="-457200" algn="ctr"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285859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На территории России произрастает около 150 видов орхидеи. Их можно встретить на лесных полянах, опушках, лугах, заболоченных местах.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Calibri" pitchFamily="34" charset="0"/>
            </a:endParaRPr>
          </a:p>
        </p:txBody>
      </p:sp>
      <p:pic>
        <p:nvPicPr>
          <p:cNvPr id="43010" name="Picture 2" descr="http://botanichka.ru/wp-content/uploads/2010/06/Ladys-slipper-orchid3-520x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7239049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75723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По образу жизни орхидные бывают сапрофитные, наземные и эпифитные.</a:t>
            </a:r>
            <a:endParaRPr lang="ru-RU" sz="2800" dirty="0"/>
          </a:p>
        </p:txBody>
      </p:sp>
      <p:pic>
        <p:nvPicPr>
          <p:cNvPr id="1026" name="Picture 2" descr="http://img1.liveinternet.ru/images/attach/c/0/121/718/121718855_original__23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22"/>
            <a:ext cx="9174235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4429124" cy="5286412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Autofit/>
          </a:bodyPr>
          <a:lstStyle/>
          <a:p>
            <a:pPr marL="182563" indent="-182563"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Сапрофитные (или микотрофные) орхидеи утратили зеленые листья, поселяются на гниющих органических остатках, из которых извлекают необходимые для них соединения с помощью грибов. Микотрофные орхидеи часто встречаются в наших широтах, например,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надбородник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 настоящий.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Calibri" pitchFamily="34" charset="0"/>
            </a:endParaRPr>
          </a:p>
        </p:txBody>
      </p:sp>
      <p:pic>
        <p:nvPicPr>
          <p:cNvPr id="36868" name="Picture 4" descr="http://photoflowery.ru/photo/aa/aa07309656bf1cc9102395efd7d1e0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214290"/>
            <a:ext cx="4071966" cy="5793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57752" y="6143644"/>
            <a:ext cx="3643338" cy="461665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Надбородник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 настоящий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Calibri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29198"/>
            <a:ext cx="9144000" cy="1928802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Autofit/>
          </a:bodyPr>
          <a:lstStyle/>
          <a:p>
            <a:pPr marL="87313" indent="-87313" algn="ctr">
              <a:buNone/>
              <a:tabLst>
                <a:tab pos="87313" algn="l"/>
              </a:tabLst>
            </a:pPr>
            <a:r>
              <a:rPr lang="ru-RU" sz="2000" dirty="0" smtClean="0">
                <a:cs typeface="Calibri" pitchFamily="34" charset="0"/>
              </a:rPr>
              <a:t>    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Орхидные-эпифиты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Calibri" pitchFamily="34" charset="0"/>
              </a:rPr>
              <a:t> селятся на деревьях, прикрепляясь к их коре своими воздушными корнями, но пищу добывают из окружающей атмосферы; дерево же, на котором они растут, служит им лишь опорой, удобным местом прикрепления, хорошо освещаемым солнечными лучами.</a:t>
            </a:r>
          </a:p>
          <a:p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746" name="Picture 2" descr="http://koffkindom.ru/wp-content/uploads/2015/02/%D0%BE%D1%80%D1%85%D0%B8%D0%B4%D0%B5%D1%8F-%D0%B2-%D0%BF%D1%80%D0%B8%D1%80%D0%BE%D0%B4%D0%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222836" cy="4714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328866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В процессе эволюции у орхидей появилось множество приспособлений, позволяющих им выживать в неблагоприятных условиях внешней среды. Утолщенные ткани листьев и стеблей служат «резервуаром», хранящим питательные вещества и воду. Плотный покров оберегает листья, стебли и нежные цветки растений.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syl.ru/misc/i/ai/152841/4954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4880270" cy="3895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orchid-flower.ru/wp-content/uploads/2012/10/%D0%B4%D0%B8%D0%BA%D0%B0%D1%8F-%D0%BE%D1%80%D1%85%D0%B8%D0%B4%D0%B5%D1%8F-%D1%86%D0%B2%D0%B5%D1%82%D0%BE%D0%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714620"/>
            <a:ext cx="3622126" cy="3929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4443</TotalTime>
  <Words>1473</Words>
  <Application>Microsoft Office PowerPoint</Application>
  <PresentationFormat>Экран (4:3)</PresentationFormat>
  <Paragraphs>95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Орхидеи нашего края </vt:lpstr>
      <vt:lpstr>Слайд 2</vt:lpstr>
      <vt:lpstr>Цель – изучение орхидей,</vt:lpstr>
      <vt:lpstr>Распространение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Орхидеи и человек</vt:lpstr>
      <vt:lpstr>Слайд 16</vt:lpstr>
      <vt:lpstr>Слайд 17</vt:lpstr>
      <vt:lpstr>Слайд 18</vt:lpstr>
      <vt:lpstr>Слайд 19</vt:lpstr>
      <vt:lpstr>Орхидеи нашего края</vt:lpstr>
      <vt:lpstr>Пальчатокоренник мясо-красный </vt:lpstr>
      <vt:lpstr>Пальчатокоренник мясо-красный</vt:lpstr>
      <vt:lpstr>Пальчатокоренник мясо-красный</vt:lpstr>
      <vt:lpstr> На территории Карагайского района произрастают   2 вида пыльцеголовника  </vt:lpstr>
      <vt:lpstr> Пыльцеголовник красный </vt:lpstr>
      <vt:lpstr>Пыльцеголовник красный</vt:lpstr>
      <vt:lpstr>Пыльцеголовник длиннолистный </vt:lpstr>
      <vt:lpstr>Калипсо луковичная</vt:lpstr>
      <vt:lpstr>Слайд 29</vt:lpstr>
      <vt:lpstr> В нашем районе можно встретить 2 вида башмачков </vt:lpstr>
      <vt:lpstr>Слайд 31</vt:lpstr>
      <vt:lpstr>Слайд 32</vt:lpstr>
      <vt:lpstr>Слайд 33</vt:lpstr>
      <vt:lpstr>У нас произрастает 3 вида дремлика</vt:lpstr>
      <vt:lpstr>ДРЕМЛИК БОЛОТНЫЙ</vt:lpstr>
      <vt:lpstr>Дремлик темно-красный</vt:lpstr>
      <vt:lpstr>Дремлик зимовниковый</vt:lpstr>
      <vt:lpstr>Слайд 38</vt:lpstr>
      <vt:lpstr>Выводы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IT-ON</cp:lastModifiedBy>
  <cp:revision>218</cp:revision>
  <dcterms:created xsi:type="dcterms:W3CDTF">2015-11-23T05:20:30Z</dcterms:created>
  <dcterms:modified xsi:type="dcterms:W3CDTF">2018-01-31T12:30:15Z</dcterms:modified>
</cp:coreProperties>
</file>