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73" r:id="rId2"/>
    <p:sldId id="261" r:id="rId3"/>
    <p:sldId id="265" r:id="rId4"/>
    <p:sldId id="266" r:id="rId5"/>
    <p:sldId id="260" r:id="rId6"/>
    <p:sldId id="269" r:id="rId7"/>
    <p:sldId id="270" r:id="rId8"/>
    <p:sldId id="274" r:id="rId9"/>
    <p:sldId id="256" r:id="rId10"/>
    <p:sldId id="264" r:id="rId11"/>
    <p:sldId id="258" r:id="rId12"/>
    <p:sldId id="257" r:id="rId13"/>
    <p:sldId id="262" r:id="rId14"/>
    <p:sldId id="267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1" autoAdjust="0"/>
    <p:restoredTop sz="94715" autoAdjust="0"/>
  </p:normalViewPr>
  <p:slideViewPr>
    <p:cSldViewPr>
      <p:cViewPr varScale="1">
        <p:scale>
          <a:sx n="78" d="100"/>
          <a:sy n="78" d="100"/>
        </p:scale>
        <p:origin x="-102" y="-1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1573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3" d="100"/>
        <a:sy n="93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892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32A316-3EA9-4487-9B79-7828F4ABFF32}" type="datetimeFigureOut">
              <a:rPr lang="ru-RU" smtClean="0"/>
              <a:pPr/>
              <a:t>29.01.2018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7DAD0B-8B56-44AE-847B-B478B7C4CD0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8CA5F8-1FCD-4408-A5FE-BDB04476075C}" type="datetimeFigureOut">
              <a:rPr lang="ru-RU" smtClean="0"/>
              <a:pPr/>
              <a:t>29.01.2018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066753-C858-4621-8600-04EC563564A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11AD0-BB8C-49FD-B030-1799922F5FCE}" type="datetime1">
              <a:rPr lang="ru-RU" smtClean="0"/>
              <a:pPr/>
              <a:t>29.01.2018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7CA0C-50AF-4869-8E75-203E9955692D}" type="datetime1">
              <a:rPr lang="ru-RU" smtClean="0"/>
              <a:pPr/>
              <a:t>29.01.2018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5CED6-BF41-4FFE-90C0-14E5F9B5CC03}" type="datetime1">
              <a:rPr lang="ru-RU" smtClean="0"/>
              <a:pPr/>
              <a:t>29.01.2018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694A8-8846-42F5-A622-AE1293090EC9}" type="datetime1">
              <a:rPr lang="ru-RU" smtClean="0"/>
              <a:pPr/>
              <a:t>29.01.2018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83AC4-2AF6-497A-86AE-C4D6EB52B9A2}" type="datetime1">
              <a:rPr lang="ru-RU" smtClean="0"/>
              <a:pPr/>
              <a:t>29.01.2018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34567-9A2C-4C3E-B64F-1D667DD35161}" type="datetime1">
              <a:rPr lang="ru-RU" smtClean="0"/>
              <a:pPr/>
              <a:t>29.01.2018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EAEC0-D3FD-4D0B-904A-D5DF1CC0D498}" type="datetime1">
              <a:rPr lang="ru-RU" smtClean="0"/>
              <a:pPr/>
              <a:t>29.01.2018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DB822-431A-487D-B2F4-CED2846F4080}" type="datetime1">
              <a:rPr lang="ru-RU" smtClean="0"/>
              <a:pPr/>
              <a:t>29.01.2018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DE735-61BA-464E-8002-F6F2BAB00902}" type="datetime1">
              <a:rPr lang="ru-RU" smtClean="0"/>
              <a:pPr/>
              <a:t>29.01.2018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C01E8-A941-4B10-8B91-E33584BB4431}" type="datetime1">
              <a:rPr lang="ru-RU" smtClean="0"/>
              <a:pPr/>
              <a:t>29.01.2018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AB147-EA3F-443E-9ABE-CD60B674593A}" type="datetime1">
              <a:rPr lang="ru-RU" smtClean="0"/>
              <a:pPr/>
              <a:t>29.01.2018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A60AA7-55C5-4A31-9480-ECD2C8CE034C}" type="datetime1">
              <a:rPr lang="ru-RU" smtClean="0"/>
              <a:pPr/>
              <a:t>29.01.2018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fotki.yandex.ru/users/ladyo2004/view/706391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225932"/>
          </a:xfrm>
        </p:spPr>
        <p:txBody>
          <a:bodyPr>
            <a:normAutofit fontScale="90000"/>
          </a:bodyPr>
          <a:lstStyle/>
          <a:p>
            <a:r>
              <a:rPr lang="ru-RU" sz="54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4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54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ест-игра </a:t>
            </a:r>
            <a:r>
              <a:rPr lang="ru-RU" sz="5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для педагогов </a:t>
            </a:r>
            <a:r>
              <a:rPr lang="ru-RU" sz="5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«Проверь себя» </a:t>
            </a:r>
            <a:br>
              <a:rPr lang="ru-RU" sz="5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				</a:t>
            </a:r>
            <a:r>
              <a:rPr lang="ru-RU" sz="2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МАДОУ МО </a:t>
            </a:r>
            <a:r>
              <a:rPr lang="ru-RU" sz="2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г.Нягань</a:t>
            </a:r>
            <a:r>
              <a:rPr lang="ru-RU" sz="2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ЦРР-д</a:t>
            </a:r>
            <a:r>
              <a:rPr lang="ru-RU" sz="2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/с №5 	    «</a:t>
            </a:r>
            <a:r>
              <a:rPr lang="ru-RU" sz="2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Буровичок</a:t>
            </a:r>
            <a:r>
              <a:rPr lang="ru-RU" sz="2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br>
              <a:rPr lang="ru-RU" sz="2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	воспитатель </a:t>
            </a:r>
            <a:r>
              <a:rPr lang="ru-RU" sz="2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Кирдей</a:t>
            </a:r>
            <a:r>
              <a:rPr lang="ru-RU" sz="2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А.Ю.</a:t>
            </a:r>
            <a:br>
              <a:rPr lang="ru-RU" sz="2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2000" dirty="0" smtClean="0">
                <a:solidFill>
                  <a:schemeClr val="tx1"/>
                </a:solidFill>
              </a:rPr>
              <a:t>1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774720"/>
          </a:xfrm>
        </p:spPr>
        <p:txBody>
          <a:bodyPr>
            <a:noAutofit/>
          </a:bodyPr>
          <a:lstStyle/>
          <a:p>
            <a:pPr lvl="0"/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Каким требованиям должен соответствовать наглядный материал на занятиях по ФЭМП?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340769"/>
            <a:ext cx="8424936" cy="4248472"/>
          </a:xfrm>
        </p:spPr>
        <p:txBody>
          <a:bodyPr>
            <a:normAutofit/>
          </a:bodyPr>
          <a:lstStyle/>
          <a:p>
            <a:pPr fontAlgn="base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быть разнообразным на одном занятии, динамичным, удобным</a:t>
            </a:r>
          </a:p>
          <a:p>
            <a:pPr fontAlgn="base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достаточном количестве</a:t>
            </a:r>
          </a:p>
          <a:p>
            <a:pPr fontAlgn="base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предметы для счета и их изображения должны быть известны детям</a:t>
            </a:r>
          </a:p>
          <a:p>
            <a:pPr fontAlgn="base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должен отвечать эстетическим требованиям: привлекательность имеет огромное значение в обучении – с красивыми пособиями детям заниматься интереснее. </a:t>
            </a:r>
          </a:p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Назовите формы работы по развитию</a:t>
            </a:r>
            <a:b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элементарных математических представлений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1330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Организованная образовательная деятельность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Опыты, эксперименты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Математические праздники, досуги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Театрализация с математическим содержанием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Обучение в повседневных бытовых ситуациях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Беседы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Самостоятельная деятельность в развивающей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среде</a:t>
            </a:r>
          </a:p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Какие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общедидактические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принципы лежат в основе методики обучения ФЭМП?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•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Сознательность и активность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Наглядность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Деятельностный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подход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Систематичность и последовательность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Прочность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Постоянная повторяемость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Научность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Доступность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Связь с жизнью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Развивающее обучение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Индивидуальный и дифференцированный подход –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индивидуализация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Коррекционная направленность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Перечислите приемы, используемые на занятиях по ФЭМП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9"/>
            <a:ext cx="8229600" cy="4032448"/>
          </a:xfrm>
        </p:spPr>
        <p:txBody>
          <a:bodyPr>
            <a:normAutofit fontScale="92500" lnSpcReduction="20000"/>
          </a:bodyPr>
          <a:lstStyle/>
          <a:p>
            <a:pPr fontAlgn="base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Демонстрация (обычно используется при сообщении новых знаний)</a:t>
            </a:r>
          </a:p>
          <a:p>
            <a:pPr fontAlgn="base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Инструкция (используется при подготовке к самостоятельной работе)</a:t>
            </a:r>
          </a:p>
          <a:p>
            <a:pPr fontAlgn="base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Пояснение, указание, разъяснение (используются для предотвращения, выявления и устранения ошибок)</a:t>
            </a:r>
          </a:p>
          <a:p>
            <a:pPr fontAlgn="base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Вопросы к детям</a:t>
            </a:r>
          </a:p>
          <a:p>
            <a:pPr fontAlgn="base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Словесные ответы детей</a:t>
            </a:r>
          </a:p>
          <a:p>
            <a:pPr fontAlgn="base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Предметно-практические и умственные действия.</a:t>
            </a:r>
          </a:p>
          <a:p>
            <a:pPr fontAlgn="base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Контроль и оценка</a:t>
            </a:r>
          </a:p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13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5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5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		Вы лучшие! </a:t>
            </a:r>
          </a:p>
          <a:p>
            <a:pPr algn="ctr">
              <a:buNone/>
            </a:pPr>
            <a:r>
              <a:rPr lang="ru-RU" sz="5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	Успехов в работе!</a:t>
            </a:r>
            <a:endParaRPr lang="ru-RU" sz="5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http://img-fotki.yandex.ru/get/9172/102699435.96f/0_ac757_3dd3dd28_S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3286125"/>
            <a:ext cx="3500438" cy="357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14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14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858218"/>
          </a:xfrm>
        </p:spPr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lvl="0" algn="ctr"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Перечислите методы используемые на занятиях </a:t>
            </a:r>
            <a:r>
              <a:rPr lang="ru-RU" sz="2400" b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по ФЭМП</a:t>
            </a:r>
            <a:endParaRPr lang="ru-RU" sz="2400" dirty="0" smtClean="0">
              <a:solidFill>
                <a:srgbClr val="FF0000"/>
              </a:solidFill>
              <a:latin typeface="Times New Roman"/>
              <a:ea typeface="Times New Roman"/>
              <a:cs typeface="Times New Roman"/>
            </a:endParaRPr>
          </a:p>
          <a:p>
            <a:r>
              <a:rPr lang="ru-RU" sz="24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Словесные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(объяснение, беседа, инструкция, вопросы и др.);</a:t>
            </a:r>
            <a:endParaRPr lang="ru-RU" sz="24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Наглядные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(демонстрация, иллюстрация, рассматривание и др.);</a:t>
            </a:r>
            <a:endParaRPr lang="ru-RU" sz="24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fontAlgn="base"/>
            <a:r>
              <a:rPr lang="ru-RU" sz="24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Практические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(предметно-практические и умственные действия, дидактические игры и упражнения и др.).	</a:t>
            </a:r>
            <a:endParaRPr lang="ru-RU" sz="24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Игровые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2000" dirty="0" smtClean="0">
                <a:solidFill>
                  <a:schemeClr val="tx1"/>
                </a:solidFill>
              </a:rPr>
              <a:t>2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" y="0"/>
            <a:ext cx="914399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700" b="1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 младших  группах использование словесного метода на занятиях по математике сопровождается</a:t>
            </a:r>
            <a:r>
              <a:rPr lang="ru-RU" sz="31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ru-RU" sz="31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31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ru-RU" sz="31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Варианты ответа:</a:t>
            </a:r>
            <a:endParaRPr lang="ru-RU" sz="2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204864"/>
            <a:ext cx="8219256" cy="3096344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ru-RU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1) приемами </a:t>
            </a:r>
            <a:r>
              <a:rPr lang="ru-RU" sz="24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логоритмики</a:t>
            </a:r>
            <a:r>
              <a:rPr lang="ru-RU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;</a:t>
            </a:r>
          </a:p>
          <a:p>
            <a:pPr>
              <a:spcBef>
                <a:spcPts val="0"/>
              </a:spcBef>
              <a:buNone/>
            </a:pPr>
            <a:r>
              <a:rPr lang="ru-RU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2) разнообразием формулировок вопроса; </a:t>
            </a:r>
          </a:p>
          <a:p>
            <a:pPr>
              <a:spcBef>
                <a:spcPts val="0"/>
              </a:spcBef>
              <a:buNone/>
            </a:pPr>
            <a:r>
              <a:rPr lang="ru-RU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3) введением необходимых символов; </a:t>
            </a:r>
          </a:p>
          <a:p>
            <a:pPr>
              <a:spcBef>
                <a:spcPts val="0"/>
              </a:spcBef>
              <a:buNone/>
            </a:pPr>
            <a:r>
              <a:rPr lang="ru-RU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4) загадочным, сказочным тоном, медленным темпом и многократными повторениями; </a:t>
            </a:r>
          </a:p>
          <a:p>
            <a:pPr>
              <a:spcBef>
                <a:spcPts val="0"/>
              </a:spcBef>
              <a:buNone/>
            </a:pPr>
            <a:r>
              <a:rPr lang="ru-RU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5) заинтересовывающим тоном, использованием проблемных ситуаций, быстрым темпом.</a:t>
            </a:r>
            <a:endParaRPr lang="ru-RU" sz="24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2000" dirty="0" smtClean="0">
                <a:solidFill>
                  <a:schemeClr val="tx1"/>
                </a:solidFill>
              </a:rPr>
              <a:t>3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Развитие познавательного интереса детей к математике требует от педагогов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7"/>
            <a:ext cx="8229600" cy="392909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dirty="0">
                <a:latin typeface="Verdana"/>
                <a:ea typeface="Times New Roman"/>
                <a:cs typeface="Times New Roman"/>
              </a:rPr>
              <a:t>	</a:t>
            </a:r>
            <a:r>
              <a:rPr lang="ru-RU" sz="2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Варианты   ответа: </a:t>
            </a:r>
            <a:r>
              <a:rPr lang="ru-RU" sz="2600" dirty="0" smtClean="0">
                <a:latin typeface="Verdana"/>
                <a:ea typeface="Times New Roman"/>
                <a:cs typeface="Times New Roman"/>
              </a:rPr>
              <a:t> </a:t>
            </a:r>
          </a:p>
          <a:p>
            <a:pPr>
              <a:spcAft>
                <a:spcPts val="1000"/>
              </a:spcAft>
              <a:buNone/>
            </a:pPr>
            <a:r>
              <a:rPr lang="ru-RU" sz="2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1</a:t>
            </a:r>
            <a:r>
              <a:rPr lang="ru-RU" sz="2600" dirty="0">
                <a:latin typeface="Times New Roman" pitchFamily="18" charset="0"/>
                <a:ea typeface="Times New Roman"/>
                <a:cs typeface="Times New Roman" pitchFamily="18" charset="0"/>
              </a:rPr>
              <a:t>) создания предметно-развивающей, игровой и бытовой среды; </a:t>
            </a:r>
            <a:endParaRPr lang="ru-RU" sz="26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1000"/>
              </a:spcAft>
              <a:buNone/>
            </a:pPr>
            <a:r>
              <a:rPr lang="ru-RU" sz="2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2</a:t>
            </a:r>
            <a:r>
              <a:rPr lang="ru-RU" sz="2600" dirty="0">
                <a:latin typeface="Times New Roman" pitchFamily="18" charset="0"/>
                <a:ea typeface="Times New Roman"/>
                <a:cs typeface="Times New Roman" pitchFamily="18" charset="0"/>
              </a:rPr>
              <a:t>) овладения вычислительной деятельностью; </a:t>
            </a:r>
            <a:endParaRPr lang="ru-RU" sz="26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Aft>
                <a:spcPts val="1000"/>
              </a:spcAft>
              <a:buNone/>
            </a:pPr>
            <a:r>
              <a:rPr lang="ru-RU" sz="2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3) овладения культурой общения; </a:t>
            </a:r>
          </a:p>
          <a:p>
            <a:pPr>
              <a:spcAft>
                <a:spcPts val="1000"/>
              </a:spcAft>
              <a:buNone/>
            </a:pPr>
            <a:r>
              <a:rPr lang="ru-RU" sz="2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4) создания психологической комфортности в группе; </a:t>
            </a:r>
          </a:p>
          <a:p>
            <a:pPr>
              <a:spcAft>
                <a:spcPts val="1000"/>
              </a:spcAft>
              <a:buNone/>
            </a:pPr>
            <a:r>
              <a:rPr lang="ru-RU" sz="26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5) умения пользоваться различными парциальными программами.</a:t>
            </a:r>
          </a:p>
          <a:p>
            <a:endParaRPr lang="ru-RU" sz="26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Исключите лишний раздел программы по формированию математических представлений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15616" y="1643050"/>
            <a:ext cx="640871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Варианты ответа: </a:t>
            </a:r>
          </a:p>
          <a:p>
            <a:endParaRPr lang="ru-RU" sz="2400" dirty="0" smtClean="0">
              <a:solidFill>
                <a:srgbClr val="00000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457200" indent="-457200">
              <a:buAutoNum type="arabicParenR"/>
            </a:pP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«Количество и счет»</a:t>
            </a:r>
          </a:p>
          <a:p>
            <a:pPr marL="457200" indent="-457200">
              <a:buAutoNum type="arabicParenR"/>
            </a:pP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«Моделирование»</a:t>
            </a:r>
          </a:p>
          <a:p>
            <a:pPr marL="457200" indent="-457200">
              <a:buAutoNum type="arabicParenR"/>
            </a:pP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«Величина» и «Форма» </a:t>
            </a:r>
          </a:p>
          <a:p>
            <a:pPr marL="457200" indent="-457200">
              <a:buAutoNum type="arabicParenR"/>
            </a:pP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«Ориентировка в пространстве»</a:t>
            </a:r>
          </a:p>
          <a:p>
            <a:pPr marL="457200" indent="-457200">
              <a:buAutoNum type="arabicParenR"/>
            </a:pP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«Ориентировка во времени»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Дидактические игры и упражнения на занятиях по развитию математических представлений способствуют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28737"/>
            <a:ext cx="8229600" cy="4429156"/>
          </a:xfrm>
          <a:noFill/>
        </p:spPr>
        <p:txBody>
          <a:bodyPr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-RU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Варианты </a:t>
            </a:r>
            <a:r>
              <a:rPr lang="ru-RU" sz="2400" dirty="0">
                <a:latin typeface="Times New Roman" pitchFamily="18" charset="0"/>
                <a:ea typeface="Times New Roman"/>
                <a:cs typeface="Times New Roman" pitchFamily="18" charset="0"/>
              </a:rPr>
              <a:t>ответа: </a:t>
            </a:r>
            <a:endParaRPr lang="ru-RU" sz="24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457200" indent="-457200">
              <a:spcBef>
                <a:spcPts val="0"/>
              </a:spcBef>
              <a:buAutoNum type="arabicParenR"/>
            </a:pPr>
            <a:r>
              <a:rPr lang="ru-RU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закреплению </a:t>
            </a:r>
            <a:r>
              <a:rPr lang="ru-RU" sz="2400" dirty="0">
                <a:latin typeface="Times New Roman" pitchFamily="18" charset="0"/>
                <a:ea typeface="Times New Roman"/>
                <a:cs typeface="Times New Roman" pitchFamily="18" charset="0"/>
              </a:rPr>
              <a:t>знаний, умений и навыков, развитию психических процессов; </a:t>
            </a:r>
            <a:endParaRPr lang="ru-RU" sz="24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457200" indent="-457200">
              <a:spcBef>
                <a:spcPts val="0"/>
              </a:spcBef>
              <a:buAutoNum type="arabicParenR"/>
            </a:pPr>
            <a:r>
              <a:rPr lang="ru-RU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получению </a:t>
            </a:r>
            <a:r>
              <a:rPr lang="ru-RU" sz="2400" dirty="0">
                <a:latin typeface="Times New Roman" pitchFamily="18" charset="0"/>
                <a:ea typeface="Times New Roman"/>
                <a:cs typeface="Times New Roman" pitchFamily="18" charset="0"/>
              </a:rPr>
              <a:t>математического образования; </a:t>
            </a:r>
            <a:endParaRPr lang="ru-RU" sz="24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457200" indent="-457200">
              <a:spcBef>
                <a:spcPts val="0"/>
              </a:spcBef>
              <a:buAutoNum type="arabicParenR"/>
            </a:pPr>
            <a:r>
              <a:rPr lang="ru-RU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ea typeface="Times New Roman"/>
                <a:cs typeface="Times New Roman" pitchFamily="18" charset="0"/>
              </a:rPr>
              <a:t>развитию познавательной активности и психических процессов; </a:t>
            </a:r>
            <a:endParaRPr lang="ru-RU" sz="24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457200" indent="-457200">
              <a:spcBef>
                <a:spcPts val="0"/>
              </a:spcBef>
              <a:buAutoNum type="arabicParenR"/>
            </a:pPr>
            <a:r>
              <a:rPr lang="ru-RU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формированию </a:t>
            </a:r>
            <a:r>
              <a:rPr lang="ru-RU" sz="2400" dirty="0">
                <a:latin typeface="Times New Roman" pitchFamily="18" charset="0"/>
                <a:ea typeface="Times New Roman"/>
                <a:cs typeface="Times New Roman" pitchFamily="18" charset="0"/>
              </a:rPr>
              <a:t>коллективных навыков выполнения математических заданий; </a:t>
            </a:r>
            <a:endParaRPr lang="ru-RU" sz="24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457200" indent="-457200">
              <a:spcBef>
                <a:spcPts val="0"/>
              </a:spcBef>
              <a:buAutoNum type="arabicParenR"/>
            </a:pPr>
            <a:r>
              <a:rPr lang="ru-RU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ea typeface="Times New Roman"/>
                <a:cs typeface="Times New Roman" pitchFamily="18" charset="0"/>
              </a:rPr>
              <a:t>обогащению словаря новыми математическими терминами.</a:t>
            </a:r>
          </a:p>
          <a:p>
            <a:endParaRPr lang="ru-RU" sz="24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2755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Занятия по развитию элементарных математических представлений нацелены на...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000529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Варианты ответа: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а) закрепление, применение и расширение знаний и умений;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б) предъявление новых знаний, повторение и систематизацию пройденного материала, закрепление умений и навыков;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в) устранение недостатков в интеллектуальном развитии ребенка;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г) формирование интереса к математике, подведение итогов;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повторение, применение и отработку знаний, умений и навыков.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30903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548680"/>
            <a:ext cx="8229600" cy="949784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подготовительной группе при  организации НОД используется   мотивация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176465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Варианты ответа: </a:t>
            </a:r>
          </a:p>
          <a:p>
            <a:pPr>
              <a:buNone/>
            </a:pPr>
            <a:endParaRPr lang="x-none" sz="2400" smtClean="0"/>
          </a:p>
          <a:p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71600" y="1340768"/>
            <a:ext cx="71723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1) Проблемные ситуации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2) Вхождение в воображаемую игровую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ситуацию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3) Образное оживление игрушки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4) Интерес детей к миру взрослых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5) Игра-путешествие по станциям с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заданиями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6)  Познавательные и соревновательные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мотивы.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7)  Нравственные мотивы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" dur="2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4" dur="2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5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6" dur="2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0" dur="2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2" dur="2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6" dur="2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1428760"/>
          </a:xfrm>
        </p:spPr>
        <p:txBody>
          <a:bodyPr>
            <a:normAutofit fontScale="90000"/>
          </a:bodyPr>
          <a:lstStyle/>
          <a:p>
            <a:pPr lvl="0"/>
            <a:r>
              <a:rPr lang="ru-RU" sz="3100" b="1" dirty="0" smtClean="0">
                <a:solidFill>
                  <a:srgbClr val="1F497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3100" b="1" dirty="0" smtClean="0">
                <a:solidFill>
                  <a:srgbClr val="1F497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solidFill>
                  <a:srgbClr val="1F497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dirty="0" smtClean="0">
                <a:solidFill>
                  <a:srgbClr val="1F497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Какие  виды наглядного материала используются в детском саду? </a:t>
            </a:r>
            <a:r>
              <a:rPr lang="ru-RU" sz="3100" b="1" dirty="0" smtClean="0">
                <a:solidFill>
                  <a:srgbClr val="1F497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dirty="0" smtClean="0">
                <a:solidFill>
                  <a:srgbClr val="1F497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17032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ru-RU" sz="2800" b="1" i="1" dirty="0" smtClean="0">
              <a:solidFill>
                <a:srgbClr val="4F81BD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Демонстрационный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Раздаточный</a:t>
            </a:r>
          </a:p>
          <a:p>
            <a:pPr>
              <a:buNone/>
            </a:pPr>
            <a:endParaRPr lang="x-none" smtClean="0"/>
          </a:p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773</TotalTime>
  <Words>438</Words>
  <Application>Microsoft Office PowerPoint</Application>
  <PresentationFormat>Экран (4:3)</PresentationFormat>
  <Paragraphs>126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 Тест-игра для педагогов  «Проверь себя»        МАДОУ МО г.Нягань «ЦРР-д/с №5      «Буровичок»    воспитатель Кирдей А.Ю.  </vt:lpstr>
      <vt:lpstr> </vt:lpstr>
      <vt:lpstr> В младших  группах использование словесного метода на занятиях по математике сопровождается  Варианты ответа:</vt:lpstr>
      <vt:lpstr>Развитие познавательного интереса детей к математике требует от педагогов</vt:lpstr>
      <vt:lpstr>Исключите лишний раздел программы по формированию математических представлений</vt:lpstr>
      <vt:lpstr>Дидактические игры и упражнения на занятиях по развитию математических представлений способствуют</vt:lpstr>
      <vt:lpstr>Занятия по развитию элементарных математических представлений нацелены на...</vt:lpstr>
      <vt:lpstr>В подготовительной группе при  организации НОД используется   мотивация </vt:lpstr>
      <vt:lpstr>   Какие  виды наглядного материала используются в детском саду?   </vt:lpstr>
      <vt:lpstr>Каким требованиям должен соответствовать наглядный материал на занятиях по ФЭМП? </vt:lpstr>
      <vt:lpstr>Назовите формы работы по развитию элементарных математических представлений</vt:lpstr>
      <vt:lpstr>Какие общедидактические принципы лежат в основе методики обучения ФЭМП?</vt:lpstr>
      <vt:lpstr>Перечислите приемы, используемые на занятиях по ФЭМП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84</cp:revision>
  <dcterms:created xsi:type="dcterms:W3CDTF">2017-10-20T09:32:18Z</dcterms:created>
  <dcterms:modified xsi:type="dcterms:W3CDTF">2018-01-29T06:20:34Z</dcterms:modified>
</cp:coreProperties>
</file>