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handoutMasterIdLst>
    <p:handoutMasterId r:id="rId15"/>
  </p:handoutMasterIdLst>
  <p:sldIdLst>
    <p:sldId id="379" r:id="rId2"/>
    <p:sldId id="256" r:id="rId3"/>
    <p:sldId id="258" r:id="rId4"/>
    <p:sldId id="323" r:id="rId5"/>
    <p:sldId id="321" r:id="rId6"/>
    <p:sldId id="380" r:id="rId7"/>
    <p:sldId id="381" r:id="rId8"/>
    <p:sldId id="382" r:id="rId9"/>
    <p:sldId id="383" r:id="rId10"/>
    <p:sldId id="384" r:id="rId11"/>
    <p:sldId id="319" r:id="rId12"/>
    <p:sldId id="38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FB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 autoAdjust="0"/>
    <p:restoredTop sz="94614" autoAdjust="0"/>
  </p:normalViewPr>
  <p:slideViewPr>
    <p:cSldViewPr>
      <p:cViewPr>
        <p:scale>
          <a:sx n="93" d="100"/>
          <a:sy n="93" d="100"/>
        </p:scale>
        <p:origin x="-714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28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C052D-1FE1-4692-B6A5-896D3EE52515}" type="datetimeFigureOut">
              <a:rPr lang="ru-RU" smtClean="0"/>
              <a:pPr/>
              <a:t>31.01.2018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E4FD4-0012-4F68-A96B-94AF2A807C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13691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2241EE-16F0-4380-8A28-5384E99FACEE}" type="datetimeFigureOut">
              <a:rPr lang="ru-RU" smtClean="0"/>
              <a:pPr/>
              <a:t>31.01.2018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7A06DC-BC27-4E4B-8A96-094156A36AB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6815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7A06DC-BC27-4E4B-8A96-094156A36AB4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2AA9A-CCC9-4E78-8B11-5CD1B2329E58}" type="datetimeFigureOut">
              <a:rPr lang="ru-RU" smtClean="0"/>
              <a:pPr/>
              <a:t>31.01.2018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165EB-A7D8-48B2-934A-38D4018472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2AA9A-CCC9-4E78-8B11-5CD1B2329E58}" type="datetimeFigureOut">
              <a:rPr lang="ru-RU" smtClean="0"/>
              <a:pPr/>
              <a:t>31.01.2018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165EB-A7D8-48B2-934A-38D4018472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2AA9A-CCC9-4E78-8B11-5CD1B2329E58}" type="datetimeFigureOut">
              <a:rPr lang="ru-RU" smtClean="0"/>
              <a:pPr/>
              <a:t>31.01.2018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165EB-A7D8-48B2-934A-38D401847287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2AA9A-CCC9-4E78-8B11-5CD1B2329E58}" type="datetimeFigureOut">
              <a:rPr lang="ru-RU" smtClean="0"/>
              <a:pPr/>
              <a:t>31.01.2018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165EB-A7D8-48B2-934A-38D4018472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2AA9A-CCC9-4E78-8B11-5CD1B2329E58}" type="datetimeFigureOut">
              <a:rPr lang="ru-RU" smtClean="0"/>
              <a:pPr/>
              <a:t>31.01.2018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165EB-A7D8-48B2-934A-38D4018472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2AA9A-CCC9-4E78-8B11-5CD1B2329E58}" type="datetimeFigureOut">
              <a:rPr lang="ru-RU" smtClean="0"/>
              <a:pPr/>
              <a:t>31.01.2018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165EB-A7D8-48B2-934A-38D4018472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2AA9A-CCC9-4E78-8B11-5CD1B2329E58}" type="datetimeFigureOut">
              <a:rPr lang="ru-RU" smtClean="0"/>
              <a:pPr/>
              <a:t>31.01.2018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165EB-A7D8-48B2-934A-38D4018472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2AA9A-CCC9-4E78-8B11-5CD1B2329E58}" type="datetimeFigureOut">
              <a:rPr lang="ru-RU" smtClean="0"/>
              <a:pPr/>
              <a:t>31.01.2018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165EB-A7D8-48B2-934A-38D4018472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2AA9A-CCC9-4E78-8B11-5CD1B2329E58}" type="datetimeFigureOut">
              <a:rPr lang="ru-RU" smtClean="0"/>
              <a:pPr/>
              <a:t>31.01.2018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165EB-A7D8-48B2-934A-38D4018472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2AA9A-CCC9-4E78-8B11-5CD1B2329E58}" type="datetimeFigureOut">
              <a:rPr lang="ru-RU" smtClean="0"/>
              <a:pPr/>
              <a:t>31.01.2018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165EB-A7D8-48B2-934A-38D4018472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2AA9A-CCC9-4E78-8B11-5CD1B2329E58}" type="datetimeFigureOut">
              <a:rPr lang="ru-RU" smtClean="0"/>
              <a:pPr/>
              <a:t>31.01.2018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165EB-A7D8-48B2-934A-38D4018472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7022AA9A-CCC9-4E78-8B11-5CD1B2329E58}" type="datetimeFigureOut">
              <a:rPr lang="ru-RU" smtClean="0"/>
              <a:pPr/>
              <a:t>31.01.2018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64165EB-A7D8-48B2-934A-38D4018472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764704"/>
            <a:ext cx="8183880" cy="4896544"/>
          </a:xfrm>
        </p:spPr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«Жизнь лишь постольку прекрасна, поскольку ее можно посвятить изучению математики и ее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преподаванию»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С.Пуассон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математики настолько серьезен, что полезно не упускать случаев делать его немного занимательным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Б.Паскаль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3172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276872"/>
            <a:ext cx="8183880" cy="3384376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на уроке мне было ….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узнал (не узнал ничего нового)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Мне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понравилось…</a:t>
            </a: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Мне не понравилось…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183880" cy="1051560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effectLst/>
              </a:rPr>
              <a:t>Продолжите высказывание об уроке: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19089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74912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Домашнее задание</a:t>
            </a:r>
          </a:p>
          <a:p>
            <a:pPr algn="ctr">
              <a:buNone/>
            </a:pPr>
            <a:endParaRPr lang="ru-RU" sz="4400" b="1" u="sng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Всем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ребятам к следующему уроку нужно выполнить 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задачу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488</a:t>
            </a:r>
          </a:p>
          <a:p>
            <a:pPr marL="0" indent="0">
              <a:buNone/>
            </a:pPr>
            <a:endPara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Долгосрочное задание (на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неделю). 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Придумать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задачу (можно несколько 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задач) практического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характера, решить 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её, оформить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виде творческой работы. Вы можете выбрать задачи, 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приходится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решать людям той или 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иной профессии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(врач, повар, таксист, кассир, строитель и т.д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 Можно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пользоваться 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Интернет-ресурсами,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обращаться 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помощью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родителям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4400" b="1" u="sng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502920" y="6955180"/>
            <a:ext cx="8183880" cy="45719"/>
          </a:xfrm>
        </p:spPr>
        <p:txBody>
          <a:bodyPr>
            <a:normAutofit fontScale="90000"/>
          </a:bodyPr>
          <a:lstStyle/>
          <a:p>
            <a:endParaRPr lang="ru-RU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183880" cy="4824536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66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Спасибо </a:t>
            </a:r>
            <a:r>
              <a:rPr lang="ru-RU" sz="66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за урок</a:t>
            </a:r>
            <a:r>
              <a:rPr lang="ru-RU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/>
            </a:r>
            <a:br>
              <a:rPr lang="ru-RU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</a:br>
            <a:r>
              <a:rPr lang="ru-RU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/>
            </a:r>
            <a:br>
              <a:rPr lang="ru-RU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</a:br>
            <a:r>
              <a:rPr lang="ru-RU" sz="140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sym typeface="Wingdings" panose="05000000000000000000" pitchFamily="2" charset="2"/>
              </a:rPr>
              <a:t></a:t>
            </a:r>
            <a:r>
              <a:rPr lang="ru-RU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sym typeface="Wingdings" panose="05000000000000000000" pitchFamily="2" charset="2"/>
              </a:rPr>
              <a:t> </a:t>
            </a:r>
            <a:r>
              <a:rPr lang="ru-RU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/>
            </a:r>
            <a:br>
              <a:rPr lang="ru-RU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</a:br>
            <a:endParaRPr lang="ru-RU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80874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43042" y="1357298"/>
            <a:ext cx="6815158" cy="2643206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ru-RU" sz="66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Действия с натуральными числами</a:t>
            </a:r>
            <a:endParaRPr lang="ru-RU" sz="66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3108" y="4500570"/>
            <a:ext cx="6400800" cy="1752600"/>
          </a:xfrm>
        </p:spPr>
        <p:txBody>
          <a:bodyPr/>
          <a:lstStyle/>
          <a:p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5 класс</a:t>
            </a:r>
            <a:endParaRPr lang="ru-RU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E:\Смирнова Раиса\икт\Мои рисунки\Разненькое\karandash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2928934"/>
            <a:ext cx="1714500" cy="3333750"/>
          </a:xfrm>
          <a:prstGeom prst="rect">
            <a:avLst/>
          </a:prstGeom>
          <a:noFill/>
        </p:spPr>
      </p:pic>
      <p:pic>
        <p:nvPicPr>
          <p:cNvPr id="5" name="Picture 2" descr="E:\Смирнова Раиса\икт\Мои рисунки\Разненькое\solnze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3438" y="5072074"/>
            <a:ext cx="1428760" cy="111621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Натуральные числа</a:t>
            </a:r>
          </a:p>
          <a:p>
            <a:pPr algn="ctr">
              <a:buNone/>
            </a:pP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1, 2, 3, 4 ….</a:t>
            </a:r>
          </a:p>
          <a:p>
            <a:pPr>
              <a:buNone/>
            </a:pPr>
            <a:r>
              <a:rPr lang="ru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Действия: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Сложение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Вычитание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Умножение</a:t>
            </a:r>
          </a:p>
          <a:p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еление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85776"/>
            <a:ext cx="8229600" cy="28577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5610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303609"/>
              </p:ext>
            </p:extLst>
          </p:nvPr>
        </p:nvGraphicFramePr>
        <p:xfrm>
          <a:off x="467544" y="476672"/>
          <a:ext cx="8208912" cy="52967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5518"/>
                <a:gridCol w="7313394"/>
              </a:tblGrid>
              <a:tr h="4998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17" marR="59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 smtClean="0">
                          <a:effectLst/>
                        </a:rPr>
                        <a:t>Математический диктант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17" marR="59517" marT="0" marB="0" anchor="ctr"/>
                </a:tc>
              </a:tr>
              <a:tr h="3678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17" marR="59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effectLst/>
                        </a:rPr>
                        <a:t>х</a:t>
                      </a:r>
                      <a:r>
                        <a:rPr lang="ru-RU" sz="2400" b="1" baseline="-25000" dirty="0">
                          <a:effectLst/>
                        </a:rPr>
                        <a:t>*</a:t>
                      </a:r>
                      <a:r>
                        <a:rPr lang="ru-RU" sz="2400" b="1" dirty="0">
                          <a:effectLst/>
                        </a:rPr>
                        <a:t>1=95</a:t>
                      </a:r>
                      <a:endParaRPr lang="ru-RU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17" marR="59517" marT="0" marB="0" anchor="ctr"/>
                </a:tc>
              </a:tr>
              <a:tr h="3678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17" marR="595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effectLst/>
                        </a:rPr>
                        <a:t>х</a:t>
                      </a:r>
                      <a:r>
                        <a:rPr lang="ru-RU" sz="2400" b="1" baseline="-25000" dirty="0">
                          <a:effectLst/>
                        </a:rPr>
                        <a:t>*</a:t>
                      </a:r>
                      <a:r>
                        <a:rPr lang="ru-RU" sz="2400" b="1" dirty="0">
                          <a:effectLst/>
                        </a:rPr>
                        <a:t>1=0</a:t>
                      </a:r>
                      <a:endParaRPr lang="ru-RU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17" marR="59517" marT="0" marB="0" anchor="ctr"/>
                </a:tc>
              </a:tr>
              <a:tr h="3678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17" marR="595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effectLst/>
                        </a:rPr>
                        <a:t>х</a:t>
                      </a:r>
                      <a:r>
                        <a:rPr lang="ru-RU" sz="2400" b="1" baseline="-25000" dirty="0">
                          <a:effectLst/>
                        </a:rPr>
                        <a:t>*</a:t>
                      </a:r>
                      <a:r>
                        <a:rPr lang="ru-RU" sz="2400" b="1" dirty="0">
                          <a:effectLst/>
                        </a:rPr>
                        <a:t>1=х</a:t>
                      </a:r>
                      <a:endParaRPr lang="ru-RU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17" marR="59517" marT="0" marB="0" anchor="ctr"/>
                </a:tc>
              </a:tr>
              <a:tr h="12281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17" marR="595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effectLst/>
                        </a:rPr>
                        <a:t> Увеличить число 15 в 11 раз.</a:t>
                      </a:r>
                      <a:endParaRPr lang="ru-RU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17" marR="59517" marT="0" marB="0" anchor="ctr"/>
                </a:tc>
              </a:tr>
              <a:tr h="9853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17" marR="595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effectLst/>
                        </a:rPr>
                        <a:t> Увеличить число15 на 11</a:t>
                      </a:r>
                      <a:endParaRPr lang="ru-RU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17" marR="59517" marT="0" marB="0" anchor="ctr"/>
                </a:tc>
              </a:tr>
              <a:tr h="4998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</a:rPr>
                        <a:t>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17" marR="595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effectLst/>
                        </a:rPr>
                        <a:t>120 : х = 120</a:t>
                      </a:r>
                      <a:endParaRPr lang="ru-RU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17" marR="59517" marT="0" marB="0" anchor="ctr"/>
                </a:tc>
              </a:tr>
              <a:tr h="3678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</a:rPr>
                        <a:t>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17" marR="595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effectLst/>
                        </a:rPr>
                        <a:t>х : 1 = 0</a:t>
                      </a:r>
                      <a:endParaRPr lang="ru-RU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17" marR="59517" marT="0" marB="0" anchor="ctr"/>
                </a:tc>
              </a:tr>
              <a:tr h="4998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</a:rPr>
                        <a:t>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17" marR="595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effectLst/>
                        </a:rPr>
                        <a:t>х : 0 = х</a:t>
                      </a:r>
                      <a:endParaRPr lang="ru-RU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17" marR="59517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73536" cy="527491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6540589"/>
              </p:ext>
            </p:extLst>
          </p:nvPr>
        </p:nvGraphicFramePr>
        <p:xfrm>
          <a:off x="539552" y="836712"/>
          <a:ext cx="8064897" cy="4479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0378"/>
                <a:gridCol w="4480498"/>
                <a:gridCol w="2964021"/>
              </a:tblGrid>
              <a:tr h="4801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17" marR="59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Задания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517" marR="595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517" marR="59517" marT="0" marB="0" anchor="ctr"/>
                </a:tc>
              </a:tr>
              <a:tr h="3878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517" marR="59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r>
                        <a:rPr lang="ru-RU" sz="2400" b="1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1=95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517" marR="595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517" marR="59517" marT="0" marB="0" anchor="ctr"/>
                </a:tc>
              </a:tr>
              <a:tr h="3878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517" marR="595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r>
                        <a:rPr lang="ru-RU" sz="2400" b="1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1=0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517" marR="595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517" marR="59517" marT="0" marB="0" anchor="ctr"/>
                </a:tc>
              </a:tr>
              <a:tr h="3878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517" marR="595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r>
                        <a:rPr lang="ru-RU" sz="2400" b="1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1=х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517" marR="595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любое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517" marR="59517" marT="0" marB="0" anchor="ctr"/>
                </a:tc>
              </a:tr>
              <a:tr h="6956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517" marR="595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Увеличить число 15 в 11 раз.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517" marR="595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165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517" marR="59517" marT="0" marB="0" anchor="ctr"/>
                </a:tc>
              </a:tr>
              <a:tr h="7920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517" marR="595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Увеличить число15 на 11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517" marR="595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517" marR="59517" marT="0" marB="0" anchor="ctr"/>
                </a:tc>
              </a:tr>
              <a:tr h="4801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517" marR="595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 : х = 120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517" marR="595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517" marR="59517" marT="0" marB="0" anchor="ctr"/>
                </a:tc>
              </a:tr>
              <a:tr h="3878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517" marR="595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 : 1 = 0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517" marR="595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517" marR="59517" marT="0" marB="0" anchor="ctr"/>
                </a:tc>
              </a:tr>
              <a:tr h="4801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517" marR="595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 : 0 = х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517" marR="595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 решения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517" marR="59517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764704"/>
            <a:ext cx="8496944" cy="446449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решения </a:t>
            </a:r>
            <a:r>
              <a:rPr lang="ru-RU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Прочитать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задачу;   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смысл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Установить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зависимость между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величинами;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задачу;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Записать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ответ.</a:t>
            </a:r>
          </a:p>
        </p:txBody>
      </p:sp>
    </p:spTree>
    <p:extLst>
      <p:ext uri="{BB962C8B-B14F-4D97-AF65-F5344CB8AC3E}">
        <p14:creationId xmlns:p14="http://schemas.microsoft.com/office/powerpoint/2010/main" val="153623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628800"/>
            <a:ext cx="8183880" cy="4187952"/>
          </a:xfrm>
        </p:spPr>
        <p:txBody>
          <a:bodyPr>
            <a:normAutofit/>
          </a:bodyPr>
          <a:lstStyle/>
          <a:p>
            <a:r>
              <a:rPr lang="ru-RU" sz="1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Б В Г Д</a:t>
            </a:r>
          </a:p>
          <a:p>
            <a:r>
              <a:rPr lang="ru-RU" sz="1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 П </a:t>
            </a:r>
            <a:r>
              <a:rPr lang="ru-RU" sz="1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Л </a:t>
            </a:r>
            <a:endParaRPr lang="ru-RU" sz="1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183880" cy="73383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Физкультминутка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845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556792"/>
            <a:ext cx="8183880" cy="4187952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приготовления сливового варенья на 2 кг слив нужно 2 кг сахара. Какое наименьшее количество килограммовых упаковок сахара нужно, чтобы сварить варенье из 20 кг слив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навигации самолёта объявляет о том, что полёт проходит на высоте 23190 футов. Выразите высоту полёта в метрах. Считайте, что 1 фут равен 30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183880" cy="73383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effectLst/>
              </a:rPr>
              <a:t>Задачи (экзамен – 9 класс)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9254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183880" cy="4608512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летнем лагере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 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 воспитателя. В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одном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автобусе можно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перевозить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более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пассажиров. Какое наименьшее количество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таких автобусов понадобится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Чтобы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один раз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перевезти всех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лагеря в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город.</a:t>
            </a:r>
          </a:p>
          <a:p>
            <a:pPr marL="0" indent="0"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мужском общежитии института в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каждой комнате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поселить не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четырёх человек. Какое наименьшее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Комнат нужно для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поселения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81 иногороднего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студента?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73383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effectLst/>
              </a:rPr>
              <a:t>Задачи (экзамен – 9 класс)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2818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1324</TotalTime>
  <Words>406</Words>
  <Application>Microsoft Office PowerPoint</Application>
  <PresentationFormat>Экран (4:3)</PresentationFormat>
  <Paragraphs>93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Волна</vt:lpstr>
      <vt:lpstr>Презентация PowerPoint</vt:lpstr>
      <vt:lpstr>Действия с натуральными числами</vt:lpstr>
      <vt:lpstr>Презентация PowerPoint</vt:lpstr>
      <vt:lpstr>Презентация PowerPoint</vt:lpstr>
      <vt:lpstr>Презентация PowerPoint</vt:lpstr>
      <vt:lpstr>Презентация PowerPoint</vt:lpstr>
      <vt:lpstr>Физкультминутка</vt:lpstr>
      <vt:lpstr>Задачи (экзамен – 9 класс)</vt:lpstr>
      <vt:lpstr>Задачи (экзамен – 9 класс)</vt:lpstr>
      <vt:lpstr>Продолжите высказывание об уроке:</vt:lpstr>
      <vt:lpstr>Презентация PowerPoint</vt:lpstr>
      <vt:lpstr>Спасибо за урок  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Натуральный ряд чисел. Сравнение натуральных чисел</dc:title>
  <dc:creator>Елена</dc:creator>
  <cp:lastModifiedBy>Пользователь</cp:lastModifiedBy>
  <cp:revision>219</cp:revision>
  <dcterms:created xsi:type="dcterms:W3CDTF">2005-12-31T21:15:20Z</dcterms:created>
  <dcterms:modified xsi:type="dcterms:W3CDTF">2018-01-31T08:35:31Z</dcterms:modified>
</cp:coreProperties>
</file>