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64" r:id="rId6"/>
    <p:sldId id="265" r:id="rId7"/>
    <p:sldId id="266" r:id="rId8"/>
    <p:sldId id="267" r:id="rId9"/>
    <p:sldId id="278" r:id="rId10"/>
    <p:sldId id="269" r:id="rId11"/>
    <p:sldId id="272" r:id="rId12"/>
    <p:sldId id="27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Познавательное развитие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 уч.г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c:spPr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82</c:v>
                </c:pt>
                <c:pt idx="2">
                  <c:v>14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 уч.г.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26.5</c:v>
                </c:pt>
                <c:pt idx="1">
                  <c:v>58.8</c:v>
                </c:pt>
                <c:pt idx="2">
                  <c:v>14.7</c:v>
                </c:pt>
              </c:numCache>
            </c:numRef>
          </c:val>
          <c:bubble3D val="1"/>
        </c:ser>
        <c:dLbls>
          <c:showVal val="1"/>
        </c:dLbls>
        <c:axId val="66540288"/>
        <c:axId val="66541824"/>
      </c:barChart>
      <c:catAx>
        <c:axId val="66540288"/>
        <c:scaling>
          <c:orientation val="minMax"/>
        </c:scaling>
        <c:axPos val="b"/>
        <c:majorTickMark val="none"/>
        <c:tickLblPos val="nextTo"/>
        <c:crossAx val="66541824"/>
        <c:crosses val="autoZero"/>
        <c:auto val="1"/>
        <c:lblAlgn val="ctr"/>
        <c:lblOffset val="100"/>
      </c:catAx>
      <c:valAx>
        <c:axId val="6654182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6.4475079421555129E-2"/>
              <c:y val="1.6178317047664908E-2"/>
            </c:manualLayout>
          </c:layout>
        </c:title>
        <c:numFmt formatCode="General" sourceLinked="1"/>
        <c:majorTickMark val="none"/>
        <c:tickLblPos val="nextTo"/>
        <c:crossAx val="6654028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2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4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260648"/>
            <a:ext cx="4572000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3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4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835696" y="260648"/>
            <a:ext cx="4572000" cy="9662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1700808"/>
            <a:ext cx="8572560" cy="4896544"/>
            <a:chOff x="1115616" y="459261"/>
            <a:chExt cx="7165477" cy="63514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459261"/>
              <a:ext cx="7165477" cy="3952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j-lt"/>
                  <a:cs typeface="Arial" charset="0"/>
                </a:rPr>
                <a:t>Технология детского экспериментирования – экскурсия в детскую лабораторию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08351" y="5253755"/>
              <a:ext cx="6319819" cy="1556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C00000"/>
                  </a:solidFill>
                  <a:cs typeface="Arial" charset="0"/>
                </a:rPr>
                <a:t>Астафьева Татьяна Александровна</a:t>
              </a:r>
              <a:br>
                <a:rPr lang="ru-RU" dirty="0" smtClean="0">
                  <a:solidFill>
                    <a:srgbClr val="C00000"/>
                  </a:solidFill>
                  <a:cs typeface="Arial" charset="0"/>
                </a:rPr>
              </a:br>
              <a:r>
                <a:rPr lang="ru-RU" dirty="0" smtClean="0">
                  <a:solidFill>
                    <a:srgbClr val="C00000"/>
                  </a:solidFill>
                  <a:cs typeface="Arial" charset="0"/>
                </a:rPr>
                <a:t>Старший воспитатель МКДОУ «Черемховский детский сад»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 smtClean="0">
                <a:solidFill>
                  <a:srgbClr val="C00000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C00000"/>
                  </a:solidFill>
                  <a:cs typeface="Arial" charset="0"/>
                </a:rPr>
                <a:t>2017г.</a:t>
              </a:r>
              <a:endParaRPr lang="ru-RU" dirty="0">
                <a:solidFill>
                  <a:srgbClr val="C00000"/>
                </a:solidFill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988838"/>
          <a:ext cx="4680520" cy="4464496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631080"/>
                <a:gridCol w="4049440"/>
              </a:tblGrid>
              <a:tr h="992111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Этапы</a:t>
                      </a:r>
                      <a:endParaRPr lang="ru-RU" sz="1400" dirty="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Алгоритм деятельности взрослого и детей «Экспериментирование»</a:t>
                      </a:r>
                      <a:endParaRPr lang="ru-RU" sz="1400" dirty="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75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+mn-lt"/>
                          <a:ea typeface="ＭＳ 明朝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Целеполагание (узнать…)</a:t>
                      </a:r>
                      <a:endParaRPr lang="ru-RU" sz="140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75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+mn-lt"/>
                          <a:ea typeface="ＭＳ 明朝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Выдвижение гипотезы</a:t>
                      </a:r>
                      <a:endParaRPr lang="ru-RU" sz="1400" dirty="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75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+mn-lt"/>
                          <a:ea typeface="ＭＳ 明朝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Планирование деятельности по проверке гипотезы</a:t>
                      </a:r>
                      <a:endParaRPr lang="ru-RU" sz="140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75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+mn-lt"/>
                          <a:ea typeface="ＭＳ 明朝"/>
                          <a:cs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Осуществление эксперимента</a:t>
                      </a:r>
                      <a:endParaRPr lang="ru-RU" sz="1400" dirty="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75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+mn-lt"/>
                          <a:ea typeface="ＭＳ 明朝"/>
                          <a:cs typeface="Times New Roman"/>
                        </a:rPr>
                        <a:t>5</a:t>
                      </a:r>
                      <a:endParaRPr lang="ru-RU" sz="16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Наблюдение за преобразованием объекта</a:t>
                      </a:r>
                      <a:endParaRPr lang="ru-RU" sz="140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75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+mn-lt"/>
                          <a:ea typeface="ＭＳ 明朝"/>
                          <a:cs typeface="Times New Roman"/>
                        </a:rPr>
                        <a:t>6</a:t>
                      </a:r>
                      <a:endParaRPr lang="ru-RU" sz="16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Фиксация преобразований объекта</a:t>
                      </a:r>
                      <a:endParaRPr lang="ru-RU" sz="140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75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+mn-lt"/>
                          <a:ea typeface="ＭＳ 明朝"/>
                          <a:cs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43840"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Выводы</a:t>
                      </a:r>
                      <a:endParaRPr lang="ru-RU" sz="1400" dirty="0">
                        <a:latin typeface="+mn-lt"/>
                        <a:ea typeface="ＭＳ 明朝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024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Алгоритм «Экспериментирование»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DSC03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64379"/>
            <a:ext cx="3479497" cy="23292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9024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Конкурс «Я – исследователь»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139190"/>
            <a:ext cx="2592288" cy="14581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55014"/>
            <a:ext cx="2592288" cy="14581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 descr="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70838"/>
            <a:ext cx="2592288" cy="145816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5" cstate="print"/>
          <a:srcRect l="62548" b="40058"/>
          <a:stretch>
            <a:fillRect/>
          </a:stretch>
        </p:blipFill>
        <p:spPr>
          <a:xfrm>
            <a:off x="3851920" y="1844824"/>
            <a:ext cx="3899992" cy="468148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679406"/>
            <a:ext cx="8640960" cy="51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Календарь погоды.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Календарь природы.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Дневник наблюдений.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Составление устного рассказа о рассматриваемом объекте (явлении).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Сравнение с уже известными детям  объектами.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Классификация.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Изучение взаимообратных процессов.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Включение в сюжетно-ролевые игры.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Картинки, фотографии, схематические зарисовки.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Объемные изображения или игрушки.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Отдельные буквы и слова.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Натуральные объекты.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Циферблаты.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Записи звуков.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Зарисовывание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объекта.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Схематическое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зарисовывание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Использование условных знаков.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Обведение объектов.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Регистрация линейных размеров.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Координатные сетки.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Планы-схемы.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Подсчет количества объектов.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Рисунки-прогнозы.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Фотографирование.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Запись воспитателя.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Способы фиксации экспериментов и исследований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37312"/>
            <a:ext cx="165618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62281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Результаты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2060848"/>
          <a:ext cx="56886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Уральская инженерная школа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001029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 fontAlgn="base">
              <a:buFont typeface="Wingdings" pitchFamily="2" charset="2"/>
              <a:buChar char="ü"/>
            </a:pPr>
            <a:r>
              <a:rPr lang="ru-RU" dirty="0" smtClean="0"/>
              <a:t>пробудить в ребенке интерес к техническому образованию, инженерным дисциплинам, математике и предметам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цикла;</a:t>
            </a:r>
          </a:p>
          <a:p>
            <a:pPr marL="274638" indent="-274638" fontAlgn="base">
              <a:buFont typeface="Wingdings" pitchFamily="2" charset="2"/>
              <a:buChar char="ü"/>
            </a:pPr>
            <a:r>
              <a:rPr lang="ru-RU" dirty="0" smtClean="0"/>
              <a:t>определить склонности и способности ребенка к изучению математики и предметов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цикла;</a:t>
            </a:r>
          </a:p>
          <a:p>
            <a:pPr marL="274638" indent="-274638" fontAlgn="base">
              <a:buFont typeface="Wingdings" pitchFamily="2" charset="2"/>
              <a:buChar char="ü"/>
            </a:pPr>
            <a:r>
              <a:rPr lang="ru-RU" dirty="0" smtClean="0"/>
              <a:t>обеспечить возможность заблаговременного выбора обучающимися будущей профессии;</a:t>
            </a:r>
          </a:p>
          <a:p>
            <a:pPr marL="274638" indent="-274638" fontAlgn="base">
              <a:buFont typeface="Wingdings" pitchFamily="2" charset="2"/>
              <a:buChar char="ü"/>
            </a:pPr>
            <a:r>
              <a:rPr lang="ru-RU" b="1" dirty="0" smtClean="0"/>
              <a:t>сформировать у учащихся навыки практической деятельности, необходимой для ведения исследовательских, лабораторных и конструкторских работ, для овладения рабочими и инженерными специальностями;</a:t>
            </a:r>
          </a:p>
          <a:p>
            <a:pPr marL="274638" indent="-274638" fontAlgn="base">
              <a:buFont typeface="Wingdings" pitchFamily="2" charset="2"/>
              <a:buChar char="ü"/>
            </a:pPr>
            <a:r>
              <a:rPr lang="ru-RU" dirty="0" smtClean="0"/>
              <a:t>обеспечить условия для гармоничного развития детей, проявивших выдающиеся способности к изучению математики и предметов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цикла;</a:t>
            </a:r>
          </a:p>
          <a:p>
            <a:pPr marL="274638" indent="-274638" fontAlgn="base">
              <a:buFont typeface="Wingdings" pitchFamily="2" charset="2"/>
              <a:buChar char="ü"/>
            </a:pPr>
            <a:r>
              <a:rPr lang="ru-RU" dirty="0" smtClean="0"/>
              <a:t>создать систему стимулов и поощрений для активного изучения математики и предметов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цикла, занятий исследовательской деятельностью и техническим творчеством…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lymp.com.ru/images/d/8/blog-nov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21088"/>
            <a:ext cx="2448271" cy="2448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Технология детского экспериментирования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0912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Технология детского экспериментирования </a:t>
            </a:r>
            <a:r>
              <a:rPr lang="ru-RU" dirty="0" smtClean="0"/>
              <a:t>– способ организации педагогического процесса, основанный на взаимодействии педагога и воспитанника, способ взаимодействия с окружающей средой, поэтапная практическая деятельность по достижению поставленной цели и подтверждения гипотезы эксперимента или опыта.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82786"/>
            <a:ext cx="84249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Эксперимент</a:t>
            </a:r>
            <a:r>
              <a:rPr lang="ru-RU" dirty="0" smtClean="0"/>
              <a:t> — планомерное проведение наблюдения.</a:t>
            </a:r>
          </a:p>
          <a:p>
            <a:endParaRPr lang="ru-RU" dirty="0" smtClean="0"/>
          </a:p>
          <a:p>
            <a:endParaRPr lang="ru-RU" sz="300" dirty="0" smtClean="0"/>
          </a:p>
          <a:p>
            <a:r>
              <a:rPr lang="ru-RU" b="1" dirty="0" smtClean="0"/>
              <a:t>Детское экспериментирование</a:t>
            </a:r>
            <a:r>
              <a:rPr lang="ru-RU" dirty="0" smtClean="0"/>
              <a:t> – это особая форма поисковой деятельности дошкольников, в которой проявляется собственная активность детей, направленная на получение новых сведений и новых знаний об окружающем мире.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44008" y="1844824"/>
            <a:ext cx="4212000" cy="158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2016-2017 год - Совершенствовать работу по познавательному развитию воспитанников в соответствии с ФГОС ДО через: создание РППС, проектную деятельность,  внедрение современных технологий и новых форм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4212000" cy="158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2015-2016 год - Создание условий для развития любознательности и инициативности воспитанников через познавательно-исследовательскую деятельность</a:t>
            </a:r>
            <a:endParaRPr lang="ru-RU" sz="1600" dirty="0" smtClean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3205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Годовые задачи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1520" y="3429000"/>
            <a:ext cx="424847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Оформление лаборатории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Конкурс семейных проектов «Я – исследователь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Педагогический совет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«Система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познавательно – исследовательской деятельности»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dirty="0" smtClean="0"/>
              <a:t>Консультации, семинары, смотры-конкурсы, оформление картотек;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dirty="0" smtClean="0"/>
              <a:t> Мастер-классы: «Организация экспериментальной деятельности с детьми; «Песочная терапия с дошкольниками младшего возраста»;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Работа педагогов по самообразованию.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44008" y="3448159"/>
            <a:ext cx="424847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Работа в лаборатории – реализация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технологии детского экспериментирования и технологии исследовательской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sz="1600" dirty="0" smtClean="0"/>
              <a:t>Консультации, семинары, мастер-классы;</a:t>
            </a:r>
          </a:p>
          <a:p>
            <a:pPr marL="176213" lvl="0" indent="-176213">
              <a:buFont typeface="Arial" pitchFamily="34" charset="0"/>
              <a:buChar char="•"/>
            </a:pPr>
            <a:r>
              <a:rPr lang="ru-RU" sz="1600" dirty="0" smtClean="0"/>
              <a:t>Организация образовательного процесса по формированию устойчивого познавательного интереса;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dirty="0" smtClean="0"/>
              <a:t>Конкурс «Разработка и изготовление дидактической игры по познавательному развитию»;</a:t>
            </a:r>
          </a:p>
          <a:p>
            <a:pPr marL="176213" indent="-176213">
              <a:buFont typeface="Arial" pitchFamily="34" charset="0"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Работа педагогов по самообразованию.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40406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Детская лаборатория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DSC03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918" y="2564904"/>
            <a:ext cx="4840538" cy="324036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6" name="Рисунок 5" descr="DSC03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365103"/>
            <a:ext cx="3334593" cy="223224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7" name="Рисунок 6" descr="DSC039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88840"/>
            <a:ext cx="3334593" cy="223224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1829435"/>
            <a:ext cx="84969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Создавать условия для формирования у детей дошкольного возраста способность видеть многообразие мира в системе взаимосвязей и взаимозависимостей.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Развивать познавательный интерес у детей в процессе организации элементарных исследований, экспериментов, наблюдений и опытов;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Обучать детей проводить элементарные и доступные опыты, строить гипотезы, искать ответы на вопросы и делать простейшие умозаключения, анализируя результат экспериментальной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Развивать познавательные умения (анализировать, делать выводы, элементарно прогнозировать последствия);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Расширять представления о физических свойствах окружающего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5113" lvl="0" indent="-2651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Поддерживать у детей инициативу, сообразительность, пытливость,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критичность, самостоятельность.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Развивать у детей коммуникабельность, наблюдательность, самоконтроль своих действий.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Воспитывать ценность проживания в гармонии с природой.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0406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Задачи детской лаборатории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404065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Организация деятельности в лаборатории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DSCN5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0928"/>
            <a:ext cx="2952328" cy="22142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DSCN5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2952328" cy="22142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DSCN5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420888"/>
            <a:ext cx="2952328" cy="221424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813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40406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Оборудование и материалы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DSC03993.JPG"/>
          <p:cNvPicPr>
            <a:picLocks noChangeAspect="1"/>
          </p:cNvPicPr>
          <p:nvPr/>
        </p:nvPicPr>
        <p:blipFill>
          <a:blip r:embed="rId2" cstate="print"/>
          <a:srcRect r="9337"/>
          <a:stretch>
            <a:fillRect/>
          </a:stretch>
        </p:blipFill>
        <p:spPr>
          <a:xfrm>
            <a:off x="449592" y="1988840"/>
            <a:ext cx="2974116" cy="2196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DSC03995.JPG"/>
          <p:cNvPicPr>
            <a:picLocks noChangeAspect="1"/>
          </p:cNvPicPr>
          <p:nvPr/>
        </p:nvPicPr>
        <p:blipFill>
          <a:blip r:embed="rId3" cstate="print"/>
          <a:srcRect l="2434" r="7510"/>
          <a:stretch>
            <a:fillRect/>
          </a:stretch>
        </p:blipFill>
        <p:spPr>
          <a:xfrm>
            <a:off x="449592" y="4365104"/>
            <a:ext cx="2954230" cy="2196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DSC03996.JPG"/>
          <p:cNvPicPr>
            <a:picLocks noChangeAspect="1"/>
          </p:cNvPicPr>
          <p:nvPr/>
        </p:nvPicPr>
        <p:blipFill>
          <a:blip r:embed="rId4" cstate="print"/>
          <a:srcRect r="9944"/>
          <a:stretch>
            <a:fillRect/>
          </a:stretch>
        </p:blipFill>
        <p:spPr>
          <a:xfrm>
            <a:off x="3635896" y="1988840"/>
            <a:ext cx="2954230" cy="2196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Рисунок 20" descr="DSCN5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2126" y="4365104"/>
            <a:ext cx="2928000" cy="2196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Рисунок 21" descr="DSCN5328.JPG"/>
          <p:cNvPicPr>
            <a:picLocks noChangeAspect="1"/>
          </p:cNvPicPr>
          <p:nvPr/>
        </p:nvPicPr>
        <p:blipFill>
          <a:blip r:embed="rId6" cstate="print"/>
          <a:srcRect r="43182"/>
          <a:stretch>
            <a:fillRect/>
          </a:stretch>
        </p:blipFill>
        <p:spPr>
          <a:xfrm>
            <a:off x="6764971" y="2564904"/>
            <a:ext cx="2127509" cy="28083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5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13104"/>
            <a:ext cx="2736000" cy="205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 descr="DSCN5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464" y="2313104"/>
            <a:ext cx="2736000" cy="205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DSCN5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996" y="2313104"/>
            <a:ext cx="2736000" cy="205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DSCN5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464" y="4509120"/>
            <a:ext cx="2736000" cy="205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DSCN5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996" y="4509120"/>
            <a:ext cx="2736000" cy="205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 descr="DSCN53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509120"/>
            <a:ext cx="2736000" cy="205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6443604"/>
            <a:ext cx="1266952" cy="22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9512" y="140406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Оборудование и материалы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Issledovatel</Template>
  <TotalTime>458</TotalTime>
  <Words>448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2014-07-06T18:18:01Z</dcterms:created>
  <dcterms:modified xsi:type="dcterms:W3CDTF">2018-01-30T05:27:53Z</dcterms:modified>
</cp:coreProperties>
</file>