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6" r:id="rId9"/>
    <p:sldId id="267" r:id="rId10"/>
    <p:sldId id="262" r:id="rId11"/>
    <p:sldId id="264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perspective val="30"/>
    </c:view3D>
    <c:plotArea>
      <c:layout>
        <c:manualLayout>
          <c:layoutTarget val="inner"/>
          <c:xMode val="edge"/>
          <c:yMode val="edge"/>
          <c:x val="6.3793148279032832E-2"/>
          <c:y val="0.25944739016821572"/>
          <c:w val="0.90502030507248599"/>
          <c:h val="0.673142862360803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Сколько раз в неделю  ты смотришь телевизор?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Ежедневно</c:v>
                </c:pt>
                <c:pt idx="1">
                  <c:v>1 раз в неделю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</c:v>
                </c:pt>
                <c:pt idx="1">
                  <c:v>2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0.22386194678132693"/>
          <c:y val="0.20712519765688134"/>
          <c:w val="0.55227595869962454"/>
          <c:h val="6.705704693390234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perspective val="30"/>
    </c:view3D>
    <c:plotArea>
      <c:layout>
        <c:manualLayout>
          <c:layoutTarget val="inner"/>
          <c:xMode val="edge"/>
          <c:yMode val="edge"/>
          <c:x val="6.3793148279032832E-2"/>
          <c:y val="0.25944739016821572"/>
          <c:w val="0.90502030507248599"/>
          <c:h val="0.673142862360803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 смотришь телевизор один или с семьей?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1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Один</c:v>
                </c:pt>
                <c:pt idx="1">
                  <c:v>Семьей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</c:v>
                </c:pt>
                <c:pt idx="1">
                  <c:v>18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0.2238619467813269"/>
          <c:y val="0.20712519765688134"/>
          <c:w val="0.32772023557666169"/>
          <c:h val="6.7057046933902326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Ты смотришь все подрят или </a:t>
            </a:r>
            <a:r>
              <a:rPr lang="ru-RU" dirty="0" smtClean="0"/>
              <a:t>определенную передачу?</a:t>
            </a:r>
            <a:endParaRPr lang="ru-RU" dirty="0"/>
          </a:p>
        </c:rich>
      </c:tx>
      <c:layout>
        <c:manualLayout>
          <c:xMode val="edge"/>
          <c:yMode val="edge"/>
          <c:x val="0.20142930336345607"/>
          <c:y val="2.657619473026589E-2"/>
        </c:manualLayout>
      </c:layout>
    </c:title>
    <c:view3D>
      <c:perspective val="30"/>
    </c:view3D>
    <c:plotArea>
      <c:layout>
        <c:manualLayout>
          <c:layoutTarget val="inner"/>
          <c:xMode val="edge"/>
          <c:yMode val="edge"/>
          <c:x val="6.3793148279032832E-2"/>
          <c:y val="0.25944739016821572"/>
          <c:w val="0.90502030507248599"/>
          <c:h val="0.673142862360803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 смотришь все подрят или что-то одно?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1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Все подрят</c:v>
                </c:pt>
                <c:pt idx="1">
                  <c:v>Мультфильмы</c:v>
                </c:pt>
                <c:pt idx="2">
                  <c:v>Уральские пельмени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</c:v>
                </c:pt>
                <c:pt idx="1">
                  <c:v>8</c:v>
                </c:pt>
                <c:pt idx="2">
                  <c:v>1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6.4379076083744838E-2"/>
          <c:y val="0.21678926846788713"/>
          <c:w val="0.8999998818098226"/>
          <c:h val="6.7057046933902326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9.1975796583622926E-2"/>
          <c:y val="0.11110347436395658"/>
          <c:w val="0.90758739572671598"/>
          <c:h val="0.3344914202007006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Если ты оказался на необитаемом острове какие бы ты предметы заказал волшебнику, чтобы тебе было не скучно?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1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spPr>
              <a:solidFill>
                <a:srgbClr val="0070C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7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8"/>
            <c:spPr>
              <a:solidFill>
                <a:srgbClr val="00206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9"/>
            <c:spPr>
              <a:solidFill>
                <a:srgbClr val="FFF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Лист1!$A$2:$A$12</c:f>
              <c:strCache>
                <c:ptCount val="11"/>
                <c:pt idx="0">
                  <c:v>игрушки</c:v>
                </c:pt>
                <c:pt idx="1">
                  <c:v>конфеты, жвачки, мороженое</c:v>
                </c:pt>
                <c:pt idx="2">
                  <c:v>компьютер</c:v>
                </c:pt>
                <c:pt idx="3">
                  <c:v>телевизор</c:v>
                </c:pt>
                <c:pt idx="4">
                  <c:v>работа и деньги</c:v>
                </c:pt>
                <c:pt idx="5">
                  <c:v>геометрические фигуры</c:v>
                </c:pt>
                <c:pt idx="6">
                  <c:v>дом, комнату</c:v>
                </c:pt>
                <c:pt idx="7">
                  <c:v>одежда, обувь</c:v>
                </c:pt>
                <c:pt idx="8">
                  <c:v>посуда</c:v>
                </c:pt>
                <c:pt idx="9">
                  <c:v>карты</c:v>
                </c:pt>
                <c:pt idx="10">
                  <c:v>спорт площадку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dLbls>
          <c:showVal val="1"/>
        </c:dLbls>
        <c:overlap val="-25"/>
        <c:axId val="137589504"/>
        <c:axId val="137591808"/>
      </c:barChart>
      <c:catAx>
        <c:axId val="13758950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3420000" vert="horz"/>
          <a:lstStyle/>
          <a:p>
            <a:pPr>
              <a:defRPr/>
            </a:pPr>
            <a:endParaRPr lang="ru-RU"/>
          </a:p>
        </c:txPr>
        <c:crossAx val="137591808"/>
        <c:auto val="1"/>
        <c:lblAlgn val="ctr"/>
        <c:lblOffset val="100"/>
      </c:catAx>
      <c:valAx>
        <c:axId val="137591808"/>
        <c:scaling>
          <c:orientation val="minMax"/>
        </c:scaling>
        <c:delete val="1"/>
        <c:axPos val="l"/>
        <c:numFmt formatCode="General" sourceLinked="1"/>
        <c:tickLblPos val="none"/>
        <c:crossAx val="137589504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560628-C0FC-4D01-9BE0-CB5ABF704D9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8040E7-A29E-49B4-91BB-DBF97E1093F4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2/3 наших детей  в возрасте от </a:t>
          </a:r>
          <a:r>
            <a:rPr lang="ru-RU" sz="1600" dirty="0" smtClean="0"/>
            <a:t>5 до 12 </a:t>
          </a:r>
          <a:r>
            <a:rPr lang="ru-RU" sz="1600" dirty="0" smtClean="0"/>
            <a:t>лет смотрят телевизор  ежедневно</a:t>
          </a:r>
          <a:endParaRPr lang="ru-RU" sz="1600" dirty="0"/>
        </a:p>
      </dgm:t>
    </dgm:pt>
    <dgm:pt modelId="{CD6F1092-2325-4F18-A5B0-98FC0858E2B8}" type="parTrans" cxnId="{38245C44-2232-497B-A34A-61B52DED8E12}">
      <dgm:prSet/>
      <dgm:spPr/>
      <dgm:t>
        <a:bodyPr/>
        <a:lstStyle/>
        <a:p>
          <a:endParaRPr lang="ru-RU"/>
        </a:p>
      </dgm:t>
    </dgm:pt>
    <dgm:pt modelId="{2A7F059D-431F-4893-A4A3-BDC7F501F21E}" type="sibTrans" cxnId="{38245C44-2232-497B-A34A-61B52DED8E12}">
      <dgm:prSet/>
      <dgm:spPr/>
      <dgm:t>
        <a:bodyPr/>
        <a:lstStyle/>
        <a:p>
          <a:endParaRPr lang="ru-RU"/>
        </a:p>
      </dgm:t>
    </dgm:pt>
    <dgm:pt modelId="{BD57DB9C-AA26-4188-9FF9-2B6FF694EBD9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Время ежедневного просмотра телепередач  </a:t>
          </a:r>
          <a:r>
            <a:rPr lang="ru-RU" sz="1600" dirty="0" smtClean="0"/>
            <a:t>  ребенком </a:t>
          </a:r>
          <a:r>
            <a:rPr lang="ru-RU" sz="1600" dirty="0" smtClean="0"/>
            <a:t>составляет в среднем более двух часов</a:t>
          </a:r>
          <a:endParaRPr lang="ru-RU" sz="1600" dirty="0"/>
        </a:p>
      </dgm:t>
    </dgm:pt>
    <dgm:pt modelId="{1BD7CA04-BDFA-44A0-8903-D1CB5421E2D0}" type="parTrans" cxnId="{D2AD8161-9394-4F49-A1F2-7B56FDFC7FB5}">
      <dgm:prSet/>
      <dgm:spPr/>
      <dgm:t>
        <a:bodyPr/>
        <a:lstStyle/>
        <a:p>
          <a:endParaRPr lang="ru-RU"/>
        </a:p>
      </dgm:t>
    </dgm:pt>
    <dgm:pt modelId="{31564916-FF59-42A4-AE2D-0ACA14C23A9F}" type="sibTrans" cxnId="{D2AD8161-9394-4F49-A1F2-7B56FDFC7FB5}">
      <dgm:prSet/>
      <dgm:spPr/>
      <dgm:t>
        <a:bodyPr/>
        <a:lstStyle/>
        <a:p>
          <a:endParaRPr lang="ru-RU"/>
        </a:p>
      </dgm:t>
    </dgm:pt>
    <dgm:pt modelId="{46B0876B-4C7A-4DF7-AE18-328D481E7C81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50% детей смотрят  </a:t>
          </a:r>
          <a:r>
            <a:rPr lang="ru-RU" sz="1600" dirty="0" err="1" smtClean="0"/>
            <a:t>теле-передачи</a:t>
          </a:r>
          <a:r>
            <a:rPr lang="ru-RU" sz="1600" dirty="0" smtClean="0"/>
            <a:t>  </a:t>
          </a:r>
          <a:r>
            <a:rPr lang="ru-RU" sz="1600" dirty="0" smtClean="0"/>
            <a:t>без </a:t>
          </a:r>
          <a:r>
            <a:rPr lang="ru-RU" sz="1600" dirty="0" smtClean="0"/>
            <a:t>всякого выбора  и исключений</a:t>
          </a:r>
          <a:endParaRPr lang="ru-RU" sz="1600" dirty="0"/>
        </a:p>
      </dgm:t>
    </dgm:pt>
    <dgm:pt modelId="{08F5FDA8-3B81-41D0-AA54-1EBC66EDB0C9}" type="parTrans" cxnId="{1C157D5E-D768-446A-B120-685AD6AA6547}">
      <dgm:prSet/>
      <dgm:spPr/>
      <dgm:t>
        <a:bodyPr/>
        <a:lstStyle/>
        <a:p>
          <a:endParaRPr lang="ru-RU"/>
        </a:p>
      </dgm:t>
    </dgm:pt>
    <dgm:pt modelId="{9A47641A-5A0F-4710-9948-2FBBBC55DE01}" type="sibTrans" cxnId="{1C157D5E-D768-446A-B120-685AD6AA6547}">
      <dgm:prSet/>
      <dgm:spPr/>
      <dgm:t>
        <a:bodyPr/>
        <a:lstStyle/>
        <a:p>
          <a:endParaRPr lang="ru-RU"/>
        </a:p>
      </dgm:t>
    </dgm:pt>
    <dgm:pt modelId="{961BADA7-6451-4F84-AE39-DECF69AD0B5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25% детей в возрасте  от 5до 10 лет смотрят одни и те же  передачи от 5 до 40 раз подряд</a:t>
          </a:r>
          <a:endParaRPr lang="ru-RU" sz="1600" dirty="0"/>
        </a:p>
      </dgm:t>
    </dgm:pt>
    <dgm:pt modelId="{1754E16B-34C7-4884-B86C-486F4ADCBF8A}" type="parTrans" cxnId="{4DCC32C2-1C86-442C-9AFC-839B87E8BF58}">
      <dgm:prSet/>
      <dgm:spPr/>
      <dgm:t>
        <a:bodyPr/>
        <a:lstStyle/>
        <a:p>
          <a:endParaRPr lang="ru-RU"/>
        </a:p>
      </dgm:t>
    </dgm:pt>
    <dgm:pt modelId="{68D62DD4-1567-40ED-BD6F-6FDCF1C5FB64}" type="sibTrans" cxnId="{4DCC32C2-1C86-442C-9AFC-839B87E8BF58}">
      <dgm:prSet/>
      <dgm:spPr/>
      <dgm:t>
        <a:bodyPr/>
        <a:lstStyle/>
        <a:p>
          <a:endParaRPr lang="ru-RU"/>
        </a:p>
      </dgm:t>
    </dgm:pt>
    <dgm:pt modelId="{42E66A37-4793-45CD-A1A9-EB565AE082FE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38% ребят  в возрасте от 5 </a:t>
          </a:r>
          <a:r>
            <a:rPr lang="ru-RU" sz="1600" dirty="0" smtClean="0"/>
            <a:t>до 12 </a:t>
          </a:r>
          <a:r>
            <a:rPr lang="ru-RU" sz="1600" dirty="0" smtClean="0"/>
            <a:t>лет, отвечая  на вопрос  о том, как они предпочитают  проводить свободное время, на первое место поставили телевизор</a:t>
          </a:r>
          <a:endParaRPr lang="ru-RU" sz="1600" dirty="0"/>
        </a:p>
      </dgm:t>
    </dgm:pt>
    <dgm:pt modelId="{4F8C90B6-B0DC-4EF9-990F-87097D62D5CE}" type="parTrans" cxnId="{911D75EB-B152-4BAD-8FD4-BD79C957BD20}">
      <dgm:prSet/>
      <dgm:spPr/>
      <dgm:t>
        <a:bodyPr/>
        <a:lstStyle/>
        <a:p>
          <a:endParaRPr lang="ru-RU"/>
        </a:p>
      </dgm:t>
    </dgm:pt>
    <dgm:pt modelId="{8A0E6D6C-B2B5-4571-8470-69725A48A282}" type="sibTrans" cxnId="{911D75EB-B152-4BAD-8FD4-BD79C957BD20}">
      <dgm:prSet/>
      <dgm:spPr/>
      <dgm:t>
        <a:bodyPr/>
        <a:lstStyle/>
        <a:p>
          <a:endParaRPr lang="ru-RU"/>
        </a:p>
      </dgm:t>
    </dgm:pt>
    <dgm:pt modelId="{AB603FB7-6FF9-460A-AC3E-1BDEFBB600A2}" type="pres">
      <dgm:prSet presAssocID="{E0560628-C0FC-4D01-9BE0-CB5ABF704D9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6429F0D-C4B7-4DAB-A521-0CB30F4D9515}" type="pres">
      <dgm:prSet presAssocID="{D88040E7-A29E-49B4-91BB-DBF97E1093F4}" presName="hierRoot1" presStyleCnt="0">
        <dgm:presLayoutVars>
          <dgm:hierBranch val="init"/>
        </dgm:presLayoutVars>
      </dgm:prSet>
      <dgm:spPr/>
    </dgm:pt>
    <dgm:pt modelId="{16608298-AA94-4FD4-947B-9A606D694E3C}" type="pres">
      <dgm:prSet presAssocID="{D88040E7-A29E-49B4-91BB-DBF97E1093F4}" presName="rootComposite1" presStyleCnt="0"/>
      <dgm:spPr/>
    </dgm:pt>
    <dgm:pt modelId="{C0726659-6CC0-45F0-8DB8-30B541794D98}" type="pres">
      <dgm:prSet presAssocID="{D88040E7-A29E-49B4-91BB-DBF97E1093F4}" presName="rootText1" presStyleLbl="node0" presStyleIdx="0" presStyleCnt="5" custScaleX="139254" custScaleY="584101">
        <dgm:presLayoutVars>
          <dgm:chPref val="3"/>
        </dgm:presLayoutVars>
      </dgm:prSet>
      <dgm:spPr/>
    </dgm:pt>
    <dgm:pt modelId="{86CE06DE-02DD-471E-B2FA-0678F4527E07}" type="pres">
      <dgm:prSet presAssocID="{D88040E7-A29E-49B4-91BB-DBF97E1093F4}" presName="rootConnector1" presStyleLbl="node1" presStyleIdx="0" presStyleCnt="0"/>
      <dgm:spPr/>
    </dgm:pt>
    <dgm:pt modelId="{315341CF-4D21-4C32-B20F-4046FE41125A}" type="pres">
      <dgm:prSet presAssocID="{D88040E7-A29E-49B4-91BB-DBF97E1093F4}" presName="hierChild2" presStyleCnt="0"/>
      <dgm:spPr/>
    </dgm:pt>
    <dgm:pt modelId="{CBDDCB96-6732-4AE4-BDFB-934C49CEEC31}" type="pres">
      <dgm:prSet presAssocID="{D88040E7-A29E-49B4-91BB-DBF97E1093F4}" presName="hierChild3" presStyleCnt="0"/>
      <dgm:spPr/>
    </dgm:pt>
    <dgm:pt modelId="{B7165AE1-2BFC-4A11-A87B-21103A6A60AD}" type="pres">
      <dgm:prSet presAssocID="{BD57DB9C-AA26-4188-9FF9-2B6FF694EBD9}" presName="hierRoot1" presStyleCnt="0">
        <dgm:presLayoutVars>
          <dgm:hierBranch val="init"/>
        </dgm:presLayoutVars>
      </dgm:prSet>
      <dgm:spPr/>
    </dgm:pt>
    <dgm:pt modelId="{947F70F4-6F16-4EBB-BB31-1908CBBB0E0F}" type="pres">
      <dgm:prSet presAssocID="{BD57DB9C-AA26-4188-9FF9-2B6FF694EBD9}" presName="rootComposite1" presStyleCnt="0"/>
      <dgm:spPr/>
    </dgm:pt>
    <dgm:pt modelId="{D51033D0-D289-4173-A850-21A23AA488F2}" type="pres">
      <dgm:prSet presAssocID="{BD57DB9C-AA26-4188-9FF9-2B6FF694EBD9}" presName="rootText1" presStyleLbl="node0" presStyleIdx="1" presStyleCnt="5" custScaleX="139254" custScaleY="584101">
        <dgm:presLayoutVars>
          <dgm:chPref val="3"/>
        </dgm:presLayoutVars>
      </dgm:prSet>
      <dgm:spPr/>
    </dgm:pt>
    <dgm:pt modelId="{63228C62-4F79-4E2F-B708-2D80FBA13261}" type="pres">
      <dgm:prSet presAssocID="{BD57DB9C-AA26-4188-9FF9-2B6FF694EBD9}" presName="rootConnector1" presStyleLbl="node1" presStyleIdx="0" presStyleCnt="0"/>
      <dgm:spPr/>
    </dgm:pt>
    <dgm:pt modelId="{9F77A8DE-DFE7-4A37-95B0-6D51CBE64E08}" type="pres">
      <dgm:prSet presAssocID="{BD57DB9C-AA26-4188-9FF9-2B6FF694EBD9}" presName="hierChild2" presStyleCnt="0"/>
      <dgm:spPr/>
    </dgm:pt>
    <dgm:pt modelId="{69FCFEE5-1133-46BE-8338-5A8D58044A1C}" type="pres">
      <dgm:prSet presAssocID="{BD57DB9C-AA26-4188-9FF9-2B6FF694EBD9}" presName="hierChild3" presStyleCnt="0"/>
      <dgm:spPr/>
    </dgm:pt>
    <dgm:pt modelId="{B0EC6259-061B-4E8F-A9CC-81BA3235B836}" type="pres">
      <dgm:prSet presAssocID="{46B0876B-4C7A-4DF7-AE18-328D481E7C81}" presName="hierRoot1" presStyleCnt="0">
        <dgm:presLayoutVars>
          <dgm:hierBranch val="init"/>
        </dgm:presLayoutVars>
      </dgm:prSet>
      <dgm:spPr/>
    </dgm:pt>
    <dgm:pt modelId="{8E7FCE7C-11FD-4812-BD47-1010E4968495}" type="pres">
      <dgm:prSet presAssocID="{46B0876B-4C7A-4DF7-AE18-328D481E7C81}" presName="rootComposite1" presStyleCnt="0"/>
      <dgm:spPr/>
    </dgm:pt>
    <dgm:pt modelId="{9A68CDB1-D934-4F2A-9C0E-F015C5F356D9}" type="pres">
      <dgm:prSet presAssocID="{46B0876B-4C7A-4DF7-AE18-328D481E7C81}" presName="rootText1" presStyleLbl="node0" presStyleIdx="2" presStyleCnt="5" custScaleX="139254" custScaleY="5841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2B8360-A586-4D0E-9A43-CDCAA30E24FB}" type="pres">
      <dgm:prSet presAssocID="{46B0876B-4C7A-4DF7-AE18-328D481E7C81}" presName="rootConnector1" presStyleLbl="node1" presStyleIdx="0" presStyleCnt="0"/>
      <dgm:spPr/>
    </dgm:pt>
    <dgm:pt modelId="{0D21A937-7C60-45A4-A6DB-8C88F514D781}" type="pres">
      <dgm:prSet presAssocID="{46B0876B-4C7A-4DF7-AE18-328D481E7C81}" presName="hierChild2" presStyleCnt="0"/>
      <dgm:spPr/>
    </dgm:pt>
    <dgm:pt modelId="{E9E3820E-DA6B-48F8-B57E-E615F1EA4915}" type="pres">
      <dgm:prSet presAssocID="{46B0876B-4C7A-4DF7-AE18-328D481E7C81}" presName="hierChild3" presStyleCnt="0"/>
      <dgm:spPr/>
    </dgm:pt>
    <dgm:pt modelId="{FA51C15A-20A5-41C2-99F3-835141C49C28}" type="pres">
      <dgm:prSet presAssocID="{961BADA7-6451-4F84-AE39-DECF69AD0B5B}" presName="hierRoot1" presStyleCnt="0">
        <dgm:presLayoutVars>
          <dgm:hierBranch val="init"/>
        </dgm:presLayoutVars>
      </dgm:prSet>
      <dgm:spPr/>
    </dgm:pt>
    <dgm:pt modelId="{1AE2966D-604C-4028-8ECE-568BC114B694}" type="pres">
      <dgm:prSet presAssocID="{961BADA7-6451-4F84-AE39-DECF69AD0B5B}" presName="rootComposite1" presStyleCnt="0"/>
      <dgm:spPr/>
    </dgm:pt>
    <dgm:pt modelId="{A1DE2022-D8D6-4994-BBC2-8E2AA58A510F}" type="pres">
      <dgm:prSet presAssocID="{961BADA7-6451-4F84-AE39-DECF69AD0B5B}" presName="rootText1" presStyleLbl="node0" presStyleIdx="3" presStyleCnt="5" custScaleX="139254" custScaleY="584101">
        <dgm:presLayoutVars>
          <dgm:chPref val="3"/>
        </dgm:presLayoutVars>
      </dgm:prSet>
      <dgm:spPr/>
    </dgm:pt>
    <dgm:pt modelId="{1BB52F7B-2515-47EF-87EF-DFFC7DC62398}" type="pres">
      <dgm:prSet presAssocID="{961BADA7-6451-4F84-AE39-DECF69AD0B5B}" presName="rootConnector1" presStyleLbl="node1" presStyleIdx="0" presStyleCnt="0"/>
      <dgm:spPr/>
    </dgm:pt>
    <dgm:pt modelId="{41EFA8CE-D092-455F-BC53-9A6068378030}" type="pres">
      <dgm:prSet presAssocID="{961BADA7-6451-4F84-AE39-DECF69AD0B5B}" presName="hierChild2" presStyleCnt="0"/>
      <dgm:spPr/>
    </dgm:pt>
    <dgm:pt modelId="{978C64F2-6EA7-4525-AB77-13A7B4CD8AAB}" type="pres">
      <dgm:prSet presAssocID="{961BADA7-6451-4F84-AE39-DECF69AD0B5B}" presName="hierChild3" presStyleCnt="0"/>
      <dgm:spPr/>
    </dgm:pt>
    <dgm:pt modelId="{3819D3DE-1E72-4DF6-A14B-47D5D4E1B739}" type="pres">
      <dgm:prSet presAssocID="{42E66A37-4793-45CD-A1A9-EB565AE082FE}" presName="hierRoot1" presStyleCnt="0">
        <dgm:presLayoutVars>
          <dgm:hierBranch val="init"/>
        </dgm:presLayoutVars>
      </dgm:prSet>
      <dgm:spPr/>
    </dgm:pt>
    <dgm:pt modelId="{F002C6F2-662B-4486-8868-BE9B2881111E}" type="pres">
      <dgm:prSet presAssocID="{42E66A37-4793-45CD-A1A9-EB565AE082FE}" presName="rootComposite1" presStyleCnt="0"/>
      <dgm:spPr/>
    </dgm:pt>
    <dgm:pt modelId="{10E38F03-0288-4CE4-913C-0AD0E8FDAC07}" type="pres">
      <dgm:prSet presAssocID="{42E66A37-4793-45CD-A1A9-EB565AE082FE}" presName="rootText1" presStyleLbl="node0" presStyleIdx="4" presStyleCnt="5" custScaleX="139254" custScaleY="584101">
        <dgm:presLayoutVars>
          <dgm:chPref val="3"/>
        </dgm:presLayoutVars>
      </dgm:prSet>
      <dgm:spPr/>
    </dgm:pt>
    <dgm:pt modelId="{D83182A5-D709-4465-B1CC-858C955BDE92}" type="pres">
      <dgm:prSet presAssocID="{42E66A37-4793-45CD-A1A9-EB565AE082FE}" presName="rootConnector1" presStyleLbl="node1" presStyleIdx="0" presStyleCnt="0"/>
      <dgm:spPr/>
    </dgm:pt>
    <dgm:pt modelId="{E4789455-B15D-410C-BC4B-69337EDB19E4}" type="pres">
      <dgm:prSet presAssocID="{42E66A37-4793-45CD-A1A9-EB565AE082FE}" presName="hierChild2" presStyleCnt="0"/>
      <dgm:spPr/>
    </dgm:pt>
    <dgm:pt modelId="{E090052E-4A63-4567-BA5A-9A1951B083CB}" type="pres">
      <dgm:prSet presAssocID="{42E66A37-4793-45CD-A1A9-EB565AE082FE}" presName="hierChild3" presStyleCnt="0"/>
      <dgm:spPr/>
    </dgm:pt>
  </dgm:ptLst>
  <dgm:cxnLst>
    <dgm:cxn modelId="{F9EF3681-9FAE-405F-A252-D7AB2AB3115B}" type="presOf" srcId="{D88040E7-A29E-49B4-91BB-DBF97E1093F4}" destId="{86CE06DE-02DD-471E-B2FA-0678F4527E07}" srcOrd="1" destOrd="0" presId="urn:microsoft.com/office/officeart/2005/8/layout/orgChart1"/>
    <dgm:cxn modelId="{1C157D5E-D768-446A-B120-685AD6AA6547}" srcId="{E0560628-C0FC-4D01-9BE0-CB5ABF704D9B}" destId="{46B0876B-4C7A-4DF7-AE18-328D481E7C81}" srcOrd="2" destOrd="0" parTransId="{08F5FDA8-3B81-41D0-AA54-1EBC66EDB0C9}" sibTransId="{9A47641A-5A0F-4710-9948-2FBBBC55DE01}"/>
    <dgm:cxn modelId="{268D70A2-D354-4D82-8DE7-F367B3504A2F}" type="presOf" srcId="{BD57DB9C-AA26-4188-9FF9-2B6FF694EBD9}" destId="{D51033D0-D289-4173-A850-21A23AA488F2}" srcOrd="0" destOrd="0" presId="urn:microsoft.com/office/officeart/2005/8/layout/orgChart1"/>
    <dgm:cxn modelId="{6FC7CDB1-6919-4F71-BCB7-5F771023CADA}" type="presOf" srcId="{E0560628-C0FC-4D01-9BE0-CB5ABF704D9B}" destId="{AB603FB7-6FF9-460A-AC3E-1BDEFBB600A2}" srcOrd="0" destOrd="0" presId="urn:microsoft.com/office/officeart/2005/8/layout/orgChart1"/>
    <dgm:cxn modelId="{10CF0DD6-3E1C-42E6-8811-42DBD27D24BC}" type="presOf" srcId="{42E66A37-4793-45CD-A1A9-EB565AE082FE}" destId="{D83182A5-D709-4465-B1CC-858C955BDE92}" srcOrd="1" destOrd="0" presId="urn:microsoft.com/office/officeart/2005/8/layout/orgChart1"/>
    <dgm:cxn modelId="{CAF27992-3FD5-4A36-A85D-9CEB80D911CC}" type="presOf" srcId="{D88040E7-A29E-49B4-91BB-DBF97E1093F4}" destId="{C0726659-6CC0-45F0-8DB8-30B541794D98}" srcOrd="0" destOrd="0" presId="urn:microsoft.com/office/officeart/2005/8/layout/orgChart1"/>
    <dgm:cxn modelId="{AC0B034B-802B-4D0B-88C5-1092C361E4C0}" type="presOf" srcId="{961BADA7-6451-4F84-AE39-DECF69AD0B5B}" destId="{A1DE2022-D8D6-4994-BBC2-8E2AA58A510F}" srcOrd="0" destOrd="0" presId="urn:microsoft.com/office/officeart/2005/8/layout/orgChart1"/>
    <dgm:cxn modelId="{F61AE05E-FC88-45AC-9842-AD8C08644A6A}" type="presOf" srcId="{46B0876B-4C7A-4DF7-AE18-328D481E7C81}" destId="{F52B8360-A586-4D0E-9A43-CDCAA30E24FB}" srcOrd="1" destOrd="0" presId="urn:microsoft.com/office/officeart/2005/8/layout/orgChart1"/>
    <dgm:cxn modelId="{EE748C72-0780-4CEB-A7F6-EFB8BC42A911}" type="presOf" srcId="{42E66A37-4793-45CD-A1A9-EB565AE082FE}" destId="{10E38F03-0288-4CE4-913C-0AD0E8FDAC07}" srcOrd="0" destOrd="0" presId="urn:microsoft.com/office/officeart/2005/8/layout/orgChart1"/>
    <dgm:cxn modelId="{3723D1A1-DDE2-4C87-AAA8-6199DE3F996B}" type="presOf" srcId="{961BADA7-6451-4F84-AE39-DECF69AD0B5B}" destId="{1BB52F7B-2515-47EF-87EF-DFFC7DC62398}" srcOrd="1" destOrd="0" presId="urn:microsoft.com/office/officeart/2005/8/layout/orgChart1"/>
    <dgm:cxn modelId="{911D75EB-B152-4BAD-8FD4-BD79C957BD20}" srcId="{E0560628-C0FC-4D01-9BE0-CB5ABF704D9B}" destId="{42E66A37-4793-45CD-A1A9-EB565AE082FE}" srcOrd="4" destOrd="0" parTransId="{4F8C90B6-B0DC-4EF9-990F-87097D62D5CE}" sibTransId="{8A0E6D6C-B2B5-4571-8470-69725A48A282}"/>
    <dgm:cxn modelId="{38245C44-2232-497B-A34A-61B52DED8E12}" srcId="{E0560628-C0FC-4D01-9BE0-CB5ABF704D9B}" destId="{D88040E7-A29E-49B4-91BB-DBF97E1093F4}" srcOrd="0" destOrd="0" parTransId="{CD6F1092-2325-4F18-A5B0-98FC0858E2B8}" sibTransId="{2A7F059D-431F-4893-A4A3-BDC7F501F21E}"/>
    <dgm:cxn modelId="{5DF48703-AEE1-44C3-B819-FC5CE873F13E}" type="presOf" srcId="{BD57DB9C-AA26-4188-9FF9-2B6FF694EBD9}" destId="{63228C62-4F79-4E2F-B708-2D80FBA13261}" srcOrd="1" destOrd="0" presId="urn:microsoft.com/office/officeart/2005/8/layout/orgChart1"/>
    <dgm:cxn modelId="{4DCC32C2-1C86-442C-9AFC-839B87E8BF58}" srcId="{E0560628-C0FC-4D01-9BE0-CB5ABF704D9B}" destId="{961BADA7-6451-4F84-AE39-DECF69AD0B5B}" srcOrd="3" destOrd="0" parTransId="{1754E16B-34C7-4884-B86C-486F4ADCBF8A}" sibTransId="{68D62DD4-1567-40ED-BD6F-6FDCF1C5FB64}"/>
    <dgm:cxn modelId="{D2AD8161-9394-4F49-A1F2-7B56FDFC7FB5}" srcId="{E0560628-C0FC-4D01-9BE0-CB5ABF704D9B}" destId="{BD57DB9C-AA26-4188-9FF9-2B6FF694EBD9}" srcOrd="1" destOrd="0" parTransId="{1BD7CA04-BDFA-44A0-8903-D1CB5421E2D0}" sibTransId="{31564916-FF59-42A4-AE2D-0ACA14C23A9F}"/>
    <dgm:cxn modelId="{33E7AD02-5A73-44EA-9714-F64E38BF877C}" type="presOf" srcId="{46B0876B-4C7A-4DF7-AE18-328D481E7C81}" destId="{9A68CDB1-D934-4F2A-9C0E-F015C5F356D9}" srcOrd="0" destOrd="0" presId="urn:microsoft.com/office/officeart/2005/8/layout/orgChart1"/>
    <dgm:cxn modelId="{59A507E0-4DEE-4D19-8BF0-5EDB4049AF67}" type="presParOf" srcId="{AB603FB7-6FF9-460A-AC3E-1BDEFBB600A2}" destId="{16429F0D-C4B7-4DAB-A521-0CB30F4D9515}" srcOrd="0" destOrd="0" presId="urn:microsoft.com/office/officeart/2005/8/layout/orgChart1"/>
    <dgm:cxn modelId="{DE4C4EAD-57F3-45D1-93BD-6923BA7910EC}" type="presParOf" srcId="{16429F0D-C4B7-4DAB-A521-0CB30F4D9515}" destId="{16608298-AA94-4FD4-947B-9A606D694E3C}" srcOrd="0" destOrd="0" presId="urn:microsoft.com/office/officeart/2005/8/layout/orgChart1"/>
    <dgm:cxn modelId="{E06F5BD0-A1C3-4FF7-A02F-6F66605C827E}" type="presParOf" srcId="{16608298-AA94-4FD4-947B-9A606D694E3C}" destId="{C0726659-6CC0-45F0-8DB8-30B541794D98}" srcOrd="0" destOrd="0" presId="urn:microsoft.com/office/officeart/2005/8/layout/orgChart1"/>
    <dgm:cxn modelId="{29370367-F67B-4F48-A480-7CEE9E4B88CA}" type="presParOf" srcId="{16608298-AA94-4FD4-947B-9A606D694E3C}" destId="{86CE06DE-02DD-471E-B2FA-0678F4527E07}" srcOrd="1" destOrd="0" presId="urn:microsoft.com/office/officeart/2005/8/layout/orgChart1"/>
    <dgm:cxn modelId="{2209E0D1-C4BF-40D2-AD37-B66BD4D396DF}" type="presParOf" srcId="{16429F0D-C4B7-4DAB-A521-0CB30F4D9515}" destId="{315341CF-4D21-4C32-B20F-4046FE41125A}" srcOrd="1" destOrd="0" presId="urn:microsoft.com/office/officeart/2005/8/layout/orgChart1"/>
    <dgm:cxn modelId="{F3DF48B8-D0DF-46E2-9043-1DCE6A35E8A4}" type="presParOf" srcId="{16429F0D-C4B7-4DAB-A521-0CB30F4D9515}" destId="{CBDDCB96-6732-4AE4-BDFB-934C49CEEC31}" srcOrd="2" destOrd="0" presId="urn:microsoft.com/office/officeart/2005/8/layout/orgChart1"/>
    <dgm:cxn modelId="{5C8D1F8F-F676-4B93-A135-3CAED59BEE18}" type="presParOf" srcId="{AB603FB7-6FF9-460A-AC3E-1BDEFBB600A2}" destId="{B7165AE1-2BFC-4A11-A87B-21103A6A60AD}" srcOrd="1" destOrd="0" presId="urn:microsoft.com/office/officeart/2005/8/layout/orgChart1"/>
    <dgm:cxn modelId="{969EEC12-25C2-4059-87D1-5CAD06570E4B}" type="presParOf" srcId="{B7165AE1-2BFC-4A11-A87B-21103A6A60AD}" destId="{947F70F4-6F16-4EBB-BB31-1908CBBB0E0F}" srcOrd="0" destOrd="0" presId="urn:microsoft.com/office/officeart/2005/8/layout/orgChart1"/>
    <dgm:cxn modelId="{50F68949-CA7B-4B77-AEA1-6D7EDEA145C4}" type="presParOf" srcId="{947F70F4-6F16-4EBB-BB31-1908CBBB0E0F}" destId="{D51033D0-D289-4173-A850-21A23AA488F2}" srcOrd="0" destOrd="0" presId="urn:microsoft.com/office/officeart/2005/8/layout/orgChart1"/>
    <dgm:cxn modelId="{C43CBCEF-F7A1-41BD-8721-06018E9D0FB2}" type="presParOf" srcId="{947F70F4-6F16-4EBB-BB31-1908CBBB0E0F}" destId="{63228C62-4F79-4E2F-B708-2D80FBA13261}" srcOrd="1" destOrd="0" presId="urn:microsoft.com/office/officeart/2005/8/layout/orgChart1"/>
    <dgm:cxn modelId="{3F211C84-E918-46CF-BEBD-1DB9A240BE94}" type="presParOf" srcId="{B7165AE1-2BFC-4A11-A87B-21103A6A60AD}" destId="{9F77A8DE-DFE7-4A37-95B0-6D51CBE64E08}" srcOrd="1" destOrd="0" presId="urn:microsoft.com/office/officeart/2005/8/layout/orgChart1"/>
    <dgm:cxn modelId="{16876A80-242F-45D4-9554-ECB8C748ECE6}" type="presParOf" srcId="{B7165AE1-2BFC-4A11-A87B-21103A6A60AD}" destId="{69FCFEE5-1133-46BE-8338-5A8D58044A1C}" srcOrd="2" destOrd="0" presId="urn:microsoft.com/office/officeart/2005/8/layout/orgChart1"/>
    <dgm:cxn modelId="{9656383D-4711-45A3-9B87-F72E1B40F3B6}" type="presParOf" srcId="{AB603FB7-6FF9-460A-AC3E-1BDEFBB600A2}" destId="{B0EC6259-061B-4E8F-A9CC-81BA3235B836}" srcOrd="2" destOrd="0" presId="urn:microsoft.com/office/officeart/2005/8/layout/orgChart1"/>
    <dgm:cxn modelId="{50106534-4729-464E-BB88-A58D157A638B}" type="presParOf" srcId="{B0EC6259-061B-4E8F-A9CC-81BA3235B836}" destId="{8E7FCE7C-11FD-4812-BD47-1010E4968495}" srcOrd="0" destOrd="0" presId="urn:microsoft.com/office/officeart/2005/8/layout/orgChart1"/>
    <dgm:cxn modelId="{6B2E4655-FAE3-4868-848C-254AA61BA430}" type="presParOf" srcId="{8E7FCE7C-11FD-4812-BD47-1010E4968495}" destId="{9A68CDB1-D934-4F2A-9C0E-F015C5F356D9}" srcOrd="0" destOrd="0" presId="urn:microsoft.com/office/officeart/2005/8/layout/orgChart1"/>
    <dgm:cxn modelId="{3D5D0089-35AC-4BC6-9596-CF6DA2EA5328}" type="presParOf" srcId="{8E7FCE7C-11FD-4812-BD47-1010E4968495}" destId="{F52B8360-A586-4D0E-9A43-CDCAA30E24FB}" srcOrd="1" destOrd="0" presId="urn:microsoft.com/office/officeart/2005/8/layout/orgChart1"/>
    <dgm:cxn modelId="{DACAB9BA-3557-4057-A7A4-07D7D55ADF41}" type="presParOf" srcId="{B0EC6259-061B-4E8F-A9CC-81BA3235B836}" destId="{0D21A937-7C60-45A4-A6DB-8C88F514D781}" srcOrd="1" destOrd="0" presId="urn:microsoft.com/office/officeart/2005/8/layout/orgChart1"/>
    <dgm:cxn modelId="{A253CAD6-2C8E-4BD4-A1E5-914B55D6BAE4}" type="presParOf" srcId="{B0EC6259-061B-4E8F-A9CC-81BA3235B836}" destId="{E9E3820E-DA6B-48F8-B57E-E615F1EA4915}" srcOrd="2" destOrd="0" presId="urn:microsoft.com/office/officeart/2005/8/layout/orgChart1"/>
    <dgm:cxn modelId="{15C25A6C-2B8C-4B9F-AD95-FF9BDFF04FFC}" type="presParOf" srcId="{AB603FB7-6FF9-460A-AC3E-1BDEFBB600A2}" destId="{FA51C15A-20A5-41C2-99F3-835141C49C28}" srcOrd="3" destOrd="0" presId="urn:microsoft.com/office/officeart/2005/8/layout/orgChart1"/>
    <dgm:cxn modelId="{A060DC58-F3B2-47A2-B7DC-5D9756820B73}" type="presParOf" srcId="{FA51C15A-20A5-41C2-99F3-835141C49C28}" destId="{1AE2966D-604C-4028-8ECE-568BC114B694}" srcOrd="0" destOrd="0" presId="urn:microsoft.com/office/officeart/2005/8/layout/orgChart1"/>
    <dgm:cxn modelId="{1CD9BDDD-1784-4A07-9C95-1B374F61D837}" type="presParOf" srcId="{1AE2966D-604C-4028-8ECE-568BC114B694}" destId="{A1DE2022-D8D6-4994-BBC2-8E2AA58A510F}" srcOrd="0" destOrd="0" presId="urn:microsoft.com/office/officeart/2005/8/layout/orgChart1"/>
    <dgm:cxn modelId="{532B5A32-5CD5-4416-B0A8-085EE57A55D5}" type="presParOf" srcId="{1AE2966D-604C-4028-8ECE-568BC114B694}" destId="{1BB52F7B-2515-47EF-87EF-DFFC7DC62398}" srcOrd="1" destOrd="0" presId="urn:microsoft.com/office/officeart/2005/8/layout/orgChart1"/>
    <dgm:cxn modelId="{664C39AA-4B0C-4878-9068-8B58D0CF1728}" type="presParOf" srcId="{FA51C15A-20A5-41C2-99F3-835141C49C28}" destId="{41EFA8CE-D092-455F-BC53-9A6068378030}" srcOrd="1" destOrd="0" presId="urn:microsoft.com/office/officeart/2005/8/layout/orgChart1"/>
    <dgm:cxn modelId="{BB94A2E2-0F95-4861-8DE9-E9BBA0E71B34}" type="presParOf" srcId="{FA51C15A-20A5-41C2-99F3-835141C49C28}" destId="{978C64F2-6EA7-4525-AB77-13A7B4CD8AAB}" srcOrd="2" destOrd="0" presId="urn:microsoft.com/office/officeart/2005/8/layout/orgChart1"/>
    <dgm:cxn modelId="{C93755BE-8D0F-4DB1-8E0E-E376124BDEB6}" type="presParOf" srcId="{AB603FB7-6FF9-460A-AC3E-1BDEFBB600A2}" destId="{3819D3DE-1E72-4DF6-A14B-47D5D4E1B739}" srcOrd="4" destOrd="0" presId="urn:microsoft.com/office/officeart/2005/8/layout/orgChart1"/>
    <dgm:cxn modelId="{E3117A57-31BE-474D-8135-06C15F75D695}" type="presParOf" srcId="{3819D3DE-1E72-4DF6-A14B-47D5D4E1B739}" destId="{F002C6F2-662B-4486-8868-BE9B2881111E}" srcOrd="0" destOrd="0" presId="urn:microsoft.com/office/officeart/2005/8/layout/orgChart1"/>
    <dgm:cxn modelId="{48C1525D-BDC6-4833-97FC-22E07227C96B}" type="presParOf" srcId="{F002C6F2-662B-4486-8868-BE9B2881111E}" destId="{10E38F03-0288-4CE4-913C-0AD0E8FDAC07}" srcOrd="0" destOrd="0" presId="urn:microsoft.com/office/officeart/2005/8/layout/orgChart1"/>
    <dgm:cxn modelId="{BBA7E580-57D5-47E7-B56F-724BAB4A5620}" type="presParOf" srcId="{F002C6F2-662B-4486-8868-BE9B2881111E}" destId="{D83182A5-D709-4465-B1CC-858C955BDE92}" srcOrd="1" destOrd="0" presId="urn:microsoft.com/office/officeart/2005/8/layout/orgChart1"/>
    <dgm:cxn modelId="{C2F8991E-DD22-443B-A6B8-3C46820CDC6C}" type="presParOf" srcId="{3819D3DE-1E72-4DF6-A14B-47D5D4E1B739}" destId="{E4789455-B15D-410C-BC4B-69337EDB19E4}" srcOrd="1" destOrd="0" presId="urn:microsoft.com/office/officeart/2005/8/layout/orgChart1"/>
    <dgm:cxn modelId="{6ACDCB49-5734-4D23-B652-443314E6AD91}" type="presParOf" srcId="{3819D3DE-1E72-4DF6-A14B-47D5D4E1B739}" destId="{E090052E-4A63-4567-BA5A-9A1951B083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726659-6CC0-45F0-8DB8-30B541794D98}">
      <dsp:nvSpPr>
        <dsp:cNvPr id="0" name=""/>
        <dsp:cNvSpPr/>
      </dsp:nvSpPr>
      <dsp:spPr>
        <a:xfrm>
          <a:off x="4390" y="1228625"/>
          <a:ext cx="1437766" cy="3015357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2/3 наших детей  в возрасте от </a:t>
          </a:r>
          <a:r>
            <a:rPr lang="ru-RU" sz="1600" kern="1200" dirty="0" smtClean="0"/>
            <a:t>5 до 12 </a:t>
          </a:r>
          <a:r>
            <a:rPr lang="ru-RU" sz="1600" kern="1200" dirty="0" smtClean="0"/>
            <a:t>лет смотрят телевизор  ежедневно</a:t>
          </a:r>
          <a:endParaRPr lang="ru-RU" sz="1600" kern="1200" dirty="0"/>
        </a:p>
      </dsp:txBody>
      <dsp:txXfrm>
        <a:off x="4390" y="1228625"/>
        <a:ext cx="1437766" cy="3015357"/>
      </dsp:txXfrm>
    </dsp:sp>
    <dsp:sp modelId="{D51033D0-D289-4173-A850-21A23AA488F2}">
      <dsp:nvSpPr>
        <dsp:cNvPr id="0" name=""/>
        <dsp:cNvSpPr/>
      </dsp:nvSpPr>
      <dsp:spPr>
        <a:xfrm>
          <a:off x="1658977" y="1228625"/>
          <a:ext cx="1437766" cy="3015357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Время ежедневного просмотра телепередач  </a:t>
          </a:r>
          <a:r>
            <a:rPr lang="ru-RU" sz="1600" kern="1200" dirty="0" smtClean="0"/>
            <a:t>  ребенком </a:t>
          </a:r>
          <a:r>
            <a:rPr lang="ru-RU" sz="1600" kern="1200" dirty="0" smtClean="0"/>
            <a:t>составляет в среднем более двух часов</a:t>
          </a:r>
          <a:endParaRPr lang="ru-RU" sz="1600" kern="1200" dirty="0"/>
        </a:p>
      </dsp:txBody>
      <dsp:txXfrm>
        <a:off x="1658977" y="1228625"/>
        <a:ext cx="1437766" cy="3015357"/>
      </dsp:txXfrm>
    </dsp:sp>
    <dsp:sp modelId="{9A68CDB1-D934-4F2A-9C0E-F015C5F356D9}">
      <dsp:nvSpPr>
        <dsp:cNvPr id="0" name=""/>
        <dsp:cNvSpPr/>
      </dsp:nvSpPr>
      <dsp:spPr>
        <a:xfrm>
          <a:off x="3313564" y="1228625"/>
          <a:ext cx="1437766" cy="3015357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50% детей смотрят  </a:t>
          </a:r>
          <a:r>
            <a:rPr lang="ru-RU" sz="1600" kern="1200" dirty="0" err="1" smtClean="0"/>
            <a:t>теле-передачи</a:t>
          </a:r>
          <a:r>
            <a:rPr lang="ru-RU" sz="1600" kern="1200" dirty="0" smtClean="0"/>
            <a:t>  </a:t>
          </a:r>
          <a:r>
            <a:rPr lang="ru-RU" sz="1600" kern="1200" dirty="0" smtClean="0"/>
            <a:t>без </a:t>
          </a:r>
          <a:r>
            <a:rPr lang="ru-RU" sz="1600" kern="1200" dirty="0" smtClean="0"/>
            <a:t>всякого выбора  и исключений</a:t>
          </a:r>
          <a:endParaRPr lang="ru-RU" sz="1600" kern="1200" dirty="0"/>
        </a:p>
      </dsp:txBody>
      <dsp:txXfrm>
        <a:off x="3313564" y="1228625"/>
        <a:ext cx="1437766" cy="3015357"/>
      </dsp:txXfrm>
    </dsp:sp>
    <dsp:sp modelId="{A1DE2022-D8D6-4994-BBC2-8E2AA58A510F}">
      <dsp:nvSpPr>
        <dsp:cNvPr id="0" name=""/>
        <dsp:cNvSpPr/>
      </dsp:nvSpPr>
      <dsp:spPr>
        <a:xfrm>
          <a:off x="4968151" y="1228625"/>
          <a:ext cx="1437766" cy="3015357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25% детей в возрасте  от 5до 10 лет смотрят одни и те же  передачи от 5 до 40 раз подряд</a:t>
          </a:r>
          <a:endParaRPr lang="ru-RU" sz="1600" kern="1200" dirty="0"/>
        </a:p>
      </dsp:txBody>
      <dsp:txXfrm>
        <a:off x="4968151" y="1228625"/>
        <a:ext cx="1437766" cy="3015357"/>
      </dsp:txXfrm>
    </dsp:sp>
    <dsp:sp modelId="{10E38F03-0288-4CE4-913C-0AD0E8FDAC07}">
      <dsp:nvSpPr>
        <dsp:cNvPr id="0" name=""/>
        <dsp:cNvSpPr/>
      </dsp:nvSpPr>
      <dsp:spPr>
        <a:xfrm>
          <a:off x="6622739" y="1228625"/>
          <a:ext cx="1437766" cy="3015357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38% ребят  в возрасте от 5 </a:t>
          </a:r>
          <a:r>
            <a:rPr lang="ru-RU" sz="1600" kern="1200" dirty="0" smtClean="0"/>
            <a:t>до 12 </a:t>
          </a:r>
          <a:r>
            <a:rPr lang="ru-RU" sz="1600" kern="1200" dirty="0" smtClean="0"/>
            <a:t>лет, отвечая  на вопрос  о том, как они предпочитают  проводить свободное время, на первое место поставили телевизор</a:t>
          </a:r>
          <a:endParaRPr lang="ru-RU" sz="1600" kern="1200" dirty="0"/>
        </a:p>
      </dsp:txBody>
      <dsp:txXfrm>
        <a:off x="6622739" y="1228625"/>
        <a:ext cx="1437766" cy="3015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0.15751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0"/>
          <a:ext cx="8172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dirty="0" smtClean="0"/>
            <a:t>Если ты оказался на необитаемом острове какие бы ты </a:t>
          </a:r>
        </a:p>
        <a:p xmlns:a="http://schemas.openxmlformats.org/drawingml/2006/main">
          <a:pPr algn="ctr"/>
          <a:r>
            <a:rPr lang="ru-RU" sz="2000" dirty="0" smtClean="0"/>
            <a:t>предметы заказал волшебнику, чтобы тебе было не скучно?</a:t>
          </a:r>
          <a:endParaRPr lang="ru-RU" sz="20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8A62-FCB9-4745-B883-5D6D4CCEF007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1A13-B1E5-4796-8AC3-0685F9E528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8A62-FCB9-4745-B883-5D6D4CCEF007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1A13-B1E5-4796-8AC3-0685F9E528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8A62-FCB9-4745-B883-5D6D4CCEF007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1A13-B1E5-4796-8AC3-0685F9E528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8A62-FCB9-4745-B883-5D6D4CCEF007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1A13-B1E5-4796-8AC3-0685F9E528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8A62-FCB9-4745-B883-5D6D4CCEF007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1A13-B1E5-4796-8AC3-0685F9E528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8A62-FCB9-4745-B883-5D6D4CCEF007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1A13-B1E5-4796-8AC3-0685F9E528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8A62-FCB9-4745-B883-5D6D4CCEF007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1A13-B1E5-4796-8AC3-0685F9E528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8A62-FCB9-4745-B883-5D6D4CCEF007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1A13-B1E5-4796-8AC3-0685F9E528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8A62-FCB9-4745-B883-5D6D4CCEF007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1A13-B1E5-4796-8AC3-0685F9E528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8A62-FCB9-4745-B883-5D6D4CCEF007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1A13-B1E5-4796-8AC3-0685F9E528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8A62-FCB9-4745-B883-5D6D4CCEF007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1A13-B1E5-4796-8AC3-0685F9E528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D8A62-FCB9-4745-B883-5D6D4CCEF007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F1A13-B1E5-4796-8AC3-0685F9E5282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908720"/>
            <a:ext cx="6984776" cy="345638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Телевидение в жизни семьи и ребенка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86916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Старший воспитатель МКДОУ «Черемховский детский сад»</a:t>
            </a:r>
          </a:p>
          <a:p>
            <a:r>
              <a:rPr lang="ru-RU" dirty="0" smtClean="0"/>
              <a:t>Астафьева Татьяна Александровна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«Хорошо или плохо»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stock-vector-illustration-of-a-sketch-of-a-lazy-boy-watching-tv-on-a-white-background-222013291.jpg"/>
          <p:cNvPicPr>
            <a:picLocks noChangeAspect="1"/>
          </p:cNvPicPr>
          <p:nvPr/>
        </p:nvPicPr>
        <p:blipFill>
          <a:blip r:embed="rId2" cstate="print"/>
          <a:srcRect b="13297"/>
          <a:stretch>
            <a:fillRect/>
          </a:stretch>
        </p:blipFill>
        <p:spPr>
          <a:xfrm>
            <a:off x="2555776" y="3429000"/>
            <a:ext cx="5688632" cy="3113874"/>
          </a:xfrm>
          <a:prstGeom prst="rect">
            <a:avLst/>
          </a:prstGeom>
        </p:spPr>
      </p:pic>
      <p:pic>
        <p:nvPicPr>
          <p:cNvPr id="7" name="Рисунок 6" descr="Сказка-про-хорошо-и-плохо.jpg"/>
          <p:cNvPicPr>
            <a:picLocks noChangeAspect="1"/>
          </p:cNvPicPr>
          <p:nvPr/>
        </p:nvPicPr>
        <p:blipFill>
          <a:blip r:embed="rId3" cstate="print"/>
          <a:srcRect r="50330"/>
          <a:stretch>
            <a:fillRect/>
          </a:stretch>
        </p:blipFill>
        <p:spPr>
          <a:xfrm>
            <a:off x="2771800" y="1340768"/>
            <a:ext cx="1514202" cy="2088232"/>
          </a:xfrm>
          <a:prstGeom prst="rect">
            <a:avLst/>
          </a:prstGeom>
        </p:spPr>
      </p:pic>
      <p:pic>
        <p:nvPicPr>
          <p:cNvPr id="8" name="Рисунок 7" descr="Сказка-про-хорошо-и-плохо.jpg"/>
          <p:cNvPicPr>
            <a:picLocks noChangeAspect="1"/>
          </p:cNvPicPr>
          <p:nvPr/>
        </p:nvPicPr>
        <p:blipFill>
          <a:blip r:embed="rId3" cstate="print"/>
          <a:srcRect l="50170"/>
          <a:stretch>
            <a:fillRect/>
          </a:stretch>
        </p:blipFill>
        <p:spPr>
          <a:xfrm>
            <a:off x="5724128" y="1340768"/>
            <a:ext cx="1519079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«Хорошо или плохо»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640.i_329bb5c2a36eee2c1a9049b2f6a9406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908720"/>
            <a:ext cx="2448272" cy="1651249"/>
          </a:xfrm>
          <a:prstGeom prst="rect">
            <a:avLst/>
          </a:prstGeom>
        </p:spPr>
      </p:pic>
      <p:pic>
        <p:nvPicPr>
          <p:cNvPr id="6" name="Рисунок 5" descr="Сказка-про-хорошо-и-плохо.jpg"/>
          <p:cNvPicPr>
            <a:picLocks noChangeAspect="1"/>
          </p:cNvPicPr>
          <p:nvPr/>
        </p:nvPicPr>
        <p:blipFill>
          <a:blip r:embed="rId3" cstate="print"/>
          <a:srcRect r="50330"/>
          <a:stretch>
            <a:fillRect/>
          </a:stretch>
        </p:blipFill>
        <p:spPr>
          <a:xfrm>
            <a:off x="1835696" y="1268760"/>
            <a:ext cx="1004875" cy="1385820"/>
          </a:xfrm>
          <a:prstGeom prst="rect">
            <a:avLst/>
          </a:prstGeom>
        </p:spPr>
      </p:pic>
      <p:pic>
        <p:nvPicPr>
          <p:cNvPr id="7" name="Рисунок 6" descr="Сказка-про-хорошо-и-плохо.jpg"/>
          <p:cNvPicPr>
            <a:picLocks noChangeAspect="1"/>
          </p:cNvPicPr>
          <p:nvPr/>
        </p:nvPicPr>
        <p:blipFill>
          <a:blip r:embed="rId3" cstate="print"/>
          <a:srcRect l="50170"/>
          <a:stretch>
            <a:fillRect/>
          </a:stretch>
        </p:blipFill>
        <p:spPr>
          <a:xfrm>
            <a:off x="6516216" y="1196752"/>
            <a:ext cx="1008112" cy="1385821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91680" y="2703403"/>
            <a:ext cx="309634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вызывает положительный интерес к технике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развивает творческие способности, воображение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развивает кругозор ребенка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воспитывает наблюдательность, внимание, сосредоточенность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развивает элементы наглядно-образного и логического мышления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292080" y="2636912"/>
            <a:ext cx="36004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полностью захватывает сознание ребенка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отрицательно влияет на физическое здоровье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провоцирует появление детской агрессии и жестокости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повышает состояние нервозности, тревожности и страха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способствует развитию  гиподинамии, снижает двигательную активность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ухудшает зрение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Современные мультфильмы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20140602_5421.jpg"/>
          <p:cNvPicPr>
            <a:picLocks noChangeAspect="1"/>
          </p:cNvPicPr>
          <p:nvPr/>
        </p:nvPicPr>
        <p:blipFill>
          <a:blip r:embed="rId2" cstate="print"/>
          <a:srcRect b="14222"/>
          <a:stretch>
            <a:fillRect/>
          </a:stretch>
        </p:blipFill>
        <p:spPr>
          <a:xfrm>
            <a:off x="1331640" y="4005064"/>
            <a:ext cx="5688632" cy="2664296"/>
          </a:xfrm>
          <a:prstGeom prst="rect">
            <a:avLst/>
          </a:prstGeom>
        </p:spPr>
      </p:pic>
      <p:pic>
        <p:nvPicPr>
          <p:cNvPr id="5" name="Рисунок 4" descr="wallpaper-futurama-bibleverse-plugi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764704"/>
            <a:ext cx="5644983" cy="3175303"/>
          </a:xfrm>
          <a:prstGeom prst="rect">
            <a:avLst/>
          </a:prstGeom>
        </p:spPr>
      </p:pic>
      <p:pic>
        <p:nvPicPr>
          <p:cNvPr id="6" name="Рисунок 5" descr="yes-no-icons-psd_55-292934257.jpg"/>
          <p:cNvPicPr>
            <a:picLocks noChangeAspect="1"/>
          </p:cNvPicPr>
          <p:nvPr/>
        </p:nvPicPr>
        <p:blipFill>
          <a:blip r:embed="rId4" cstate="print"/>
          <a:srcRect r="49279"/>
          <a:stretch>
            <a:fillRect/>
          </a:stretch>
        </p:blipFill>
        <p:spPr>
          <a:xfrm>
            <a:off x="7452320" y="4581128"/>
            <a:ext cx="1460937" cy="1440160"/>
          </a:xfrm>
          <a:prstGeom prst="rect">
            <a:avLst/>
          </a:prstGeom>
        </p:spPr>
      </p:pic>
      <p:pic>
        <p:nvPicPr>
          <p:cNvPr id="7" name="Рисунок 6" descr="yes-no-icons-psd_55-292934257.jpg"/>
          <p:cNvPicPr>
            <a:picLocks noChangeAspect="1"/>
          </p:cNvPicPr>
          <p:nvPr/>
        </p:nvPicPr>
        <p:blipFill>
          <a:blip r:embed="rId4" cstate="print"/>
          <a:srcRect l="50721"/>
          <a:stretch>
            <a:fillRect/>
          </a:stretch>
        </p:blipFill>
        <p:spPr>
          <a:xfrm>
            <a:off x="7380312" y="1268760"/>
            <a:ext cx="1348414" cy="13681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71420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Просмотр телевизора – одна из самых распространенных форм досуга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2780928"/>
            <a:ext cx="4032448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26% всего человечества смотрят телевизор 5-6 часов в сутки ежедневно!</a:t>
            </a:r>
            <a:endParaRPr lang="ru-RU" sz="3200" dirty="0"/>
          </a:p>
        </p:txBody>
      </p:sp>
      <p:pic>
        <p:nvPicPr>
          <p:cNvPr id="5" name="Рисунок 4" descr="1357738577_4719b42e426ff98a51a1d360c0d08d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060848"/>
            <a:ext cx="2661120" cy="45091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d08d00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348880"/>
            <a:ext cx="3120008" cy="23400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Актуальные вопросы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4581128"/>
            <a:ext cx="6768752" cy="201622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ru-RU" sz="3600" dirty="0" smtClean="0"/>
              <a:t>Должны </a:t>
            </a:r>
            <a:r>
              <a:rPr lang="ru-RU" sz="3600" dirty="0"/>
              <a:t>ли взрослые контролировать просмотр телепередач детьми?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1052736"/>
            <a:ext cx="6408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3600" dirty="0">
                <a:solidFill>
                  <a:prstClr val="black"/>
                </a:solidFill>
              </a:rPr>
              <a:t>Телевидение в жизни ребенка-это хорошо или плохо?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2780928"/>
            <a:ext cx="44406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3600" dirty="0">
                <a:solidFill>
                  <a:prstClr val="black"/>
                </a:solidFill>
              </a:rPr>
              <a:t>Сколько и что должны смотреть дети?</a:t>
            </a:r>
            <a:endParaRPr lang="ru-RU" sz="3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Советы родителям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1052736"/>
            <a:ext cx="7128792" cy="5616623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900" dirty="0" smtClean="0"/>
              <a:t>Откажитесь </a:t>
            </a:r>
            <a:r>
              <a:rPr lang="ru-RU" sz="1900" dirty="0"/>
              <a:t>от привычки спихивать  ребенка на телевизор, как на электронную няньку, даже если вы очень заняты. Вместе этого подыщите  ему какое-нибудь дело -пусть учится рисовать или лепить, слушать музыку, развивайте интерес к книге.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900" dirty="0" smtClean="0"/>
              <a:t>Выберите </a:t>
            </a:r>
            <a:r>
              <a:rPr lang="ru-RU" sz="1900" dirty="0"/>
              <a:t>достойные передачи. Просмотрите заранее программу на неделю  и отметьте те передачи или </a:t>
            </a:r>
            <a:r>
              <a:rPr lang="ru-RU" sz="1900" dirty="0" smtClean="0"/>
              <a:t>фильмы, </a:t>
            </a:r>
            <a:r>
              <a:rPr lang="ru-RU" sz="1900" dirty="0"/>
              <a:t>которыми ,на ваш взгляд , следовало бы ограничиться.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900" dirty="0" smtClean="0"/>
              <a:t>Назначьте </a:t>
            </a:r>
            <a:r>
              <a:rPr lang="ru-RU" sz="1900" dirty="0"/>
              <a:t>один день без телевизора. Объясните, что все, в том числе мама и папа, должны подыскать  себе на этот день более  полезные занятия.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900" dirty="0" smtClean="0"/>
              <a:t>Не </a:t>
            </a:r>
            <a:r>
              <a:rPr lang="ru-RU" sz="1900" dirty="0"/>
              <a:t>ставьте телевизор в детской, если только  не  хотите окончательно потерять  контроль над </a:t>
            </a:r>
            <a:r>
              <a:rPr lang="ru-RU" sz="1900" dirty="0" smtClean="0"/>
              <a:t>тем, какие </a:t>
            </a:r>
            <a:r>
              <a:rPr lang="ru-RU" sz="1900" dirty="0"/>
              <a:t>передачи  и в какое время смотрит ребенок.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900" dirty="0" smtClean="0"/>
              <a:t>Не </a:t>
            </a:r>
            <a:r>
              <a:rPr lang="ru-RU" sz="1900" dirty="0"/>
              <a:t>оставляйте телевизор включенным  для создания  шумового фона</a:t>
            </a:r>
            <a:r>
              <a:rPr lang="ru-RU" sz="1900" dirty="0" smtClean="0"/>
              <a:t>.</a:t>
            </a:r>
            <a:r>
              <a:rPr lang="ru-RU" sz="1900" dirty="0"/>
              <a:t>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83568" y="1385392"/>
          <a:ext cx="806489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899592" y="1628800"/>
            <a:ext cx="7632848" cy="72008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ТЕЛЕЗАВИСИМОСТЬ</a:t>
            </a:r>
            <a:endParaRPr lang="ru-RU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Статистика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907704" y="1340768"/>
          <a:ext cx="676875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Статистика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907704" y="1340768"/>
          <a:ext cx="676875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Статистика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907704" y="1340768"/>
          <a:ext cx="676875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Статистика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971600" y="1052736"/>
          <a:ext cx="81724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204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Телевидение в жизни семьи и ребенка</vt:lpstr>
      <vt:lpstr>Просмотр телевизора – одна из самых распространенных форм досуга</vt:lpstr>
      <vt:lpstr>Актуальные вопросы</vt:lpstr>
      <vt:lpstr>Советы родителям</vt:lpstr>
      <vt:lpstr>Слайд 5</vt:lpstr>
      <vt:lpstr>Статистика</vt:lpstr>
      <vt:lpstr>Статистика</vt:lpstr>
      <vt:lpstr>Статистика</vt:lpstr>
      <vt:lpstr>Статистика</vt:lpstr>
      <vt:lpstr>«Хорошо или плохо»</vt:lpstr>
      <vt:lpstr>«Хорошо или плохо»</vt:lpstr>
      <vt:lpstr>Современные мультфильмы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Телевидение в жизни семьи и ребенка</dc:title>
  <dc:creator>User</dc:creator>
  <cp:lastModifiedBy>User</cp:lastModifiedBy>
  <cp:revision>21</cp:revision>
  <dcterms:created xsi:type="dcterms:W3CDTF">2016-10-06T03:53:25Z</dcterms:created>
  <dcterms:modified xsi:type="dcterms:W3CDTF">2016-10-06T07:14:31Z</dcterms:modified>
</cp:coreProperties>
</file>