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4" r:id="rId4"/>
    <p:sldId id="262" r:id="rId5"/>
    <p:sldId id="258" r:id="rId6"/>
    <p:sldId id="259" r:id="rId7"/>
    <p:sldId id="260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2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14E7E-C927-4CE0-825A-D8E2D65DD0C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AC7A21-7F8E-4C28-9A71-F641BD4D3B3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Крупнейшие промышленные предприятия химии и нефтехимии, энергетики и машиностроения, строительного комплекса и ряда </a:t>
          </a:r>
          <a:r>
            <a:rPr lang="ru-RU" sz="1600" dirty="0" smtClean="0"/>
            <a:t>других</a:t>
          </a:r>
          <a:endParaRPr lang="ru-RU" sz="1200" dirty="0" smtClean="0"/>
        </a:p>
        <a:p>
          <a:pPr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/>
        </a:p>
      </dgm:t>
    </dgm:pt>
    <dgm:pt modelId="{27D820E3-22B1-4AF2-AD8E-474CF92ED91F}" type="parTrans" cxnId="{F46B98F9-E234-4282-B79C-F8ECC1B4F5BA}">
      <dgm:prSet/>
      <dgm:spPr/>
      <dgm:t>
        <a:bodyPr/>
        <a:lstStyle/>
        <a:p>
          <a:endParaRPr lang="ru-RU"/>
        </a:p>
      </dgm:t>
    </dgm:pt>
    <dgm:pt modelId="{C8D0209C-56AA-472D-9DB7-F5981DF04C5C}" type="sibTrans" cxnId="{F46B98F9-E234-4282-B79C-F8ECC1B4F5BA}">
      <dgm:prSet/>
      <dgm:spPr/>
      <dgm:t>
        <a:bodyPr/>
        <a:lstStyle/>
        <a:p>
          <a:endParaRPr lang="ru-RU"/>
        </a:p>
      </dgm:t>
    </dgm:pt>
    <dgm:pt modelId="{6F0E5A04-BDE3-4301-98C0-0532CD9D19AA}">
      <dgm:prSet custT="1"/>
      <dgm:spPr/>
      <dgm:t>
        <a:bodyPr/>
        <a:lstStyle/>
        <a:p>
          <a:pPr rtl="0"/>
          <a:r>
            <a:rPr lang="ru-RU" sz="1800" dirty="0" smtClean="0"/>
            <a:t>Рост темпов загрязнения окружающей </a:t>
          </a:r>
          <a:r>
            <a:rPr lang="ru-RU" sz="1800" dirty="0" smtClean="0"/>
            <a:t>среды</a:t>
          </a:r>
          <a:r>
            <a:rPr lang="ru-RU" sz="1200" dirty="0" smtClean="0"/>
            <a:t/>
          </a:r>
          <a:br>
            <a:rPr lang="ru-RU" sz="1200" dirty="0" smtClean="0"/>
          </a:br>
          <a:endParaRPr lang="ru-RU" sz="1200" dirty="0"/>
        </a:p>
      </dgm:t>
    </dgm:pt>
    <dgm:pt modelId="{A0EAAA41-0175-48E0-B17A-CDF0B59CA472}" type="parTrans" cxnId="{A6F813F2-9965-4377-BE31-BF439B189561}">
      <dgm:prSet/>
      <dgm:spPr/>
      <dgm:t>
        <a:bodyPr/>
        <a:lstStyle/>
        <a:p>
          <a:endParaRPr lang="ru-RU"/>
        </a:p>
      </dgm:t>
    </dgm:pt>
    <dgm:pt modelId="{E55BA619-13CF-48F0-99F1-06FC121D70B9}" type="sibTrans" cxnId="{A6F813F2-9965-4377-BE31-BF439B189561}">
      <dgm:prSet/>
      <dgm:spPr/>
      <dgm:t>
        <a:bodyPr/>
        <a:lstStyle/>
        <a:p>
          <a:endParaRPr lang="ru-RU"/>
        </a:p>
      </dgm:t>
    </dgm:pt>
    <dgm:pt modelId="{42756E7B-0227-4048-B02B-C82255ACC10E}">
      <dgm:prSet custT="1"/>
      <dgm:spPr/>
      <dgm:t>
        <a:bodyPr/>
        <a:lstStyle/>
        <a:p>
          <a:pPr rtl="0"/>
          <a:r>
            <a:rPr lang="ru-RU" sz="1600" dirty="0" smtClean="0"/>
            <a:t>Загрязнение реки Белой  ингредиентами промышленного происхождения</a:t>
          </a:r>
          <a:endParaRPr lang="ru-RU" sz="1600" dirty="0"/>
        </a:p>
      </dgm:t>
    </dgm:pt>
    <dgm:pt modelId="{25392F2F-E137-487F-BB36-3E50BC16152D}" type="parTrans" cxnId="{8F145F87-B9CD-4A22-8882-FE1B0EE8D6BC}">
      <dgm:prSet/>
      <dgm:spPr/>
      <dgm:t>
        <a:bodyPr/>
        <a:lstStyle/>
        <a:p>
          <a:endParaRPr lang="ru-RU"/>
        </a:p>
      </dgm:t>
    </dgm:pt>
    <dgm:pt modelId="{F06106DC-1292-41A3-8C86-09BBDA109D5B}" type="sibTrans" cxnId="{8F145F87-B9CD-4A22-8882-FE1B0EE8D6BC}">
      <dgm:prSet/>
      <dgm:spPr/>
      <dgm:t>
        <a:bodyPr/>
        <a:lstStyle/>
        <a:p>
          <a:endParaRPr lang="ru-RU"/>
        </a:p>
      </dgm:t>
    </dgm:pt>
    <dgm:pt modelId="{54F23A8C-241A-461B-8EB8-EDB5254CEA2D}" type="pres">
      <dgm:prSet presAssocID="{4DB14E7E-C927-4CE0-825A-D8E2D65DD0C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25862B4-5E6F-4A01-B4AF-E4D495509C8F}" type="pres">
      <dgm:prSet presAssocID="{4DB14E7E-C927-4CE0-825A-D8E2D65DD0CC}" presName="pyramid" presStyleLbl="node1" presStyleIdx="0" presStyleCnt="1"/>
      <dgm:spPr/>
    </dgm:pt>
    <dgm:pt modelId="{1DB046BD-B0BF-4A3A-A9AC-E58082577330}" type="pres">
      <dgm:prSet presAssocID="{4DB14E7E-C927-4CE0-825A-D8E2D65DD0CC}" presName="theList" presStyleCnt="0"/>
      <dgm:spPr/>
    </dgm:pt>
    <dgm:pt modelId="{6BB8E58F-75B8-4FDE-B883-0714802372A1}" type="pres">
      <dgm:prSet presAssocID="{00AC7A21-7F8E-4C28-9A71-F641BD4D3B3A}" presName="aNode" presStyleLbl="fgAcc1" presStyleIdx="0" presStyleCnt="3" custScaleX="165997" custScaleY="189985" custLinFactY="-29364" custLinFactNeighborX="-479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8901B-DD20-444F-8AEF-9CB4C750387C}" type="pres">
      <dgm:prSet presAssocID="{00AC7A21-7F8E-4C28-9A71-F641BD4D3B3A}" presName="aSpace" presStyleCnt="0"/>
      <dgm:spPr/>
    </dgm:pt>
    <dgm:pt modelId="{586F7D20-5852-4862-A0F7-700BF4DA6C8F}" type="pres">
      <dgm:prSet presAssocID="{6F0E5A04-BDE3-4301-98C0-0532CD9D19AA}" presName="aNode" presStyleLbl="fgAcc1" presStyleIdx="1" presStyleCnt="3" custScaleX="123369" custScaleY="223541" custLinFactY="5690" custLinFactNeighborX="-490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A4E3D-09BA-4A16-AC94-DEBA5BD57DC6}" type="pres">
      <dgm:prSet presAssocID="{6F0E5A04-BDE3-4301-98C0-0532CD9D19AA}" presName="aSpace" presStyleCnt="0"/>
      <dgm:spPr/>
    </dgm:pt>
    <dgm:pt modelId="{15420526-55FC-450A-9A84-8230AFA1A40A}" type="pres">
      <dgm:prSet presAssocID="{42756E7B-0227-4048-B02B-C82255ACC10E}" presName="aNode" presStyleLbl="fgAcc1" presStyleIdx="2" presStyleCnt="3" custScaleX="173070" custScaleY="161391" custLinFactY="49374" custLinFactNeighborX="-4551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8930A-599C-48C1-AC21-556A4C22CB17}" type="pres">
      <dgm:prSet presAssocID="{42756E7B-0227-4048-B02B-C82255ACC10E}" presName="aSpace" presStyleCnt="0"/>
      <dgm:spPr/>
    </dgm:pt>
  </dgm:ptLst>
  <dgm:cxnLst>
    <dgm:cxn modelId="{173EAC62-073F-4D23-A185-3F0DD8392BDD}" type="presOf" srcId="{00AC7A21-7F8E-4C28-9A71-F641BD4D3B3A}" destId="{6BB8E58F-75B8-4FDE-B883-0714802372A1}" srcOrd="0" destOrd="0" presId="urn:microsoft.com/office/officeart/2005/8/layout/pyramid2"/>
    <dgm:cxn modelId="{990534B4-9C7B-40DF-9531-E009B482148B}" type="presOf" srcId="{42756E7B-0227-4048-B02B-C82255ACC10E}" destId="{15420526-55FC-450A-9A84-8230AFA1A40A}" srcOrd="0" destOrd="0" presId="urn:microsoft.com/office/officeart/2005/8/layout/pyramid2"/>
    <dgm:cxn modelId="{8DE6E1D7-E11F-4ADA-97DD-E25B36471BEC}" type="presOf" srcId="{6F0E5A04-BDE3-4301-98C0-0532CD9D19AA}" destId="{586F7D20-5852-4862-A0F7-700BF4DA6C8F}" srcOrd="0" destOrd="0" presId="urn:microsoft.com/office/officeart/2005/8/layout/pyramid2"/>
    <dgm:cxn modelId="{8F145F87-B9CD-4A22-8882-FE1B0EE8D6BC}" srcId="{4DB14E7E-C927-4CE0-825A-D8E2D65DD0CC}" destId="{42756E7B-0227-4048-B02B-C82255ACC10E}" srcOrd="2" destOrd="0" parTransId="{25392F2F-E137-487F-BB36-3E50BC16152D}" sibTransId="{F06106DC-1292-41A3-8C86-09BBDA109D5B}"/>
    <dgm:cxn modelId="{A6F813F2-9965-4377-BE31-BF439B189561}" srcId="{4DB14E7E-C927-4CE0-825A-D8E2D65DD0CC}" destId="{6F0E5A04-BDE3-4301-98C0-0532CD9D19AA}" srcOrd="1" destOrd="0" parTransId="{A0EAAA41-0175-48E0-B17A-CDF0B59CA472}" sibTransId="{E55BA619-13CF-48F0-99F1-06FC121D70B9}"/>
    <dgm:cxn modelId="{548A5A91-DA98-410A-8B63-8B440D6A87BD}" type="presOf" srcId="{4DB14E7E-C927-4CE0-825A-D8E2D65DD0CC}" destId="{54F23A8C-241A-461B-8EB8-EDB5254CEA2D}" srcOrd="0" destOrd="0" presId="urn:microsoft.com/office/officeart/2005/8/layout/pyramid2"/>
    <dgm:cxn modelId="{F46B98F9-E234-4282-B79C-F8ECC1B4F5BA}" srcId="{4DB14E7E-C927-4CE0-825A-D8E2D65DD0CC}" destId="{00AC7A21-7F8E-4C28-9A71-F641BD4D3B3A}" srcOrd="0" destOrd="0" parTransId="{27D820E3-22B1-4AF2-AD8E-474CF92ED91F}" sibTransId="{C8D0209C-56AA-472D-9DB7-F5981DF04C5C}"/>
    <dgm:cxn modelId="{D7A5C61F-A6B4-4E51-B11A-AE617AC6CE9C}" type="presParOf" srcId="{54F23A8C-241A-461B-8EB8-EDB5254CEA2D}" destId="{A25862B4-5E6F-4A01-B4AF-E4D495509C8F}" srcOrd="0" destOrd="0" presId="urn:microsoft.com/office/officeart/2005/8/layout/pyramid2"/>
    <dgm:cxn modelId="{4EDBF8B5-C8E1-41A2-BCFB-07F1A9A0AB84}" type="presParOf" srcId="{54F23A8C-241A-461B-8EB8-EDB5254CEA2D}" destId="{1DB046BD-B0BF-4A3A-A9AC-E58082577330}" srcOrd="1" destOrd="0" presId="urn:microsoft.com/office/officeart/2005/8/layout/pyramid2"/>
    <dgm:cxn modelId="{D2DC43F2-C090-450C-979A-04EF34965F00}" type="presParOf" srcId="{1DB046BD-B0BF-4A3A-A9AC-E58082577330}" destId="{6BB8E58F-75B8-4FDE-B883-0714802372A1}" srcOrd="0" destOrd="0" presId="urn:microsoft.com/office/officeart/2005/8/layout/pyramid2"/>
    <dgm:cxn modelId="{28103D06-74A0-4789-9392-EC5376805A55}" type="presParOf" srcId="{1DB046BD-B0BF-4A3A-A9AC-E58082577330}" destId="{E238901B-DD20-444F-8AEF-9CB4C750387C}" srcOrd="1" destOrd="0" presId="urn:microsoft.com/office/officeart/2005/8/layout/pyramid2"/>
    <dgm:cxn modelId="{D7361D15-CF61-4515-886E-E8FF52E8513D}" type="presParOf" srcId="{1DB046BD-B0BF-4A3A-A9AC-E58082577330}" destId="{586F7D20-5852-4862-A0F7-700BF4DA6C8F}" srcOrd="2" destOrd="0" presId="urn:microsoft.com/office/officeart/2005/8/layout/pyramid2"/>
    <dgm:cxn modelId="{0E9709A0-6A32-430E-BE7E-C8F092235C3E}" type="presParOf" srcId="{1DB046BD-B0BF-4A3A-A9AC-E58082577330}" destId="{8D8A4E3D-09BA-4A16-AC94-DEBA5BD57DC6}" srcOrd="3" destOrd="0" presId="urn:microsoft.com/office/officeart/2005/8/layout/pyramid2"/>
    <dgm:cxn modelId="{163E5FC6-1C3C-471A-9A38-0909F4C77CAE}" type="presParOf" srcId="{1DB046BD-B0BF-4A3A-A9AC-E58082577330}" destId="{15420526-55FC-450A-9A84-8230AFA1A40A}" srcOrd="4" destOrd="0" presId="urn:microsoft.com/office/officeart/2005/8/layout/pyramid2"/>
    <dgm:cxn modelId="{5E63E783-989E-483E-9C97-08D281E293A3}" type="presParOf" srcId="{1DB046BD-B0BF-4A3A-A9AC-E58082577330}" destId="{2058930A-599C-48C1-AC21-556A4C22CB1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862B4-5E6F-4A01-B4AF-E4D495509C8F}">
      <dsp:nvSpPr>
        <dsp:cNvPr id="0" name=""/>
        <dsp:cNvSpPr/>
      </dsp:nvSpPr>
      <dsp:spPr>
        <a:xfrm>
          <a:off x="477376" y="0"/>
          <a:ext cx="3636843" cy="531496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8E58F-75B8-4FDE-B883-0714802372A1}">
      <dsp:nvSpPr>
        <dsp:cNvPr id="0" name=""/>
        <dsp:cNvSpPr/>
      </dsp:nvSpPr>
      <dsp:spPr>
        <a:xfrm>
          <a:off x="381177" y="243819"/>
          <a:ext cx="3924083" cy="13174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Крупнейшие промышленные предприятия химии и нефтехимии, энергетики и машиностроения, строительного комплекса и ряда </a:t>
          </a:r>
          <a:r>
            <a:rPr lang="ru-RU" sz="1600" kern="1200" dirty="0" smtClean="0"/>
            <a:t>других</a:t>
          </a:r>
          <a:endParaRPr lang="ru-RU" sz="1200" kern="1200" dirty="0" smtClean="0"/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445488" y="308130"/>
        <a:ext cx="3795461" cy="1188804"/>
      </dsp:txXfrm>
    </dsp:sp>
    <dsp:sp modelId="{586F7D20-5852-4862-A0F7-700BF4DA6C8F}">
      <dsp:nvSpPr>
        <dsp:cNvPr id="0" name=""/>
        <dsp:cNvSpPr/>
      </dsp:nvSpPr>
      <dsp:spPr>
        <a:xfrm>
          <a:off x="860326" y="2064362"/>
          <a:ext cx="2916379" cy="1550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Рост темпов загрязнения окружающей </a:t>
          </a:r>
          <a:r>
            <a:rPr lang="ru-RU" sz="1800" kern="1200" dirty="0" smtClean="0"/>
            <a:t>среды</a:t>
          </a:r>
          <a:r>
            <a:rPr lang="ru-RU" sz="1200" kern="1200" dirty="0" smtClean="0"/>
            <a:t/>
          </a:r>
          <a:br>
            <a:rPr lang="ru-RU" sz="1200" kern="1200" dirty="0" smtClean="0"/>
          </a:br>
          <a:endParaRPr lang="ru-RU" sz="1200" kern="1200" dirty="0"/>
        </a:p>
      </dsp:txBody>
      <dsp:txXfrm>
        <a:off x="935996" y="2140032"/>
        <a:ext cx="2765039" cy="1398776"/>
      </dsp:txXfrm>
    </dsp:sp>
    <dsp:sp modelId="{15420526-55FC-450A-9A84-8230AFA1A40A}">
      <dsp:nvSpPr>
        <dsp:cNvPr id="0" name=""/>
        <dsp:cNvSpPr/>
      </dsp:nvSpPr>
      <dsp:spPr>
        <a:xfrm>
          <a:off x="356273" y="4004080"/>
          <a:ext cx="4091285" cy="1119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Загрязнение реки Белой  ингредиентами промышленного происхождения</a:t>
          </a:r>
          <a:endParaRPr lang="ru-RU" sz="1600" kern="1200" dirty="0"/>
        </a:p>
      </dsp:txBody>
      <dsp:txXfrm>
        <a:off x="410905" y="4058712"/>
        <a:ext cx="3982021" cy="100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7174-DF40-4349-A9D5-CB31605C4BF5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78FE-5ABA-4C1C-B3A0-E8D9804BA3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67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78FE-5ABA-4C1C-B3A0-E8D9804BA3B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AE1C1B-B6AD-49B3-A6C5-24B48136FB6B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C79774-96AB-4F82-9DD7-9340B38FE5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04664"/>
            <a:ext cx="4896544" cy="511256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Промышленность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столицы и ее влияние на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экологию города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Выполнила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ХАМАТОВА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КАМИЛЛА,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11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лет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Объединение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«Ключики успеха»</a:t>
            </a:r>
            <a:b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педагог: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Мигранова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Э.Р.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ttp://avtovikup-24.ru/assets/img/rru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45682" y="16734719"/>
            <a:ext cx="995243" cy="1731384"/>
          </a:xfrm>
          <a:prstGeom prst="rect">
            <a:avLst/>
          </a:prstGeom>
          <a:noFill/>
        </p:spPr>
      </p:pic>
      <p:pic>
        <p:nvPicPr>
          <p:cNvPr id="13" name="Рисунок 12" descr="rru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2516698" cy="335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3538736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>
                <a:solidFill>
                  <a:schemeClr val="bg2">
                    <a:lumMod val="50000"/>
                  </a:schemeClr>
                </a:solidFill>
              </a:rPr>
              <a:t>Выводы: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3728" y="836712"/>
            <a:ext cx="4686304" cy="5643602"/>
          </a:xfrm>
        </p:spPr>
        <p:txBody>
          <a:bodyPr>
            <a:noAutofit/>
          </a:bodyPr>
          <a:lstStyle/>
          <a:p>
            <a:r>
              <a:rPr lang="ru-RU" sz="1400" dirty="0" smtClean="0"/>
              <a:t>Основными причинами загрязнения окружающей среды  г.Уфы являются износ промышленности, устаревшие технологии. </a:t>
            </a:r>
          </a:p>
          <a:p>
            <a:r>
              <a:rPr lang="ru-RU" sz="1400" dirty="0" smtClean="0"/>
              <a:t>Недостаточно быстро решаются вопросы промышленных отходов, внедрения малоотходных технологий. </a:t>
            </a:r>
          </a:p>
          <a:p>
            <a:r>
              <a:rPr lang="ru-RU" sz="1400" dirty="0" smtClean="0"/>
              <a:t>Проблема утилизации твердых бытовых отходов также остается актуальной.</a:t>
            </a:r>
          </a:p>
          <a:p>
            <a:r>
              <a:rPr lang="ru-RU" sz="1400" dirty="0" smtClean="0"/>
              <a:t>Одним из главных факторов улучшения экологической ситуации в городах  является </a:t>
            </a: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</a:rPr>
              <a:t>озеленение </a:t>
            </a:r>
            <a:r>
              <a:rPr lang="ru-RU" sz="1400" dirty="0" smtClean="0"/>
              <a:t>как внутри городов, так и в их пригородных зеленых зонах,.</a:t>
            </a:r>
          </a:p>
          <a:p>
            <a:r>
              <a:rPr lang="ru-RU" sz="1400" dirty="0" smtClean="0"/>
              <a:t>Зеленые зоны городов </a:t>
            </a:r>
            <a:r>
              <a:rPr lang="ru-RU" sz="1400" dirty="0" err="1" smtClean="0"/>
              <a:t>полифункциональны</a:t>
            </a:r>
            <a:r>
              <a:rPr lang="ru-RU" sz="1400" dirty="0" smtClean="0"/>
              <a:t> – они улучшают состояние атмосферы и играют большую роль «зеленых легких» городов, </a:t>
            </a:r>
          </a:p>
          <a:p>
            <a:r>
              <a:rPr lang="ru-RU" sz="1400" dirty="0" smtClean="0"/>
              <a:t>Человечество пришло к пониманию, что дальнейшее развитие технического прогресса невозможно без оценки влияния новых технологий на экологическую ситуацию.</a:t>
            </a:r>
            <a:endParaRPr lang="ru-RU" sz="1400" dirty="0"/>
          </a:p>
        </p:txBody>
      </p:sp>
      <p:pic>
        <p:nvPicPr>
          <p:cNvPr id="7" name="Содержимое 6" descr="d4dc73f01cca7b0200de8a1053fe1256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148064" y="188640"/>
            <a:ext cx="3837219" cy="2651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http://lycc1501.mskobr.ru/users_files/SaveljevAS/images/a2c61cdfc347d2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24847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  <p:pic>
        <p:nvPicPr>
          <p:cNvPr id="4" name="Содержимое 3" descr="141797_html_m59fb538a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928926" y="2428868"/>
            <a:ext cx="3180953" cy="319047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4917" y="385756"/>
            <a:ext cx="8129946" cy="60453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Уфа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 является крупным промышленным городом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промышленные предприятия       </a:t>
            </a:r>
            <a:r>
              <a:rPr lang="ru-RU" sz="1800" b="1" dirty="0" smtClean="0">
                <a:solidFill>
                  <a:srgbClr val="C00000"/>
                </a:solidFill>
              </a:rPr>
              <a:t>автомобильный </a:t>
            </a:r>
            <a:r>
              <a:rPr lang="ru-RU" sz="1800" b="1" dirty="0" smtClean="0">
                <a:solidFill>
                  <a:srgbClr val="C00000"/>
                </a:solidFill>
              </a:rPr>
              <a:t>транспорт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. </a:t>
            </a:r>
          </a:p>
        </p:txBody>
      </p:sp>
      <p:pic>
        <p:nvPicPr>
          <p:cNvPr id="38914" name="Picture 2" descr="http://www.oprf.ru/files/zavod2411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4643470" cy="371648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38918" name="Picture 6" descr="http://strana.in.ua/wp-content/uploads/2017/06/g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71810"/>
            <a:ext cx="3715131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4" name="Прямая со стрелкой 3"/>
          <p:cNvCxnSpPr/>
          <p:nvPr/>
        </p:nvCxnSpPr>
        <p:spPr>
          <a:xfrm>
            <a:off x="2536730" y="1672481"/>
            <a:ext cx="57606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796136" y="1629835"/>
            <a:ext cx="42919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1988840"/>
            <a:ext cx="412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Загрязнение природной среды</a:t>
            </a:r>
            <a:endParaRPr lang="ru-RU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 (1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44959" y="357166"/>
            <a:ext cx="8032214" cy="602416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5184576" cy="364732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городе функционирует более </a:t>
            </a:r>
            <a:r>
              <a:rPr lang="ru-RU" sz="2000" b="1" dirty="0" smtClean="0"/>
              <a:t>700 предприятий</a:t>
            </a:r>
            <a:r>
              <a:rPr lang="ru-RU" sz="2000" dirty="0" smtClean="0"/>
              <a:t>, загрязняющих природную среду.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b="1" u="sng" dirty="0" smtClean="0"/>
              <a:t>Важнейшие </a:t>
            </a:r>
            <a:r>
              <a:rPr lang="ru-RU" sz="2000" b="1" u="sng" dirty="0" smtClean="0"/>
              <a:t>отрасли промышленности Уфы: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- </a:t>
            </a:r>
            <a:r>
              <a:rPr lang="ru-RU" sz="2000" u="sng" dirty="0" smtClean="0"/>
              <a:t>нефтедобыча</a:t>
            </a:r>
            <a:r>
              <a:rPr lang="ru-RU" sz="2000" dirty="0" smtClean="0"/>
              <a:t> </a:t>
            </a:r>
            <a:r>
              <a:rPr lang="ru-RU" sz="2000" dirty="0" smtClean="0"/>
              <a:t>(23 % промышленного продукта) и </a:t>
            </a:r>
            <a:r>
              <a:rPr lang="ru-RU" sz="2000" u="sng" dirty="0" smtClean="0"/>
              <a:t>нефтепереработка</a:t>
            </a:r>
            <a:r>
              <a:rPr lang="ru-RU" sz="2000" dirty="0" smtClean="0"/>
              <a:t> (20%);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- </a:t>
            </a:r>
            <a:r>
              <a:rPr lang="ru-RU" sz="2000" u="sng" dirty="0" smtClean="0"/>
              <a:t>химия </a:t>
            </a:r>
            <a:r>
              <a:rPr lang="ru-RU" sz="2000" u="sng" dirty="0" smtClean="0"/>
              <a:t>и нефтехимия </a:t>
            </a:r>
            <a:r>
              <a:rPr lang="ru-RU" sz="2000" dirty="0" smtClean="0"/>
              <a:t>(16%)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Содержимое 4" descr="Ufa_7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36096" y="116632"/>
            <a:ext cx="3355952" cy="2227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 descr="http://900igr.net/up/datas/171667/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1" y="3068960"/>
            <a:ext cx="5052053" cy="3789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28" name="Picture 4" descr="https://ss.metronews.ru/userfiles/materials/89/896922/858x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3212976"/>
            <a:ext cx="3241269" cy="24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/>
              <a:t>Экологические проблемы г. Уфы</a:t>
            </a:r>
            <a:endParaRPr lang="ru-RU" sz="28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15595908"/>
              </p:ext>
            </p:extLst>
          </p:nvPr>
        </p:nvGraphicFramePr>
        <p:xfrm>
          <a:off x="214282" y="857232"/>
          <a:ext cx="6000792" cy="531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Pererabotka-othodov-700x4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363" y="332656"/>
            <a:ext cx="2049799" cy="1171313"/>
          </a:xfrm>
          <a:prstGeom prst="rect">
            <a:avLst/>
          </a:prstGeom>
        </p:spPr>
      </p:pic>
      <p:pic>
        <p:nvPicPr>
          <p:cNvPr id="5" name="Содержимое 4" descr="zdr3_17062013_an1.jpg"/>
          <p:cNvPicPr>
            <a:picLocks noGrp="1" noChangeAspect="1"/>
          </p:cNvPicPr>
          <p:nvPr>
            <p:ph sz="quarter" idx="2"/>
          </p:nvPr>
        </p:nvPicPr>
        <p:blipFill>
          <a:blip r:embed="rId8"/>
          <a:stretch>
            <a:fillRect/>
          </a:stretch>
        </p:blipFill>
        <p:spPr>
          <a:xfrm>
            <a:off x="5047480" y="4437112"/>
            <a:ext cx="3331924" cy="223224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https://sun9-3.userapi.com/c540106/v540106519/335bd/2NUUhAv_QX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960440" cy="29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tastrofa-v-prirod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15616" y="0"/>
            <a:ext cx="3929090" cy="3223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3573016"/>
            <a:ext cx="7272808" cy="2891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 smtClean="0"/>
              <a:t>Материал и его время разложения: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Хлопковая ткань________________1-5 месяцев </a:t>
            </a:r>
            <a:br>
              <a:rPr lang="ru-RU" dirty="0" smtClean="0"/>
            </a:br>
            <a:r>
              <a:rPr lang="ru-RU" dirty="0" smtClean="0"/>
              <a:t>Бумага ________________________2-5 месяцев </a:t>
            </a:r>
            <a:br>
              <a:rPr lang="ru-RU" dirty="0" smtClean="0"/>
            </a:br>
            <a:r>
              <a:rPr lang="ru-RU" dirty="0" smtClean="0"/>
              <a:t>Апельсиновая кожура ___________6 месяцев </a:t>
            </a:r>
            <a:br>
              <a:rPr lang="ru-RU" dirty="0" smtClean="0"/>
            </a:br>
            <a:r>
              <a:rPr lang="ru-RU" dirty="0" smtClean="0"/>
              <a:t>Сигаретные окурки </a:t>
            </a:r>
            <a:r>
              <a:rPr lang="ru-RU" dirty="0" err="1" smtClean="0"/>
              <a:t>_____________от</a:t>
            </a:r>
            <a:r>
              <a:rPr lang="ru-RU" dirty="0" smtClean="0"/>
              <a:t> 1 года до 12 лет </a:t>
            </a:r>
            <a:br>
              <a:rPr lang="ru-RU" dirty="0" smtClean="0"/>
            </a:br>
            <a:r>
              <a:rPr lang="ru-RU" dirty="0" smtClean="0"/>
              <a:t>Полиэтиленовые пакеты _________5 лет </a:t>
            </a:r>
            <a:br>
              <a:rPr lang="ru-RU" dirty="0" smtClean="0"/>
            </a:br>
            <a:r>
              <a:rPr lang="ru-RU" dirty="0" smtClean="0"/>
              <a:t>Стеклянная тара ________________1 млн. лет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08912" cy="165618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более 200 тыс. тонн отходов складируются на территории предприятий Уфы и свыше 300 тыс. тонн вывозится на городскую свалку. Городу Уфа необходим завод по переработке твердо-бытовых и промышленных отходов с современными и передовыми технологиями, отвечающий требованиям природоохранного законодательства.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5801227df74dd5047e2ac34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51920" y="1628800"/>
            <a:ext cx="4924435" cy="3401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s://02.xn--b1aew.xn--p1ai/upload/site6/document_images/2014/12_05_2014/IMG_20140411_152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" y="3789040"/>
            <a:ext cx="3936435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onnews.ru/static/images/2016/02/25/%D1%82%D0%B1%D0%BE_%D1%84%D0%BE%D1%82%D0%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6" y="1484784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77313158_649ecf5562956d2dd811b4948d56f46c_x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7282" y="10553"/>
            <a:ext cx="3672408" cy="2448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8064" y="179864"/>
            <a:ext cx="3714776" cy="56007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направления в переработке:</a:t>
            </a:r>
          </a:p>
          <a:p>
            <a:r>
              <a:rPr lang="ru-RU" sz="2000" dirty="0" smtClean="0"/>
              <a:t> органическая масса используется для получения удобрений, текстильная и бумажная макулатура используется для получения новой бумаги, металлолом направляется в переплавку.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098" name="Picture 2" descr="http://hardcorecase.ru/wp-content/uploads/2015/08/sortiro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979837" cy="24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c.pics.livejournal.com/lena2808/78181543/9381/9381_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09" y="4653136"/>
            <a:ext cx="6288633" cy="20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476672"/>
            <a:ext cx="3960440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/>
              <a:t>В 2001 году была разработана и принята Президентская программа </a:t>
            </a:r>
            <a:r>
              <a:rPr lang="ru-RU" sz="2800" dirty="0" smtClean="0"/>
              <a:t>«Питьевые и минеральные воды</a:t>
            </a:r>
            <a:r>
              <a:rPr lang="ru-RU" sz="2800" dirty="0" smtClean="0"/>
              <a:t>» </a:t>
            </a:r>
            <a:endParaRPr lang="ru-RU" sz="1600" dirty="0" smtClean="0"/>
          </a:p>
        </p:txBody>
      </p:sp>
      <p:pic>
        <p:nvPicPr>
          <p:cNvPr id="5" name="Содержимое 4" descr="5586014_stock-photo-environment-chang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427984" y="188640"/>
            <a:ext cx="4269537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://www.ufavodokanal.ru/UserFiles/DSC_9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76464" cy="27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284984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Очистные сооружения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 descr="https://cdn3.img.ria.ru/images/71722/64/7172264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9574"/>
            <a:ext cx="4007768" cy="23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469</TotalTime>
  <Words>128</Words>
  <Application>Microsoft Office PowerPoint</Application>
  <PresentationFormat>Экран (4:3)</PresentationFormat>
  <Paragraphs>32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 Промышленность столицы и ее влияние на экологию города      Выполнила ХАМАТОВА КАМИЛЛА, 11 лет  Объединение «Ключики успеха» педагог: Мигранова Э.Р.</vt:lpstr>
      <vt:lpstr>Презентация PowerPoint</vt:lpstr>
      <vt:lpstr>Презентация PowerPoint</vt:lpstr>
      <vt:lpstr>Презентация PowerPoint</vt:lpstr>
      <vt:lpstr>Экологические проблемы г. Уфы</vt:lpstr>
      <vt:lpstr>Презентация PowerPoint</vt:lpstr>
      <vt:lpstr>   Ежегодно более 200 тыс. тонн отходов складируются на территории предприятий Уфы и свыше 300 тыс. тонн вывозится на городскую свалку. Городу Уфа необходим завод по переработке твердо-бытовых и промышленных отходов с современными и передовыми технологиями, отвечающий требованиям природоохранного законодательства. </vt:lpstr>
      <vt:lpstr>Презентация PowerPoint</vt:lpstr>
      <vt:lpstr>Презентация PowerPoint</vt:lpstr>
      <vt:lpstr>Выводы: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Салют</cp:lastModifiedBy>
  <cp:revision>69</cp:revision>
  <dcterms:created xsi:type="dcterms:W3CDTF">2017-10-23T07:00:03Z</dcterms:created>
  <dcterms:modified xsi:type="dcterms:W3CDTF">2017-10-26T07:03:06Z</dcterms:modified>
</cp:coreProperties>
</file>