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sldIdLst>
    <p:sldId id="272" r:id="rId5"/>
    <p:sldId id="279" r:id="rId6"/>
    <p:sldId id="262" r:id="rId7"/>
    <p:sldId id="274" r:id="rId8"/>
    <p:sldId id="256" r:id="rId9"/>
    <p:sldId id="257" r:id="rId10"/>
    <p:sldId id="258" r:id="rId11"/>
    <p:sldId id="260" r:id="rId12"/>
    <p:sldId id="261" r:id="rId13"/>
    <p:sldId id="263" r:id="rId14"/>
    <p:sldId id="275" r:id="rId15"/>
    <p:sldId id="264" r:id="rId16"/>
    <p:sldId id="265" r:id="rId17"/>
    <p:sldId id="266" r:id="rId18"/>
    <p:sldId id="276" r:id="rId19"/>
    <p:sldId id="267" r:id="rId20"/>
    <p:sldId id="268" r:id="rId21"/>
    <p:sldId id="269" r:id="rId22"/>
    <p:sldId id="270" r:id="rId23"/>
    <p:sldId id="277" r:id="rId24"/>
    <p:sldId id="271" r:id="rId25"/>
    <p:sldId id="278" r:id="rId2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1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50012-312D-4EEB-988F-041BB1C7B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789A5-EEB9-4A6F-AE7E-C068F7CC1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9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789A5-EEB9-4A6F-AE7E-C068F7CC1E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9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FC1-3FCA-42D4-8598-42D7F0CFCB38}" type="datetime1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4AE-4C21-4109-B4D7-1A7FB3D37386}" type="datetime1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1255-604D-4AB3-B765-A636A91E6F8E}" type="datetime1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7EB-4333-4EAC-973D-8487B0AF0B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7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3913-BFBC-42FC-B2AB-D847A19E32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02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1EE5-A637-4EF1-A868-375832D163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5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0CE3-C6C0-48F6-B1DD-3586E8121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35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19EB-4944-4F1D-8D91-CB004C1CA5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2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F0AA-BF93-4521-8800-B870ABC360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7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EBD-AE13-44DB-9C83-83C47039F3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90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127-5131-4B5A-8225-617651F037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1931-77AF-46DA-A457-EAE3CE7C15EB}" type="datetime1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1C3-4F3C-4D34-AF30-6ECDBCEBB3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66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9DFA-F26F-4AA2-8F8C-56DE2DC3BB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75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21D2-10C9-4FC8-8133-07E8517449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0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8D2-8A96-4A95-A508-B767B3C601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D832-A8AC-4DBF-BA0A-880830D23D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28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C7E7-FC3E-49DA-A409-28BDD44DF3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53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3C8E-9DCB-490A-AED4-34945AAC5B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47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47-4DC1-4535-BC7F-13B2DC0F6C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68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6198-1A17-4433-B2B4-71152CB135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4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D678-CEE4-422B-B9DE-C3E84A1A15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0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8BAB-12CE-4F45-A828-A3DBC457934B}" type="datetime1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5569-40AA-4CE2-90D2-D80CFD6935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10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DFE8-95C8-4D1F-9826-B189ECC64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39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FA26-3903-4043-9CED-6CD18B76C5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62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141A-FACF-43DE-8677-F2B6B6450A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86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6068-D651-40A1-8B3D-329888963B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50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E139-B4C5-4BE6-BACF-27735DF6D0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76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1BC6-45C7-4F44-BAEA-863268CFCD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02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A115-975B-4AD5-8E23-46E861556E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04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C4D2-31E3-4620-8C44-3012BCD8A4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84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0763-FECF-4F30-B83A-E41163119C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9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A8C-F2DC-4B2A-B0F6-90E7D14DA8F3}" type="datetime1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684-68A5-4D83-AB23-47C9CE1C2B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57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117-F613-425C-8AA1-DBBF49D96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86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8EAA-1693-4686-B4C6-D15F321CC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70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8E09-EB2B-4A19-B603-E6DC07929D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53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2E3A-9B3D-43F4-85EF-95B62A0E65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2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1579-12B2-4580-A3B5-A82E16E97B40}" type="datetime1">
              <a:rPr lang="ru-RU" smtClean="0"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8B3E-9521-4BD1-8302-3DF1F70D468E}" type="datetime1">
              <a:rPr lang="ru-RU" smtClean="0"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DA5-E164-496F-9132-5DE780BEBB26}" type="datetime1">
              <a:rPr lang="ru-RU" smtClean="0"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4FE4-569D-419C-A048-BDF57EC96015}" type="datetime1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7741-AA22-4452-8331-5ED006E77A9A}" type="datetime1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89EC-DB89-4444-9672-C4EDCFAA6190}" type="datetime1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8425-AECA-4E54-8E90-69BBD4D84B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DC952-D598-4627-AE55-D2047CF941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4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0F2B-AF74-43E1-9465-B6D6091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536" y="1412776"/>
            <a:ext cx="84201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Творческая работа по Информатике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616" y="3284984"/>
            <a:ext cx="6934200" cy="2639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обучающегося  </a:t>
            </a:r>
            <a:r>
              <a:rPr lang="ru-RU" dirty="0">
                <a:solidFill>
                  <a:schemeClr val="bg1"/>
                </a:solidFill>
              </a:rPr>
              <a:t>ГУ РК "Детский дом № 1"  г. </a:t>
            </a:r>
            <a:r>
              <a:rPr lang="ru-RU" dirty="0" smtClean="0">
                <a:solidFill>
                  <a:schemeClr val="bg1"/>
                </a:solidFill>
              </a:rPr>
              <a:t>Сыктывкара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Арацкого Вячеслава </a:t>
            </a: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адимовича</a:t>
            </a:r>
          </a:p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ченика 6 </a:t>
            </a:r>
            <a:r>
              <a:rPr lang="ru-RU" dirty="0" smtClean="0">
                <a:solidFill>
                  <a:schemeClr val="bg1"/>
                </a:solidFill>
              </a:rPr>
              <a:t>класса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Руководитель: Коюшев Павел Иванович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Сыктывкар 2018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E668"/>
            </a:gs>
            <a:gs pos="50000">
              <a:srgbClr val="52CE81"/>
            </a:gs>
            <a:gs pos="100000">
              <a:srgbClr val="00CC5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8504" y="2636912"/>
            <a:ext cx="8420100" cy="1362075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Что-такое информация?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E668"/>
            </a:gs>
            <a:gs pos="50000">
              <a:srgbClr val="52CE81"/>
            </a:gs>
            <a:gs pos="100000">
              <a:srgbClr val="00CC5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6" y="0"/>
            <a:ext cx="9793088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496" y="1196752"/>
            <a:ext cx="9217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prstClr val="white"/>
                </a:solidFill>
              </a:rPr>
              <a:t>Информация</a:t>
            </a:r>
            <a:r>
              <a:rPr lang="ru-RU" sz="3200" dirty="0" smtClean="0">
                <a:solidFill>
                  <a:prstClr val="white"/>
                </a:solidFill>
              </a:rPr>
              <a:t> - </a:t>
            </a:r>
            <a:r>
              <a:rPr lang="ru-RU" sz="3200" dirty="0">
                <a:solidFill>
                  <a:prstClr val="white"/>
                </a:solidFill>
              </a:rPr>
              <a:t>знания или сведения о ком-либо или о чем-либо, сведения, которые можно собирать, хранить, передавать, обрабатывать, </a:t>
            </a:r>
            <a:r>
              <a:rPr lang="ru-RU" sz="3200" dirty="0" smtClean="0">
                <a:solidFill>
                  <a:prstClr val="white"/>
                </a:solidFill>
              </a:rPr>
              <a:t>использовать.</a:t>
            </a:r>
          </a:p>
          <a:p>
            <a:pPr algn="just"/>
            <a:endParaRPr lang="ru-RU" sz="3200" dirty="0">
              <a:solidFill>
                <a:prstClr val="white"/>
              </a:solidFill>
            </a:endParaRPr>
          </a:p>
          <a:p>
            <a:pPr algn="just"/>
            <a:r>
              <a:rPr lang="ru-RU" sz="3200" b="1" dirty="0" smtClean="0">
                <a:solidFill>
                  <a:prstClr val="white"/>
                </a:solidFill>
              </a:rPr>
              <a:t>Данные</a:t>
            </a:r>
            <a:r>
              <a:rPr lang="ru-RU" sz="3200" dirty="0" smtClean="0">
                <a:solidFill>
                  <a:prstClr val="white"/>
                </a:solidFill>
              </a:rPr>
              <a:t> - представляют </a:t>
            </a:r>
            <a:r>
              <a:rPr lang="ru-RU" sz="3200" dirty="0">
                <a:solidFill>
                  <a:prstClr val="white"/>
                </a:solidFill>
              </a:rPr>
              <a:t>собой информацию в формализованном виде (в цифровой форме), позволяющем автоматизировать ее сбор, хранение и дальнейшую обработку в ЭВМ</a:t>
            </a:r>
            <a:endParaRPr lang="en-US" sz="3200" dirty="0" smtClean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0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E668"/>
            </a:gs>
            <a:gs pos="50000">
              <a:srgbClr val="52CE81"/>
            </a:gs>
            <a:gs pos="100000">
              <a:srgbClr val="00CC5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6" y="0"/>
            <a:ext cx="9793088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Свойства информации</a:t>
            </a:r>
            <a:endParaRPr lang="ru-RU" sz="5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351" y="980728"/>
            <a:ext cx="9721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solidFill>
                  <a:prstClr val="white"/>
                </a:solidFill>
              </a:rPr>
              <a:t>Объективность информации. </a:t>
            </a:r>
            <a:r>
              <a:rPr lang="ru-RU" sz="2000" dirty="0" smtClean="0">
                <a:solidFill>
                  <a:prstClr val="white"/>
                </a:solidFill>
              </a:rPr>
              <a:t>Более </a:t>
            </a:r>
            <a:r>
              <a:rPr lang="ru-RU" sz="2000" dirty="0">
                <a:solidFill>
                  <a:prstClr val="white"/>
                </a:solidFill>
              </a:rPr>
              <a:t>объективной является та информация, в которую методы обработки вносят меньше субъективности. Например, в результате наблюдения фотоснимка природного объекта образуется более объективная информация, чем при наблюдении рисунка того же объекта. </a:t>
            </a:r>
            <a:endParaRPr lang="ru-RU" sz="2000" dirty="0" smtClean="0">
              <a:solidFill>
                <a:prstClr val="white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prstClr val="white"/>
                </a:solidFill>
              </a:rPr>
              <a:t>Полнота </a:t>
            </a:r>
            <a:r>
              <a:rPr lang="ru-RU" sz="2000" b="1" dirty="0">
                <a:solidFill>
                  <a:prstClr val="white"/>
                </a:solidFill>
              </a:rPr>
              <a:t>информации. </a:t>
            </a:r>
            <a:r>
              <a:rPr lang="ru-RU" sz="2000" dirty="0">
                <a:solidFill>
                  <a:prstClr val="white"/>
                </a:solidFill>
              </a:rPr>
              <a:t>Полнота информации характеризует достаточность данных для принятия решения. Чем полнее данные, тем шире диапазон используемых методов их обработки и тем проще подобрать метод, вносящий минимум погрешности в информационный процесс.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solidFill>
                  <a:prstClr val="white"/>
                </a:solidFill>
              </a:rPr>
              <a:t>Адекватность информации</a:t>
            </a:r>
            <a:r>
              <a:rPr lang="ru-RU" sz="2000" dirty="0">
                <a:solidFill>
                  <a:prstClr val="white"/>
                </a:solidFill>
              </a:rPr>
              <a:t>. Это степень её соответствия реальному состоянию дел. Неадекватная информация может образовываться при создании новой информации на основе неполных или недостоверных данных. </a:t>
            </a:r>
            <a:endParaRPr lang="ru-RU" sz="2000" dirty="0" smtClean="0">
              <a:solidFill>
                <a:prstClr val="white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prstClr val="white"/>
                </a:solidFill>
              </a:rPr>
              <a:t>Доступность </a:t>
            </a:r>
            <a:r>
              <a:rPr lang="ru-RU" sz="2000" b="1" dirty="0">
                <a:solidFill>
                  <a:prstClr val="white"/>
                </a:solidFill>
              </a:rPr>
              <a:t>информации. </a:t>
            </a:r>
            <a:r>
              <a:rPr lang="ru-RU" sz="2000" dirty="0">
                <a:solidFill>
                  <a:prstClr val="white"/>
                </a:solidFill>
              </a:rPr>
              <a:t>Это мера возможности получить информацию. Отсутствие доступа к данным или отсутствие адекватных методов их обработки приводят к тому, что информация оказывается недоступной.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solidFill>
                  <a:prstClr val="white"/>
                </a:solidFill>
              </a:rPr>
              <a:t>Актуальность информации. </a:t>
            </a:r>
            <a:r>
              <a:rPr lang="ru-RU" sz="2000" dirty="0">
                <a:solidFill>
                  <a:prstClr val="white"/>
                </a:solidFill>
              </a:rPr>
              <a:t>Это степень соответствия информации текущему моменту времени. Поскольку информационные процессы растянуты во времени, то достоверная и адекватная, но устаревшая информация может приводить к ошибочным решениям.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3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E668"/>
            </a:gs>
            <a:gs pos="50000">
              <a:srgbClr val="52CE81"/>
            </a:gs>
            <a:gs pos="100000">
              <a:srgbClr val="00CC5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6" y="0"/>
            <a:ext cx="9793088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Единицы измерения информации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496" y="1340768"/>
            <a:ext cx="92170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prstClr val="white"/>
                </a:solidFill>
              </a:rPr>
              <a:t>Бит — это минимальная единица измерения </a:t>
            </a:r>
            <a:r>
              <a:rPr lang="ru-RU" sz="3200" dirty="0" smtClean="0">
                <a:solidFill>
                  <a:prstClr val="white"/>
                </a:solidFill>
              </a:rPr>
              <a:t>информации</a:t>
            </a:r>
            <a:r>
              <a:rPr lang="ru-RU" sz="3200" dirty="0">
                <a:solidFill>
                  <a:prstClr val="white"/>
                </a:solidFill>
              </a:rPr>
              <a:t>. Он может принимать только одно из двух </a:t>
            </a:r>
            <a:r>
              <a:rPr lang="ru-RU" sz="3200" dirty="0" smtClean="0">
                <a:solidFill>
                  <a:prstClr val="white"/>
                </a:solidFill>
              </a:rPr>
              <a:t>значений: 1 </a:t>
            </a:r>
            <a:r>
              <a:rPr lang="ru-RU" sz="3200" dirty="0">
                <a:solidFill>
                  <a:prstClr val="white"/>
                </a:solidFill>
              </a:rPr>
              <a:t>или </a:t>
            </a:r>
            <a:r>
              <a:rPr lang="ru-RU" sz="3200" dirty="0" smtClean="0">
                <a:solidFill>
                  <a:prstClr val="white"/>
                </a:solidFill>
              </a:rPr>
              <a:t>0, </a:t>
            </a:r>
            <a:r>
              <a:rPr lang="ru-RU" sz="3200" dirty="0">
                <a:solidFill>
                  <a:prstClr val="white"/>
                </a:solidFill>
              </a:rPr>
              <a:t>истина или </a:t>
            </a:r>
            <a:r>
              <a:rPr lang="ru-RU" sz="3200" dirty="0" smtClean="0">
                <a:solidFill>
                  <a:prstClr val="white"/>
                </a:solidFill>
              </a:rPr>
              <a:t>ложь.</a:t>
            </a:r>
            <a:endParaRPr lang="en-US" sz="3200" dirty="0" smtClean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r>
              <a:rPr lang="ru-RU" sz="3200" dirty="0" smtClean="0">
                <a:solidFill>
                  <a:prstClr val="white"/>
                </a:solidFill>
              </a:rPr>
              <a:t>1 Байт (байт)  =  2</a:t>
            </a:r>
            <a:r>
              <a:rPr lang="ru-RU" sz="3200" baseline="30000" dirty="0">
                <a:solidFill>
                  <a:prstClr val="white"/>
                </a:solidFill>
              </a:rPr>
              <a:t>3</a:t>
            </a:r>
            <a:r>
              <a:rPr lang="ru-RU" sz="3200" dirty="0" smtClean="0">
                <a:solidFill>
                  <a:prstClr val="white"/>
                </a:solidFill>
              </a:rPr>
              <a:t> бит  =  8 бит.</a:t>
            </a:r>
          </a:p>
          <a:p>
            <a:r>
              <a:rPr lang="ru-RU" sz="3200" dirty="0" smtClean="0">
                <a:solidFill>
                  <a:prstClr val="white"/>
                </a:solidFill>
              </a:rPr>
              <a:t>1 Килобайт (КБ)  =  </a:t>
            </a:r>
            <a:r>
              <a:rPr lang="ru-RU" sz="3200" dirty="0">
                <a:solidFill>
                  <a:prstClr val="white"/>
                </a:solidFill>
              </a:rPr>
              <a:t>2</a:t>
            </a:r>
            <a:r>
              <a:rPr lang="ru-RU" sz="3200" baseline="30000" dirty="0">
                <a:solidFill>
                  <a:prstClr val="white"/>
                </a:solidFill>
              </a:rPr>
              <a:t>10</a:t>
            </a:r>
            <a:r>
              <a:rPr lang="ru-RU" sz="3200" dirty="0">
                <a:solidFill>
                  <a:prstClr val="white"/>
                </a:solidFill>
              </a:rPr>
              <a:t> </a:t>
            </a:r>
            <a:r>
              <a:rPr lang="ru-RU" sz="3200" dirty="0" smtClean="0">
                <a:solidFill>
                  <a:prstClr val="white"/>
                </a:solidFill>
              </a:rPr>
              <a:t>байт  </a:t>
            </a:r>
            <a:r>
              <a:rPr lang="ru-RU" sz="3200" dirty="0">
                <a:solidFill>
                  <a:prstClr val="white"/>
                </a:solidFill>
              </a:rPr>
              <a:t>= </a:t>
            </a:r>
            <a:r>
              <a:rPr lang="ru-RU" sz="3200" dirty="0" smtClean="0">
                <a:solidFill>
                  <a:prstClr val="white"/>
                </a:solidFill>
              </a:rPr>
              <a:t> 1024 байт.</a:t>
            </a:r>
            <a:r>
              <a:rPr lang="ru-RU" sz="3200" dirty="0">
                <a:solidFill>
                  <a:prstClr val="white"/>
                </a:solidFill>
              </a:rPr>
              <a:t/>
            </a:r>
            <a:br>
              <a:rPr lang="ru-RU" sz="3200" dirty="0">
                <a:solidFill>
                  <a:prstClr val="white"/>
                </a:solidFill>
              </a:rPr>
            </a:br>
            <a:r>
              <a:rPr lang="ru-RU" sz="3200" dirty="0" smtClean="0">
                <a:solidFill>
                  <a:prstClr val="white"/>
                </a:solidFill>
              </a:rPr>
              <a:t>1 </a:t>
            </a:r>
            <a:r>
              <a:rPr lang="ru-RU" sz="3200" dirty="0">
                <a:solidFill>
                  <a:prstClr val="white"/>
                </a:solidFill>
              </a:rPr>
              <a:t>М</a:t>
            </a:r>
            <a:r>
              <a:rPr lang="ru-RU" sz="3200" dirty="0" smtClean="0">
                <a:solidFill>
                  <a:prstClr val="white"/>
                </a:solidFill>
              </a:rPr>
              <a:t>егабайт (МБ)  =  </a:t>
            </a:r>
            <a:r>
              <a:rPr lang="ru-RU" sz="3200" dirty="0">
                <a:solidFill>
                  <a:prstClr val="white"/>
                </a:solidFill>
              </a:rPr>
              <a:t>2</a:t>
            </a:r>
            <a:r>
              <a:rPr lang="ru-RU" sz="3200" baseline="30000" dirty="0">
                <a:solidFill>
                  <a:prstClr val="white"/>
                </a:solidFill>
              </a:rPr>
              <a:t>10</a:t>
            </a:r>
            <a:r>
              <a:rPr lang="ru-RU" sz="3200" dirty="0">
                <a:solidFill>
                  <a:prstClr val="white"/>
                </a:solidFill>
              </a:rPr>
              <a:t> </a:t>
            </a:r>
            <a:r>
              <a:rPr lang="ru-RU" sz="3200" dirty="0" smtClean="0">
                <a:solidFill>
                  <a:prstClr val="white"/>
                </a:solidFill>
              </a:rPr>
              <a:t>КБ  =  </a:t>
            </a:r>
            <a:r>
              <a:rPr lang="ru-RU" sz="3200" dirty="0">
                <a:solidFill>
                  <a:prstClr val="white"/>
                </a:solidFill>
              </a:rPr>
              <a:t>1024 </a:t>
            </a:r>
            <a:r>
              <a:rPr lang="ru-RU" sz="3200" dirty="0" smtClean="0">
                <a:solidFill>
                  <a:prstClr val="white"/>
                </a:solidFill>
              </a:rPr>
              <a:t>КБ.</a:t>
            </a:r>
            <a:r>
              <a:rPr lang="ru-RU" sz="3200" dirty="0">
                <a:solidFill>
                  <a:prstClr val="white"/>
                </a:solidFill>
              </a:rPr>
              <a:t> </a:t>
            </a:r>
            <a:br>
              <a:rPr lang="ru-RU" sz="3200" dirty="0">
                <a:solidFill>
                  <a:prstClr val="white"/>
                </a:solidFill>
              </a:rPr>
            </a:br>
            <a:r>
              <a:rPr lang="ru-RU" sz="3200" dirty="0" smtClean="0">
                <a:solidFill>
                  <a:prstClr val="white"/>
                </a:solidFill>
              </a:rPr>
              <a:t>1 Гигабайт (ГБ)  </a:t>
            </a:r>
            <a:r>
              <a:rPr lang="ru-RU" sz="3200" dirty="0">
                <a:solidFill>
                  <a:prstClr val="white"/>
                </a:solidFill>
              </a:rPr>
              <a:t>= </a:t>
            </a:r>
            <a:r>
              <a:rPr lang="ru-RU" sz="3200" dirty="0" smtClean="0">
                <a:solidFill>
                  <a:prstClr val="white"/>
                </a:solidFill>
              </a:rPr>
              <a:t> 2</a:t>
            </a:r>
            <a:r>
              <a:rPr lang="ru-RU" sz="3200" baseline="30000" dirty="0" smtClean="0">
                <a:solidFill>
                  <a:prstClr val="white"/>
                </a:solidFill>
              </a:rPr>
              <a:t>10</a:t>
            </a:r>
            <a:r>
              <a:rPr lang="ru-RU" sz="3200" dirty="0">
                <a:solidFill>
                  <a:prstClr val="white"/>
                </a:solidFill>
              </a:rPr>
              <a:t> </a:t>
            </a:r>
            <a:r>
              <a:rPr lang="ru-RU" sz="3200" dirty="0" smtClean="0">
                <a:solidFill>
                  <a:prstClr val="white"/>
                </a:solidFill>
              </a:rPr>
              <a:t>МБ  </a:t>
            </a:r>
            <a:r>
              <a:rPr lang="ru-RU" sz="3200" dirty="0">
                <a:solidFill>
                  <a:prstClr val="white"/>
                </a:solidFill>
              </a:rPr>
              <a:t>= </a:t>
            </a:r>
            <a:r>
              <a:rPr lang="ru-RU" sz="3200" dirty="0" smtClean="0">
                <a:solidFill>
                  <a:prstClr val="white"/>
                </a:solidFill>
              </a:rPr>
              <a:t> 1024 МБ.</a:t>
            </a:r>
          </a:p>
          <a:p>
            <a:r>
              <a:rPr lang="ru-RU" sz="3200" dirty="0">
                <a:solidFill>
                  <a:prstClr val="white"/>
                </a:solidFill>
              </a:rPr>
              <a:t>1</a:t>
            </a:r>
            <a:r>
              <a:rPr lang="ru-RU" sz="3600" dirty="0">
                <a:solidFill>
                  <a:prstClr val="white"/>
                </a:solidFill>
              </a:rPr>
              <a:t> </a:t>
            </a:r>
            <a:r>
              <a:rPr lang="ru-RU" sz="3200" dirty="0">
                <a:solidFill>
                  <a:prstClr val="white"/>
                </a:solidFill>
              </a:rPr>
              <a:t>Терабайт</a:t>
            </a:r>
            <a:r>
              <a:rPr lang="ru-RU" sz="3600" dirty="0">
                <a:solidFill>
                  <a:prstClr val="white"/>
                </a:solidFill>
              </a:rPr>
              <a:t> (</a:t>
            </a:r>
            <a:r>
              <a:rPr lang="ru-RU" sz="3200" dirty="0" smtClean="0">
                <a:solidFill>
                  <a:prstClr val="white"/>
                </a:solidFill>
              </a:rPr>
              <a:t>ТБ</a:t>
            </a:r>
            <a:r>
              <a:rPr lang="ru-RU" sz="3600" dirty="0" smtClean="0">
                <a:solidFill>
                  <a:prstClr val="white"/>
                </a:solidFill>
              </a:rPr>
              <a:t>)  </a:t>
            </a:r>
            <a:r>
              <a:rPr lang="ru-RU" sz="3600" dirty="0">
                <a:solidFill>
                  <a:prstClr val="white"/>
                </a:solidFill>
              </a:rPr>
              <a:t>= </a:t>
            </a:r>
            <a:r>
              <a:rPr lang="ru-RU" sz="3600" dirty="0" smtClean="0">
                <a:solidFill>
                  <a:prstClr val="white"/>
                </a:solidFill>
              </a:rPr>
              <a:t> 2</a:t>
            </a:r>
            <a:r>
              <a:rPr lang="ru-RU" sz="3600" baseline="30000" dirty="0" smtClean="0">
                <a:solidFill>
                  <a:prstClr val="white"/>
                </a:solidFill>
              </a:rPr>
              <a:t>40</a:t>
            </a:r>
            <a:r>
              <a:rPr lang="ru-RU" sz="3600" dirty="0">
                <a:solidFill>
                  <a:prstClr val="white"/>
                </a:solidFill>
              </a:rPr>
              <a:t> </a:t>
            </a:r>
            <a:r>
              <a:rPr lang="ru-RU" sz="3200" dirty="0" smtClean="0">
                <a:solidFill>
                  <a:prstClr val="white"/>
                </a:solidFill>
              </a:rPr>
              <a:t>байт</a:t>
            </a:r>
            <a:r>
              <a:rPr lang="ru-RU" sz="3600" dirty="0" smtClean="0">
                <a:solidFill>
                  <a:prstClr val="white"/>
                </a:solidFill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</a:rPr>
              <a:t> </a:t>
            </a:r>
            <a:r>
              <a:rPr lang="ru-RU" sz="3600" dirty="0" smtClean="0">
                <a:solidFill>
                  <a:prstClr val="white"/>
                </a:solidFill>
              </a:rPr>
              <a:t>= </a:t>
            </a:r>
            <a:r>
              <a:rPr lang="ru-RU" sz="3200" dirty="0" smtClean="0">
                <a:solidFill>
                  <a:prstClr val="white"/>
                </a:solidFill>
              </a:rPr>
              <a:t>1024 ГБ.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4F4F"/>
            </a:gs>
            <a:gs pos="50000">
              <a:srgbClr val="FF6969"/>
            </a:gs>
            <a:gs pos="100000">
              <a:srgbClr val="FF4F4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04528" y="2564904"/>
            <a:ext cx="8420100" cy="1584176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Компьютерные вирусы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Антивирус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4F4F"/>
            </a:gs>
            <a:gs pos="50000">
              <a:srgbClr val="FF6969"/>
            </a:gs>
            <a:gs pos="100000">
              <a:srgbClr val="FF4F4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6" y="0"/>
            <a:ext cx="9793088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Компьютерные </a:t>
            </a:r>
            <a:r>
              <a:rPr lang="ru-RU" sz="5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вирусы</a:t>
            </a:r>
            <a:endParaRPr lang="ru-RU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1196752"/>
            <a:ext cx="9361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white"/>
                </a:solidFill>
              </a:rPr>
              <a:t>Вирус - </a:t>
            </a:r>
            <a:r>
              <a:rPr lang="ru-RU" sz="2400" dirty="0" smtClean="0">
                <a:solidFill>
                  <a:prstClr val="white"/>
                </a:solidFill>
              </a:rPr>
              <a:t>вид </a:t>
            </a:r>
            <a:r>
              <a:rPr lang="ru-RU" sz="2400" dirty="0">
                <a:solidFill>
                  <a:prstClr val="white"/>
                </a:solidFill>
              </a:rPr>
              <a:t>вредоносного программного обеспечения, способного создавать копии самого себя и внедряться в код других программ, системные области памяти, загрузочные секторы, а также распространять свои копии по разнообразным каналам </a:t>
            </a:r>
            <a:r>
              <a:rPr lang="ru-RU" sz="2400" dirty="0" smtClean="0">
                <a:solidFill>
                  <a:prstClr val="white"/>
                </a:solidFill>
              </a:rPr>
              <a:t>связи</a:t>
            </a:r>
            <a:r>
              <a:rPr lang="ru-RU" sz="2400" dirty="0">
                <a:solidFill>
                  <a:prstClr val="white"/>
                </a:solidFill>
              </a:rPr>
              <a:t>.</a:t>
            </a:r>
            <a:r>
              <a:rPr lang="ru-RU" sz="2400" dirty="0" smtClean="0">
                <a:solidFill>
                  <a:prstClr val="white"/>
                </a:solidFill>
              </a:rPr>
              <a:t> 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480" y="2996952"/>
            <a:ext cx="9633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</a:rPr>
              <a:t>Основная цель любого вируса - </a:t>
            </a:r>
            <a:r>
              <a:rPr lang="ru-RU" sz="2400" dirty="0">
                <a:solidFill>
                  <a:prstClr val="white"/>
                </a:solidFill>
              </a:rPr>
              <a:t>нанесение вреда, хищение информации или наблюдение за компьютером. </a:t>
            </a:r>
            <a:r>
              <a:rPr lang="ru-RU" sz="2400" dirty="0" smtClean="0">
                <a:solidFill>
                  <a:prstClr val="white"/>
                </a:solidFill>
              </a:rPr>
              <a:t>Склонность </a:t>
            </a:r>
            <a:r>
              <a:rPr lang="ru-RU" sz="2400" dirty="0">
                <a:solidFill>
                  <a:prstClr val="white"/>
                </a:solidFill>
              </a:rPr>
              <a:t>к размножению позволяет нанести максимальный урон. Тот факт, что вирусы способны размножаться не только в рамках локальной машины, но еще и путешествовать по сетям, в том числе глобальным, говорит о том, что возможны вспышки эпидемий компьютерных вирусов</a:t>
            </a:r>
            <a:r>
              <a:rPr lang="ru-RU" sz="2400" dirty="0" smtClean="0">
                <a:solidFill>
                  <a:prstClr val="white"/>
                </a:solidFill>
              </a:rPr>
              <a:t>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4F4F"/>
            </a:gs>
            <a:gs pos="50000">
              <a:srgbClr val="FF6969"/>
            </a:gs>
            <a:gs pos="100000">
              <a:srgbClr val="FF4F4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6" y="0"/>
            <a:ext cx="9793088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Виды компьютерных вирусов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448" y="873917"/>
            <a:ext cx="93610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white"/>
                </a:solidFill>
              </a:rPr>
              <a:t>Червь </a:t>
            </a:r>
            <a:r>
              <a:rPr lang="ru-RU" sz="2000" dirty="0">
                <a:solidFill>
                  <a:prstClr val="white"/>
                </a:solidFill>
              </a:rPr>
              <a:t>–</a:t>
            </a:r>
            <a:r>
              <a:rPr lang="ru-RU" sz="2000" b="1" dirty="0">
                <a:solidFill>
                  <a:prstClr val="white"/>
                </a:solidFill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>программа, которая делает копии самой себя. Ее вред заключается в захламлении компьютера, из-за чего он начинает работать медленнее. Отличительной особенностью червя является то, что он не может стать частью другой безвредной программы</a:t>
            </a:r>
            <a:r>
              <a:rPr lang="ru-RU" sz="2000" dirty="0" smtClean="0">
                <a:solidFill>
                  <a:prstClr val="white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prstClr val="white"/>
                </a:solidFill>
              </a:rPr>
              <a:t>Троян </a:t>
            </a:r>
            <a:r>
              <a:rPr lang="ru-RU" sz="2000" dirty="0" smtClean="0">
                <a:solidFill>
                  <a:prstClr val="white"/>
                </a:solidFill>
              </a:rPr>
              <a:t>– данный вирус проникает </a:t>
            </a:r>
            <a:r>
              <a:rPr lang="ru-RU" sz="2000" dirty="0">
                <a:solidFill>
                  <a:prstClr val="white"/>
                </a:solidFill>
              </a:rPr>
              <a:t>в другие программы и скрывается там до момента, когда программа-хозяин будет запущена. До запуска хозяйской программы вирус не может нанести вред. Чаще всего троянский конь используется для удаления, изменения или кражи данных</a:t>
            </a:r>
            <a:r>
              <a:rPr lang="ru-RU" sz="2000" dirty="0" smtClean="0">
                <a:solidFill>
                  <a:prstClr val="white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prstClr val="white"/>
                </a:solidFill>
              </a:rPr>
              <a:t>Программы </a:t>
            </a:r>
            <a:r>
              <a:rPr lang="ru-RU" sz="2000" b="1" dirty="0">
                <a:solidFill>
                  <a:prstClr val="white"/>
                </a:solidFill>
              </a:rPr>
              <a:t>шпионы </a:t>
            </a:r>
            <a:r>
              <a:rPr lang="ru-RU" sz="2000" dirty="0" smtClean="0">
                <a:solidFill>
                  <a:prstClr val="white"/>
                </a:solidFill>
              </a:rPr>
              <a:t>– занимаются </a:t>
            </a:r>
            <a:r>
              <a:rPr lang="ru-RU" sz="2000" dirty="0">
                <a:solidFill>
                  <a:prstClr val="white"/>
                </a:solidFill>
              </a:rPr>
              <a:t>сбором информации о пользователе и его действиях. Чаще всего они воруют конфиденциальную информацию: пароли, адреса, </a:t>
            </a:r>
            <a:r>
              <a:rPr lang="ru-RU" sz="2000" dirty="0" smtClean="0">
                <a:solidFill>
                  <a:prstClr val="white"/>
                </a:solidFill>
              </a:rPr>
              <a:t>номера кредитных карт </a:t>
            </a:r>
            <a:r>
              <a:rPr lang="ru-RU" sz="2000" dirty="0">
                <a:solidFill>
                  <a:prstClr val="white"/>
                </a:solidFill>
              </a:rPr>
              <a:t>и т. д</a:t>
            </a:r>
            <a:r>
              <a:rPr lang="ru-RU" sz="2000" dirty="0" smtClean="0">
                <a:solidFill>
                  <a:prstClr val="white"/>
                </a:solidFill>
              </a:rPr>
              <a:t>.</a:t>
            </a:r>
          </a:p>
          <a:p>
            <a:pPr algn="just"/>
            <a:r>
              <a:rPr lang="ru-RU" sz="2000" b="1" dirty="0" err="1">
                <a:solidFill>
                  <a:prstClr val="white"/>
                </a:solidFill>
              </a:rPr>
              <a:t>Руткит</a:t>
            </a:r>
            <a:r>
              <a:rPr lang="ru-RU" sz="2000" dirty="0">
                <a:solidFill>
                  <a:prstClr val="white"/>
                </a:solidFill>
              </a:rPr>
              <a:t> </a:t>
            </a:r>
            <a:r>
              <a:rPr lang="ru-RU" sz="2000" dirty="0" smtClean="0">
                <a:solidFill>
                  <a:prstClr val="white"/>
                </a:solidFill>
              </a:rPr>
              <a:t>– программные </a:t>
            </a:r>
            <a:r>
              <a:rPr lang="ru-RU" sz="2000" dirty="0">
                <a:solidFill>
                  <a:prstClr val="white"/>
                </a:solidFill>
              </a:rPr>
              <a:t>средства, которые позволяют злоумышленнику беспрепятственно проникать в программное обеспечение жертвы, а затем полностью скрыть все следы своего пребывания</a:t>
            </a:r>
            <a:r>
              <a:rPr lang="ru-RU" sz="2000" dirty="0" smtClean="0">
                <a:solidFill>
                  <a:prstClr val="white"/>
                </a:solidFill>
              </a:rPr>
              <a:t>.</a:t>
            </a:r>
          </a:p>
          <a:p>
            <a:pPr algn="just"/>
            <a:r>
              <a:rPr lang="ru-RU" sz="2000" b="1" dirty="0" err="1">
                <a:solidFill>
                  <a:prstClr val="white"/>
                </a:solidFill>
              </a:rPr>
              <a:t>Эксплойт</a:t>
            </a:r>
            <a:r>
              <a:rPr lang="ru-RU" sz="2000" dirty="0">
                <a:solidFill>
                  <a:prstClr val="white"/>
                </a:solidFill>
              </a:rPr>
              <a:t> – это специальные программы, которые используются злоумышленниками для проникновения в операционную систему через ее уязвимые, незащищенные места</a:t>
            </a:r>
            <a:r>
              <a:rPr lang="ru-RU" sz="2000" dirty="0" smtClean="0">
                <a:solidFill>
                  <a:prstClr val="white"/>
                </a:solidFill>
              </a:rPr>
              <a:t>.</a:t>
            </a:r>
          </a:p>
          <a:p>
            <a:pPr algn="just"/>
            <a:endParaRPr lang="ru-RU" sz="2000" dirty="0" smtClean="0">
              <a:solidFill>
                <a:prstClr val="white"/>
              </a:solidFill>
            </a:endParaRPr>
          </a:p>
          <a:p>
            <a:pPr algn="just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7979"/>
            </a:gs>
            <a:gs pos="50000">
              <a:srgbClr val="FF9797"/>
            </a:gs>
            <a:gs pos="100000">
              <a:srgbClr val="FF898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6" y="0"/>
            <a:ext cx="9793088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Антивирус</a:t>
            </a:r>
            <a:endParaRPr lang="ru-RU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448" y="873917"/>
            <a:ext cx="9361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white"/>
                </a:solidFill>
              </a:rPr>
              <a:t>Специализированная </a:t>
            </a:r>
            <a:r>
              <a:rPr lang="ru-RU" sz="2400" b="1" dirty="0">
                <a:solidFill>
                  <a:prstClr val="white"/>
                </a:solidFill>
              </a:rPr>
              <a:t>программа для обнаружения компьютерных вирусов, а также </a:t>
            </a:r>
            <a:r>
              <a:rPr lang="ru-RU" sz="2400" b="1" dirty="0" smtClean="0">
                <a:solidFill>
                  <a:prstClr val="white"/>
                </a:solidFill>
              </a:rPr>
              <a:t>нежелательных программ </a:t>
            </a:r>
            <a:r>
              <a:rPr lang="ru-RU" sz="2400" b="1" dirty="0">
                <a:solidFill>
                  <a:prstClr val="white"/>
                </a:solidFill>
              </a:rPr>
              <a:t>и восстановления заражённых (модифицированных) такими программами файлов, а также для профилактики </a:t>
            </a:r>
            <a:r>
              <a:rPr lang="ru-RU" sz="2400" b="1" dirty="0" smtClean="0">
                <a:solidFill>
                  <a:prstClr val="white"/>
                </a:solidFill>
              </a:rPr>
              <a:t>- </a:t>
            </a:r>
            <a:r>
              <a:rPr lang="ru-RU" sz="2400" b="1" dirty="0">
                <a:solidFill>
                  <a:prstClr val="white"/>
                </a:solidFill>
              </a:rPr>
              <a:t>предотвращения </a:t>
            </a:r>
            <a:r>
              <a:rPr lang="ru-RU" sz="2400" b="1" dirty="0" smtClean="0">
                <a:solidFill>
                  <a:prstClr val="white"/>
                </a:solidFill>
              </a:rPr>
              <a:t>заражения файлов </a:t>
            </a:r>
            <a:r>
              <a:rPr lang="ru-RU" sz="2400" b="1" dirty="0">
                <a:solidFill>
                  <a:prstClr val="white"/>
                </a:solidFill>
              </a:rPr>
              <a:t>или операционной системы вредоносным кодом.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algn="just"/>
            <a:endParaRPr lang="ru-RU" sz="2400" b="1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74" y="3082714"/>
            <a:ext cx="1730126" cy="1730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2" y="3277393"/>
            <a:ext cx="1312334" cy="1340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2643030"/>
            <a:ext cx="2381250" cy="23812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53" y="3198034"/>
            <a:ext cx="2484335" cy="99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30" y="4845113"/>
            <a:ext cx="3662246" cy="1473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259541"/>
            <a:ext cx="4176464" cy="1182018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04528" y="2420888"/>
            <a:ext cx="8420100" cy="1728192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Интернет и средства связи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0804" y="836712"/>
            <a:ext cx="2949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нтернет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0873" y="2060851"/>
            <a:ext cx="57002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</a:rPr>
              <a:t>В</a:t>
            </a:r>
            <a:r>
              <a:rPr lang="ru-RU" sz="2800" dirty="0" smtClean="0">
                <a:solidFill>
                  <a:prstClr val="white"/>
                </a:solidFill>
              </a:rPr>
              <a:t>семирная </a:t>
            </a:r>
            <a:r>
              <a:rPr lang="ru-RU" sz="2800" dirty="0">
                <a:solidFill>
                  <a:prstClr val="white"/>
                </a:solidFill>
              </a:rPr>
              <a:t>система объединённых компьютерных сетей для хранения и передачи информации. Часто упоминается как Всемирная сеть и Глобальная </a:t>
            </a:r>
            <a:r>
              <a:rPr lang="ru-RU" sz="2800" dirty="0" smtClean="0">
                <a:solidFill>
                  <a:prstClr val="white"/>
                </a:solidFill>
              </a:rPr>
              <a:t>сеть. </a:t>
            </a:r>
            <a:r>
              <a:rPr lang="ru-RU" sz="2800" dirty="0">
                <a:solidFill>
                  <a:prstClr val="white"/>
                </a:solidFill>
              </a:rPr>
              <a:t>Построена на базе стека протоколов TCP/IP. На основе Интернета работает Всемирная паутина (World Wide Web, WWW)</a:t>
            </a:r>
          </a:p>
        </p:txBody>
      </p:sp>
      <p:pic>
        <p:nvPicPr>
          <p:cNvPr id="2050" name="Picture 2" descr="Картинки по запросу интернет логотип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01887"/>
            <a:ext cx="345638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Цели и задачи…………………………………………………..….</a:t>
            </a:r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3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Основные устройства компьютера…………………..…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Что такое информация?........................................</a:t>
            </a:r>
            <a:r>
              <a:rPr lang="ru-RU" dirty="0" smtClean="0">
                <a:solidFill>
                  <a:schemeClr val="bg1"/>
                </a:solidFill>
                <a:hlinkClick r:id="rId4" action="ppaction://hlinksldjump"/>
              </a:rPr>
              <a:t>10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Компьютерные вирусы. Антивирус……………….....</a:t>
            </a:r>
            <a:r>
              <a:rPr lang="ru-RU" dirty="0" smtClean="0">
                <a:solidFill>
                  <a:schemeClr val="bg1"/>
                </a:solidFill>
                <a:hlinkClick r:id="rId5" action="ppaction://hlinksldjump"/>
              </a:rPr>
              <a:t>14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Интернет и средства связи…………………………………</a:t>
            </a:r>
            <a:r>
              <a:rPr lang="ru-RU" dirty="0" smtClean="0">
                <a:solidFill>
                  <a:schemeClr val="bg1"/>
                </a:solidFill>
                <a:hlinkClick r:id="rId6" action="ppaction://hlinksldjump"/>
              </a:rPr>
              <a:t>18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бинет новое\rg-1404g-w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r="17776"/>
          <a:stretch/>
        </p:blipFill>
        <p:spPr bwMode="auto">
          <a:xfrm flipH="1">
            <a:off x="0" y="1082353"/>
            <a:ext cx="3626550" cy="32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31434" y="620688"/>
            <a:ext cx="2310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6550" y="1772816"/>
            <a:ext cx="61509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Устройство </a:t>
            </a:r>
            <a:r>
              <a:rPr lang="ru-RU" sz="2400" dirty="0">
                <a:solidFill>
                  <a:prstClr val="white"/>
                </a:solidFill>
              </a:rPr>
              <a:t>для модуляции и демодуляции сигналов в системах автоматической передачи данных. Осуществляет преобразование дискретных сигналов в непрерывные модулированные сигналы для передачи по линии связи и обратное преобразование (с демодуляцией) при приеме, а также, напр., в сетях ЭВМ, управляет распределением потока информации между ЭВМ и терминалами.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528" y="260648"/>
            <a:ext cx="8650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Схема работы сети Интернет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272480" y="2564904"/>
            <a:ext cx="2088232" cy="1095727"/>
          </a:xfrm>
          <a:prstGeom prst="cloud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Интернет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Admin\Desktop\кабинет новое\rg-1404g-w_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r="17776"/>
          <a:stretch/>
        </p:blipFill>
        <p:spPr bwMode="auto">
          <a:xfrm flipH="1">
            <a:off x="3633191" y="1988840"/>
            <a:ext cx="1813275" cy="16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dlink 1024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2343936"/>
            <a:ext cx="2733625" cy="15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3" idx="0"/>
          </p:cNvCxnSpPr>
          <p:nvPr/>
        </p:nvCxnSpPr>
        <p:spPr>
          <a:xfrm flipV="1">
            <a:off x="2358972" y="3112767"/>
            <a:ext cx="14419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378997" y="3078143"/>
            <a:ext cx="1374203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8" name="Picture 4" descr="Картинки по запросу компьютер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2" y="480290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8409385" y="3284986"/>
            <a:ext cx="1" cy="15841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30" name="Picture 6" descr="Картинки по запросу ноутбук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4568" y="4581128"/>
            <a:ext cx="2448272" cy="13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wifi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950">
            <a:off x="2774162" y="5095984"/>
            <a:ext cx="377775" cy="3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Картинки по запросу wif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87870">
            <a:off x="4449346" y="2034931"/>
            <a:ext cx="347198" cy="3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кабинет новое\d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985" y="3951876"/>
            <a:ext cx="1169481" cy="9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Соединительная линия уступом 26"/>
          <p:cNvCxnSpPr>
            <a:endCxn id="1039" idx="1"/>
          </p:cNvCxnSpPr>
          <p:nvPr/>
        </p:nvCxnSpPr>
        <p:spPr>
          <a:xfrm rot="10800000" flipV="1">
            <a:off x="5446466" y="3344826"/>
            <a:ext cx="2530870" cy="1065692"/>
          </a:xfrm>
          <a:prstGeom prst="bentConnector3">
            <a:avLst>
              <a:gd name="adj1" fmla="val -26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Картинки по запросу voip телефон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20" y="5178409"/>
            <a:ext cx="1558010" cy="13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097016" y="4775146"/>
            <a:ext cx="1" cy="5703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0329" y="3419565"/>
            <a:ext cx="284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Оптический модем с </a:t>
            </a:r>
            <a:r>
              <a:rPr lang="en-US" b="1" dirty="0" smtClean="0">
                <a:solidFill>
                  <a:prstClr val="white"/>
                </a:solidFill>
              </a:rPr>
              <a:t>Wi-Fi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0268" y="2203743"/>
            <a:ext cx="1872208" cy="36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Маршрутизатор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1980" y="6296239"/>
            <a:ext cx="14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ПК / сервер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0582" y="5971826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Ноутбук с </a:t>
            </a:r>
            <a:r>
              <a:rPr lang="en-US" b="1" dirty="0" smtClean="0">
                <a:solidFill>
                  <a:prstClr val="white"/>
                </a:solidFill>
              </a:rPr>
              <a:t>Wi-Fi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2720" y="6387077"/>
            <a:ext cx="198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VoIP </a:t>
            </a:r>
            <a:r>
              <a:rPr lang="ru-RU" b="1" dirty="0" smtClean="0">
                <a:solidFill>
                  <a:prstClr val="white"/>
                </a:solidFill>
              </a:rPr>
              <a:t>телефон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4524" y="4128815"/>
            <a:ext cx="155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VoIP</a:t>
            </a:r>
            <a:endParaRPr lang="ru-RU" b="1" dirty="0" smtClean="0">
              <a:solidFill>
                <a:prstClr val="white"/>
              </a:solidFill>
            </a:endParaRP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шлюз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36" y="2708920"/>
            <a:ext cx="8420100" cy="13620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Цели и 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Изучить состав персонального компьютера.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Изучить значение слова информация, свойств информации.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Изучить виды компьютерных вирусов. Узнать что-такое антивирус.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Познакомиться с понятием Интернет и средствами связи с ним.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Сделать </a:t>
            </a:r>
            <a:r>
              <a:rPr lang="ru-RU" dirty="0">
                <a:solidFill>
                  <a:schemeClr val="bg1"/>
                </a:solidFill>
              </a:rPr>
              <a:t>работу в формате для последующего оформления стендов информации в кабинете.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2636912"/>
            <a:ext cx="84201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устройства компьютера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кабинет новое\cp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1" y="3577108"/>
            <a:ext cx="2603785" cy="24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кабинет новое\cpu-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5" y="755351"/>
            <a:ext cx="2671287" cy="28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5403" y="293685"/>
            <a:ext cx="3370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Процессор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5588" y="1484784"/>
            <a:ext cx="649123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Центральное устройство которое </a:t>
            </a:r>
            <a:r>
              <a:rPr lang="ru-RU" sz="2200" b="1" dirty="0">
                <a:solidFill>
                  <a:schemeClr val="bg1"/>
                </a:solidFill>
              </a:rPr>
              <a:t>выполняет арифметические и логические операции, заданные </a:t>
            </a:r>
            <a:r>
              <a:rPr lang="ru-RU" sz="2200" b="1" dirty="0" smtClean="0">
                <a:solidFill>
                  <a:schemeClr val="bg1"/>
                </a:solidFill>
              </a:rPr>
              <a:t>программой, </a:t>
            </a:r>
            <a:r>
              <a:rPr lang="ru-RU" sz="2200" b="1" dirty="0">
                <a:solidFill>
                  <a:schemeClr val="bg1"/>
                </a:solidFill>
              </a:rPr>
              <a:t>управляет вычислительным процессом и координирует работу периферийных устройств системы. Быстродействие компьютера напрямую зависит от скорости процессора. Процессор оснащен специальными ячейками – регистрами, в которых помещены выполняемые процессором команды и данные, которыми они оперируют. Работа процессора заключается в выполнении и выборе из памяти команд и данных в определенной последовательности.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923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абинет новое\hx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8531">
            <a:off x="-436769" y="1229167"/>
            <a:ext cx="4606888" cy="49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7061" y="1556792"/>
            <a:ext cx="5940729" cy="8771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Оперативная память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1810" y="2780928"/>
            <a:ext cx="64912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Энергозависимая </a:t>
            </a:r>
            <a:r>
              <a:rPr lang="ru-RU" sz="2200" b="1" dirty="0">
                <a:solidFill>
                  <a:schemeClr val="bg1"/>
                </a:solidFill>
              </a:rPr>
              <a:t>часть системы компьютерной памяти, в которой во время работы компьютера хранится выполняемый машинный код </a:t>
            </a:r>
            <a:r>
              <a:rPr lang="ru-RU" sz="2200" b="1" dirty="0" smtClean="0">
                <a:solidFill>
                  <a:schemeClr val="bg1"/>
                </a:solidFill>
              </a:rPr>
              <a:t>программы, </a:t>
            </a:r>
            <a:r>
              <a:rPr lang="ru-RU" sz="2200" b="1" dirty="0">
                <a:solidFill>
                  <a:schemeClr val="bg1"/>
                </a:solidFill>
              </a:rPr>
              <a:t>а также входные, выходные и промежуточные данные, обрабатываемые процессором.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2864" y="528220"/>
            <a:ext cx="3787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Жёсткий диск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7313" y="1338297"/>
            <a:ext cx="66286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Э</a:t>
            </a:r>
            <a:r>
              <a:rPr lang="ru-RU" sz="2200" b="1" dirty="0" smtClean="0">
                <a:solidFill>
                  <a:schemeClr val="bg1"/>
                </a:solidFill>
              </a:rPr>
              <a:t>нергонезависимое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smtClean="0">
                <a:solidFill>
                  <a:schemeClr val="bg1"/>
                </a:solidFill>
              </a:rPr>
              <a:t>перезаписываемое устройство </a:t>
            </a:r>
            <a:r>
              <a:rPr lang="ru-RU" sz="2200" b="1" dirty="0">
                <a:solidFill>
                  <a:schemeClr val="bg1"/>
                </a:solidFill>
              </a:rPr>
              <a:t>хранения </a:t>
            </a:r>
            <a:r>
              <a:rPr lang="ru-RU" sz="2200" b="1" dirty="0" smtClean="0">
                <a:solidFill>
                  <a:schemeClr val="bg1"/>
                </a:solidFill>
              </a:rPr>
              <a:t>информации </a:t>
            </a:r>
            <a:r>
              <a:rPr lang="ru-RU" sz="2200" b="1" dirty="0">
                <a:solidFill>
                  <a:schemeClr val="bg1"/>
                </a:solidFill>
              </a:rPr>
              <a:t>произвольного доступа, основанное на принципе магнитной записи. Является основным накопителем данных в большинстве компьютеров</a:t>
            </a:r>
            <a:r>
              <a:rPr lang="ru-RU" sz="2200" b="1" dirty="0" smtClean="0">
                <a:solidFill>
                  <a:schemeClr val="bg1"/>
                </a:solidFill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Часто называют </a:t>
            </a:r>
            <a:r>
              <a:rPr lang="en-US" sz="2200" b="1" dirty="0" smtClean="0">
                <a:solidFill>
                  <a:schemeClr val="bg1"/>
                </a:solidFill>
              </a:rPr>
              <a:t>HDD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5487" y="3727402"/>
            <a:ext cx="61622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Твердотельный накопитель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1004" y="4509120"/>
            <a:ext cx="64912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Н</a:t>
            </a:r>
            <a:r>
              <a:rPr lang="ru-RU" sz="2200" b="1" dirty="0" smtClean="0">
                <a:solidFill>
                  <a:schemeClr val="bg1"/>
                </a:solidFill>
              </a:rPr>
              <a:t>емеханическое </a:t>
            </a:r>
            <a:r>
              <a:rPr lang="ru-RU" sz="2200" b="1" dirty="0">
                <a:solidFill>
                  <a:schemeClr val="bg1"/>
                </a:solidFill>
              </a:rPr>
              <a:t>запоминающее устройство на основе микросхем памяти, которое пришло на смену HDD.</a:t>
            </a:r>
          </a:p>
        </p:txBody>
      </p:sp>
      <p:pic>
        <p:nvPicPr>
          <p:cNvPr id="1027" name="Picture 3" descr="C:\Users\Admin\Desktop\кабинет новое\Hard disc PNG, hard drive PNG images free download, HDD PNG_PNG120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959" flipH="1">
            <a:off x="284888" y="746087"/>
            <a:ext cx="2794590" cy="256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кабинет новое\samsung-vnand-ssd-l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511">
            <a:off x="-15689" y="3637824"/>
            <a:ext cx="3383629" cy="24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материнская плат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" y="1926108"/>
            <a:ext cx="3903084" cy="334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1376" y="1124744"/>
            <a:ext cx="5885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Материнская плата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10699" y="2216525"/>
            <a:ext cx="58013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П</a:t>
            </a:r>
            <a:r>
              <a:rPr lang="ru-RU" sz="2100" b="1" dirty="0" smtClean="0">
                <a:solidFill>
                  <a:schemeClr val="bg1"/>
                </a:solidFill>
              </a:rPr>
              <a:t>ечатная </a:t>
            </a:r>
            <a:r>
              <a:rPr lang="ru-RU" sz="2100" b="1" dirty="0">
                <a:solidFill>
                  <a:schemeClr val="bg1"/>
                </a:solidFill>
              </a:rPr>
              <a:t>плата с набором чипов, на которой осуществляется монтаж большинства компонентов компьютерной системы посредством различных разъёмов. Название происходит от английского </a:t>
            </a:r>
            <a:r>
              <a:rPr lang="ru-RU" sz="2100" b="1" dirty="0" smtClean="0">
                <a:solidFill>
                  <a:schemeClr val="bg1"/>
                </a:solidFill>
              </a:rPr>
              <a:t>motherboard. </a:t>
            </a:r>
            <a:r>
              <a:rPr lang="ru-RU" sz="2100" b="1" dirty="0">
                <a:solidFill>
                  <a:schemeClr val="bg1"/>
                </a:solidFill>
              </a:rPr>
              <a:t>Н</a:t>
            </a:r>
            <a:r>
              <a:rPr lang="ru-RU" sz="2100" b="1" dirty="0" smtClean="0">
                <a:solidFill>
                  <a:schemeClr val="bg1"/>
                </a:solidFill>
              </a:rPr>
              <a:t>а </a:t>
            </a:r>
            <a:r>
              <a:rPr lang="ru-RU" sz="2100" b="1" dirty="0">
                <a:solidFill>
                  <a:schemeClr val="bg1"/>
                </a:solidFill>
              </a:rPr>
              <a:t>материнской плате располагаются разъёмы для подключения центрального процессора, графической платы, звуковой платы, жёстких дисков, оперативной памяти и других дополнительных периферийных устройств.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0517" y="1217015"/>
            <a:ext cx="36322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Видеокарта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4905" y="2094179"/>
            <a:ext cx="53825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Г</a:t>
            </a:r>
            <a:r>
              <a:rPr lang="ru-RU" sz="2200" b="1" dirty="0" smtClean="0">
                <a:solidFill>
                  <a:schemeClr val="bg1"/>
                </a:solidFill>
              </a:rPr>
              <a:t>рафический адаптер преобразующий </a:t>
            </a:r>
            <a:r>
              <a:rPr lang="ru-RU" sz="2200" b="1" dirty="0">
                <a:solidFill>
                  <a:schemeClr val="bg1"/>
                </a:solidFill>
              </a:rPr>
              <a:t>изображение, находящееся в </a:t>
            </a:r>
            <a:r>
              <a:rPr lang="ru-RU" sz="2200" b="1" dirty="0" smtClean="0">
                <a:solidFill>
                  <a:schemeClr val="bg1"/>
                </a:solidFill>
              </a:rPr>
              <a:t>памяти </a:t>
            </a:r>
            <a:r>
              <a:rPr lang="ru-RU" sz="2200" b="1" dirty="0">
                <a:solidFill>
                  <a:schemeClr val="bg1"/>
                </a:solidFill>
              </a:rPr>
              <a:t>компьютера, в видеосигнал для монитора. Обычно видеокарта является платой расширения и вставляется в специальный разъём для видеокарт на материнской плате, но бывает и интегрированной.</a:t>
            </a:r>
          </a:p>
        </p:txBody>
      </p:sp>
      <p:pic>
        <p:nvPicPr>
          <p:cNvPr id="3074" name="Picture 2" descr="C:\Users\Admin\Desktop\кабинет новое\2132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4902">
            <a:off x="-7097" y="2130196"/>
            <a:ext cx="4555142" cy="29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41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1044</Words>
  <Application>Microsoft Office PowerPoint</Application>
  <PresentationFormat>Лист A4 (210x297 мм)</PresentationFormat>
  <Paragraphs>100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Творческая работа по Информатике</vt:lpstr>
      <vt:lpstr>Содержание</vt:lpstr>
      <vt:lpstr>Цели и задачи</vt:lpstr>
      <vt:lpstr>Основные устройства компьютера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Что-такое информация?</vt:lpstr>
      <vt:lpstr>Презентация PowerPoint</vt:lpstr>
      <vt:lpstr>Презентация PowerPoint</vt:lpstr>
      <vt:lpstr>Презентация PowerPoint</vt:lpstr>
      <vt:lpstr>Компьютерные вирусы Антивирус</vt:lpstr>
      <vt:lpstr>Презентация PowerPoint</vt:lpstr>
      <vt:lpstr>Презентация PowerPoint</vt:lpstr>
      <vt:lpstr>Презентация PowerPoint</vt:lpstr>
      <vt:lpstr>Интернет и средства связи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95</cp:revision>
  <dcterms:created xsi:type="dcterms:W3CDTF">2017-11-08T12:27:02Z</dcterms:created>
  <dcterms:modified xsi:type="dcterms:W3CDTF">2018-01-29T12:07:39Z</dcterms:modified>
</cp:coreProperties>
</file>