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872" y="-4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047642404683158E-2"/>
          <c:y val="8.3496344321530414E-2"/>
          <c:w val="0.81905207589304041"/>
          <c:h val="0.78261608498526614"/>
        </c:manualLayout>
      </c:layout>
      <c:pie3DChart>
        <c:varyColors val="1"/>
        <c:ser>
          <c:idx val="0"/>
          <c:order val="0"/>
          <c:dPt>
            <c:idx val="0"/>
            <c:bubble3D val="0"/>
            <c:explosion val="17"/>
          </c:dPt>
          <c:dLbls>
            <c:dLbl>
              <c:idx val="0"/>
              <c:layout>
                <c:manualLayout>
                  <c:x val="0.26152701191830496"/>
                  <c:y val="-0.10230151407804915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Школе нужен научно-исследовательский центр
94,5</a:t>
                    </a:r>
                    <a:r>
                      <a:rPr lang="ru-RU" baseline="0"/>
                      <a:t> </a:t>
                    </a:r>
                    <a:r>
                      <a:rPr lang="ru-RU"/>
                      <a:t>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8.1800811248843766E-2"/>
                  <c:y val="6.4657640354560345E-3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не нужен
5,5</a:t>
                    </a:r>
                    <a:r>
                      <a:rPr lang="ru-RU" baseline="0"/>
                      <a:t> </a:t>
                    </a:r>
                    <a:r>
                      <a:rPr lang="ru-RU"/>
                      <a:t>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Лист1!$A$3:$A$4</c:f>
              <c:strCache>
                <c:ptCount val="2"/>
                <c:pt idx="0">
                  <c:v>Школе нужен научно-исследовательский центр</c:v>
                </c:pt>
                <c:pt idx="1">
                  <c:v>не нужен</c:v>
                </c:pt>
              </c:strCache>
            </c:strRef>
          </c:cat>
          <c:val>
            <c:numRef>
              <c:f>Лист1!$B$3:$B$4</c:f>
              <c:numCache>
                <c:formatCode>0.00%</c:formatCode>
                <c:ptCount val="2"/>
                <c:pt idx="0">
                  <c:v>0.94499999999999995</c:v>
                </c:pt>
                <c:pt idx="1">
                  <c:v>5.5E-2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spPr>
    <a:gradFill rotWithShape="1">
      <a:gsLst>
        <a:gs pos="0">
          <a:srgbClr val="9BBB59">
            <a:tint val="50000"/>
            <a:satMod val="300000"/>
          </a:srgbClr>
        </a:gs>
        <a:gs pos="35000">
          <a:srgbClr val="9BBB59">
            <a:tint val="37000"/>
            <a:satMod val="300000"/>
          </a:srgbClr>
        </a:gs>
        <a:gs pos="100000">
          <a:srgbClr val="9BBB59">
            <a:tint val="15000"/>
            <a:satMod val="350000"/>
          </a:srgbClr>
        </a:gs>
      </a:gsLst>
      <a:lin ang="16200000" scaled="1"/>
    </a:gradFill>
    <a:ln w="9525" cap="flat" cmpd="sng" algn="ctr">
      <a:solidFill>
        <a:srgbClr val="9BBB59">
          <a:shade val="95000"/>
          <a:satMod val="105000"/>
        </a:srgb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ysClr val="windowText" lastClr="000000"/>
          </a:solidFill>
          <a:latin typeface="+mn-lt"/>
          <a:ea typeface="+mn-ea"/>
          <a:cs typeface="+mn-cs"/>
        </a:defRPr>
      </a:pPr>
      <a:endParaRPr lang="ru-RU"/>
    </a:p>
  </c:txPr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4D66B-BDBB-4DAD-B853-2D6C00C1B595}" type="datetimeFigureOut">
              <a:rPr lang="ru-RU" smtClean="0"/>
              <a:t>27.12.2015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1F1B-6AFD-4F80-923D-82E47D8587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39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4D66B-BDBB-4DAD-B853-2D6C00C1B595}" type="datetimeFigureOut">
              <a:rPr lang="ru-RU" smtClean="0"/>
              <a:t>27.12.2015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1F1B-6AFD-4F80-923D-82E47D8587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8985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4D66B-BDBB-4DAD-B853-2D6C00C1B595}" type="datetimeFigureOut">
              <a:rPr lang="ru-RU" smtClean="0"/>
              <a:t>27.12.2015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1F1B-6AFD-4F80-923D-82E47D8587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497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4D66B-BDBB-4DAD-B853-2D6C00C1B595}" type="datetimeFigureOut">
              <a:rPr lang="ru-RU" smtClean="0"/>
              <a:t>27.12.2015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1F1B-6AFD-4F80-923D-82E47D8587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478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4D66B-BDBB-4DAD-B853-2D6C00C1B595}" type="datetimeFigureOut">
              <a:rPr lang="ru-RU" smtClean="0"/>
              <a:t>27.12.2015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1F1B-6AFD-4F80-923D-82E47D8587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067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4D66B-BDBB-4DAD-B853-2D6C00C1B595}" type="datetimeFigureOut">
              <a:rPr lang="ru-RU" smtClean="0"/>
              <a:t>27.12.2015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1F1B-6AFD-4F80-923D-82E47D8587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287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4D66B-BDBB-4DAD-B853-2D6C00C1B595}" type="datetimeFigureOut">
              <a:rPr lang="ru-RU" smtClean="0"/>
              <a:t>27.12.2015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1F1B-6AFD-4F80-923D-82E47D8587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3054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4D66B-BDBB-4DAD-B853-2D6C00C1B595}" type="datetimeFigureOut">
              <a:rPr lang="ru-RU" smtClean="0"/>
              <a:t>27.12.2015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1F1B-6AFD-4F80-923D-82E47D8587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69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4D66B-BDBB-4DAD-B853-2D6C00C1B595}" type="datetimeFigureOut">
              <a:rPr lang="ru-RU" smtClean="0"/>
              <a:t>27.12.2015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1F1B-6AFD-4F80-923D-82E47D8587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4662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4D66B-BDBB-4DAD-B853-2D6C00C1B595}" type="datetimeFigureOut">
              <a:rPr lang="ru-RU" smtClean="0"/>
              <a:t>27.12.2015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1F1B-6AFD-4F80-923D-82E47D8587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4163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4D66B-BDBB-4DAD-B853-2D6C00C1B595}" type="datetimeFigureOut">
              <a:rPr lang="ru-RU" smtClean="0"/>
              <a:t>27.12.2015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1F1B-6AFD-4F80-923D-82E47D8587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8341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4D66B-BDBB-4DAD-B853-2D6C00C1B595}" type="datetimeFigureOut">
              <a:rPr lang="ru-RU" smtClean="0"/>
              <a:t>27.12.2015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21F1B-6AFD-4F80-923D-82E47D8587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309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332655"/>
            <a:ext cx="8424936" cy="428145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/>
              <a:t>ОБРАЗОВАТЕЛЬНО-ПАДАГОГИЧЕСКИЙ ПРОЕКТ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«Разработка и апробация модели Школьного Научно-Исследовательского Центра»</a:t>
            </a:r>
            <a:br>
              <a:rPr lang="ru-RU" dirty="0"/>
            </a:b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95936" y="5013176"/>
            <a:ext cx="4572000" cy="17543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endParaRPr lang="ru-RU" dirty="0"/>
          </a:p>
          <a:p>
            <a:endParaRPr lang="ru-RU" dirty="0"/>
          </a:p>
          <a:p>
            <a:r>
              <a:rPr lang="ru-RU" dirty="0" smtClean="0"/>
              <a:t>Автор – </a:t>
            </a:r>
            <a:r>
              <a:rPr lang="ru-RU" dirty="0"/>
              <a:t>Алипатова Дарья Георгиевна, учитель начальных классов МБОУ «Кехотская СШ»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1260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3" y="116632"/>
            <a:ext cx="4572000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 smtClean="0">
                <a:effectLst/>
                <a:latin typeface="Times New Roman"/>
                <a:ea typeface="Times New Roman"/>
              </a:rPr>
              <a:t>Результаты анкетирования</a:t>
            </a:r>
            <a:endParaRPr lang="ru-RU" sz="2800" b="1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5818202"/>
              </p:ext>
            </p:extLst>
          </p:nvPr>
        </p:nvGraphicFramePr>
        <p:xfrm>
          <a:off x="4751513" y="116632"/>
          <a:ext cx="4392487" cy="64479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7320359" y="112686"/>
            <a:ext cx="1823641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Опрос учащихся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79513" y="1070739"/>
            <a:ext cx="4572000" cy="54938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 smtClean="0">
                <a:effectLst/>
                <a:latin typeface="Times New Roman"/>
                <a:ea typeface="Times New Roman"/>
              </a:rPr>
              <a:t>63 % учащихся хотели бы работать над научно-исследовательскими работами в ШНИЦ.</a:t>
            </a:r>
            <a:endParaRPr lang="ru-RU" sz="1100" dirty="0" smtClean="0">
              <a:effectLst/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 smtClean="0">
                <a:effectLst/>
                <a:latin typeface="Times New Roman"/>
                <a:ea typeface="Times New Roman"/>
              </a:rPr>
              <a:t>Анкетирование родителей показало, что 75 % опрошенных положительно отозвались об идее создания ШНИЦ.</a:t>
            </a:r>
            <a:endParaRPr lang="ru-RU" sz="1100" dirty="0" smtClean="0">
              <a:effectLst/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 smtClean="0">
                <a:effectLst/>
                <a:latin typeface="Times New Roman"/>
                <a:ea typeface="Times New Roman"/>
              </a:rPr>
              <a:t>100 % учителей посчитали нужным создание ШНИЦ. По их мнению, создание научно-исследовательского центра поспособствует: выявлению скрытых интересов, развитию кругозора учеников, повышению уровня знаний и умений учащихся.</a:t>
            </a:r>
            <a:endParaRPr lang="ru-RU" sz="11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46812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4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5" name="Полотно 8"/>
          <p:cNvGrpSpPr>
            <a:grpSpLocks/>
          </p:cNvGrpSpPr>
          <p:nvPr/>
        </p:nvGrpSpPr>
        <p:grpSpPr bwMode="auto">
          <a:xfrm>
            <a:off x="152400" y="14748"/>
            <a:ext cx="8991600" cy="6972300"/>
            <a:chOff x="0" y="0"/>
            <a:chExt cx="58293" cy="69716"/>
          </a:xfrm>
        </p:grpSpPr>
        <p:sp>
          <p:nvSpPr>
            <p:cNvPr id="6" name="AutoShape 23"/>
            <p:cNvSpPr>
              <a:spLocks noChangeAspect="1" noChangeArrowheads="1"/>
            </p:cNvSpPr>
            <p:nvPr/>
          </p:nvSpPr>
          <p:spPr bwMode="auto">
            <a:xfrm>
              <a:off x="0" y="0"/>
              <a:ext cx="58293" cy="6971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Oval 22"/>
            <p:cNvSpPr>
              <a:spLocks noChangeArrowheads="1"/>
            </p:cNvSpPr>
            <p:nvPr/>
          </p:nvSpPr>
          <p:spPr bwMode="auto">
            <a:xfrm>
              <a:off x="20853" y="0"/>
              <a:ext cx="17183" cy="7734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ШНИЦ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AutoShape 21"/>
            <p:cNvSpPr>
              <a:spLocks noChangeArrowheads="1"/>
            </p:cNvSpPr>
            <p:nvPr/>
          </p:nvSpPr>
          <p:spPr bwMode="auto">
            <a:xfrm>
              <a:off x="4673" y="11372"/>
              <a:ext cx="19196" cy="11411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Организация и координация научно-исследовательской деятельности в интересах формирования и развития интеллектуального и творческого потенциала детей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AutoShape 20"/>
            <p:cNvSpPr>
              <a:spLocks noChangeArrowheads="1"/>
            </p:cNvSpPr>
            <p:nvPr/>
          </p:nvSpPr>
          <p:spPr bwMode="auto">
            <a:xfrm>
              <a:off x="35845" y="11372"/>
              <a:ext cx="19374" cy="11411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Формирование в школе среды для развития потенциальных ученых, людей с новым инновационным типом мышления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19"/>
            <p:cNvSpPr>
              <a:spLocks noChangeArrowheads="1"/>
            </p:cNvSpPr>
            <p:nvPr/>
          </p:nvSpPr>
          <p:spPr bwMode="auto">
            <a:xfrm>
              <a:off x="25171" y="9067"/>
              <a:ext cx="9347" cy="351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1" i="0" u="none" strike="noStrike" cap="none" normalizeH="0" baseline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ЦЕЛИ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AutoShape 18"/>
            <p:cNvSpPr>
              <a:spLocks noChangeShapeType="1"/>
            </p:cNvSpPr>
            <p:nvPr/>
          </p:nvSpPr>
          <p:spPr bwMode="auto">
            <a:xfrm flipH="1">
              <a:off x="14274" y="6794"/>
              <a:ext cx="9094" cy="4261"/>
            </a:xfrm>
            <a:prstGeom prst="straightConnector1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AutoShape 17"/>
            <p:cNvSpPr>
              <a:spLocks noChangeShapeType="1"/>
            </p:cNvSpPr>
            <p:nvPr/>
          </p:nvSpPr>
          <p:spPr bwMode="auto">
            <a:xfrm>
              <a:off x="35140" y="7112"/>
              <a:ext cx="10395" cy="3943"/>
            </a:xfrm>
            <a:prstGeom prst="straightConnector1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AutoShape 16"/>
            <p:cNvSpPr>
              <a:spLocks noChangeShapeType="1"/>
            </p:cNvSpPr>
            <p:nvPr/>
          </p:nvSpPr>
          <p:spPr bwMode="auto">
            <a:xfrm>
              <a:off x="14274" y="23101"/>
              <a:ext cx="0" cy="2762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AutoShape 15"/>
            <p:cNvSpPr>
              <a:spLocks noChangeShapeType="1"/>
            </p:cNvSpPr>
            <p:nvPr/>
          </p:nvSpPr>
          <p:spPr bwMode="auto">
            <a:xfrm>
              <a:off x="46075" y="23101"/>
              <a:ext cx="0" cy="2762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AutoShape 14"/>
            <p:cNvSpPr>
              <a:spLocks noChangeShapeType="1"/>
            </p:cNvSpPr>
            <p:nvPr/>
          </p:nvSpPr>
          <p:spPr bwMode="auto">
            <a:xfrm>
              <a:off x="6883" y="25863"/>
              <a:ext cx="44818" cy="0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AutoShape 13"/>
            <p:cNvSpPr>
              <a:spLocks noChangeArrowheads="1"/>
            </p:cNvSpPr>
            <p:nvPr/>
          </p:nvSpPr>
          <p:spPr bwMode="auto">
            <a:xfrm>
              <a:off x="26066" y="22218"/>
              <a:ext cx="8452" cy="2940"/>
            </a:xfrm>
            <a:prstGeom prst="roundRect">
              <a:avLst>
                <a:gd name="adj" fmla="val 16667"/>
              </a:avLst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ЗАДАЧИ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AutoShape 12"/>
            <p:cNvSpPr>
              <a:spLocks noChangeShapeType="1"/>
            </p:cNvSpPr>
            <p:nvPr/>
          </p:nvSpPr>
          <p:spPr bwMode="auto">
            <a:xfrm>
              <a:off x="6883" y="25863"/>
              <a:ext cx="0" cy="567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AutoShape 11"/>
            <p:cNvSpPr>
              <a:spLocks noChangeShapeType="1"/>
            </p:cNvSpPr>
            <p:nvPr/>
          </p:nvSpPr>
          <p:spPr bwMode="auto">
            <a:xfrm>
              <a:off x="17640" y="25863"/>
              <a:ext cx="0" cy="567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AutoShape 10"/>
            <p:cNvSpPr>
              <a:spLocks noChangeShapeType="1"/>
            </p:cNvSpPr>
            <p:nvPr/>
          </p:nvSpPr>
          <p:spPr bwMode="auto">
            <a:xfrm>
              <a:off x="51701" y="25863"/>
              <a:ext cx="0" cy="567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AutoShape 9"/>
            <p:cNvSpPr>
              <a:spLocks noChangeShapeType="1"/>
            </p:cNvSpPr>
            <p:nvPr/>
          </p:nvSpPr>
          <p:spPr bwMode="auto">
            <a:xfrm>
              <a:off x="40347" y="25863"/>
              <a:ext cx="0" cy="567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AutoShape 8"/>
            <p:cNvSpPr>
              <a:spLocks noChangeShapeType="1"/>
            </p:cNvSpPr>
            <p:nvPr/>
          </p:nvSpPr>
          <p:spPr bwMode="auto">
            <a:xfrm>
              <a:off x="28994" y="25863"/>
              <a:ext cx="0" cy="567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AutoShape 7"/>
            <p:cNvSpPr>
              <a:spLocks noChangeArrowheads="1"/>
            </p:cNvSpPr>
            <p:nvPr/>
          </p:nvSpPr>
          <p:spPr bwMode="auto">
            <a:xfrm>
              <a:off x="1358" y="31534"/>
              <a:ext cx="10148" cy="11195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Пропаганда научных знаний о мире, формирование научного мировоззрения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AutoShape 6"/>
            <p:cNvSpPr>
              <a:spLocks noChangeArrowheads="1"/>
            </p:cNvSpPr>
            <p:nvPr/>
          </p:nvSpPr>
          <p:spPr bwMode="auto">
            <a:xfrm>
              <a:off x="12515" y="31534"/>
              <a:ext cx="10148" cy="11195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Профессиональная ориентация учащихся ОО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AutoShape 5"/>
            <p:cNvSpPr>
              <a:spLocks noChangeArrowheads="1"/>
            </p:cNvSpPr>
            <p:nvPr/>
          </p:nvSpPr>
          <p:spPr bwMode="auto">
            <a:xfrm>
              <a:off x="23869" y="31534"/>
              <a:ext cx="10147" cy="11195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Обучение уча-щихся навыкам  разработки , ре-ализации  и за-щиты учебных исследований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AutoShape 4"/>
            <p:cNvSpPr>
              <a:spLocks noChangeArrowheads="1"/>
            </p:cNvSpPr>
            <p:nvPr/>
          </p:nvSpPr>
          <p:spPr bwMode="auto">
            <a:xfrm>
              <a:off x="35388" y="31534"/>
              <a:ext cx="10147" cy="11195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Привлечение высококвалифицированных научных кадров для работы с детьми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AutoShape 3"/>
            <p:cNvSpPr>
              <a:spLocks noChangeArrowheads="1"/>
            </p:cNvSpPr>
            <p:nvPr/>
          </p:nvSpPr>
          <p:spPr bwMode="auto">
            <a:xfrm>
              <a:off x="46640" y="31534"/>
              <a:ext cx="10148" cy="11195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Создание и укрепление научных</a:t>
              </a:r>
              <a:endParaRPr kumimoji="0" lang="ru-RU" alt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связей с научными организациями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AutoShape 2"/>
            <p:cNvSpPr>
              <a:spLocks noChangeArrowheads="1"/>
            </p:cNvSpPr>
            <p:nvPr/>
          </p:nvSpPr>
          <p:spPr bwMode="auto">
            <a:xfrm>
              <a:off x="2362" y="46475"/>
              <a:ext cx="54426" cy="20511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1" i="0" u="none" strike="noStrike" cap="none" normalizeH="0" baseline="0" smtClean="0">
                  <a:ln>
                    <a:noFill/>
                  </a:ln>
                  <a:solidFill>
                    <a:srgbClr val="17365D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Виды деятельности ШНИЦ</a:t>
              </a:r>
              <a:endParaRPr kumimoji="0" lang="ru-RU" alt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1.   </a:t>
              </a:r>
              <a:r>
                <a:rPr kumimoji="0" lang="ru-RU" altLang="ru-RU" sz="1000" b="1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Организация системы научной и практической педагогической работы с детьми</a:t>
              </a:r>
              <a:r>
                <a:rPr kumimoji="0" lang="ru-RU" altLang="ru-RU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и учащимися, занимающимися исследовательской и творческой деятельностью.</a:t>
              </a:r>
              <a:endParaRPr kumimoji="0" lang="ru-RU" alt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2. </a:t>
              </a:r>
              <a:r>
                <a:rPr kumimoji="0" lang="ru-RU" altLang="ru-RU" sz="1000" b="1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Организация и проведение регулярных мероприятий</a:t>
              </a:r>
              <a:r>
                <a:rPr kumimoji="0" lang="ru-RU" altLang="ru-RU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: проведение элективных образовательных курсов, конференций, симпозиумов, фестивалей, форумов, турниров, конкурсов, семинаров, лагерей, экспедиций для детей, молодежи и педагогов.</a:t>
              </a:r>
              <a:endParaRPr kumimoji="0" lang="ru-RU" alt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3. </a:t>
              </a:r>
              <a:r>
                <a:rPr kumimoji="0" lang="ru-RU" altLang="ru-RU" sz="1000" b="1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Осуществление информационной деятельности</a:t>
              </a:r>
              <a:r>
                <a:rPr kumimoji="0" lang="ru-RU" altLang="ru-RU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(освещение деятельности ШНИЦ в СМИ, собственное периодическое издание).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48885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5" name="Полотно 8"/>
          <p:cNvGrpSpPr>
            <a:grpSpLocks/>
          </p:cNvGrpSpPr>
          <p:nvPr/>
        </p:nvGrpSpPr>
        <p:grpSpPr bwMode="auto">
          <a:xfrm>
            <a:off x="152400" y="152400"/>
            <a:ext cx="8668072" cy="6444952"/>
            <a:chOff x="0" y="0"/>
            <a:chExt cx="58293" cy="39306"/>
          </a:xfrm>
        </p:grpSpPr>
        <p:sp>
          <p:nvSpPr>
            <p:cNvPr id="6" name="AutoShape 10"/>
            <p:cNvSpPr>
              <a:spLocks noChangeAspect="1" noChangeArrowheads="1"/>
            </p:cNvSpPr>
            <p:nvPr/>
          </p:nvSpPr>
          <p:spPr bwMode="auto">
            <a:xfrm>
              <a:off x="0" y="0"/>
              <a:ext cx="58293" cy="3930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>
              <a:off x="2952" y="2566"/>
              <a:ext cx="53150" cy="93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Управление ШНИЦ</a:t>
              </a:r>
              <a:endPara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ru-RU" altLang="ru-RU" sz="1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Функция:</a:t>
              </a:r>
              <a:r>
                <a:rPr kumimoji="0" lang="ru-RU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организационная</a:t>
              </a:r>
              <a:endPara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Задачи</a:t>
              </a:r>
              <a:r>
                <a:rPr kumimoji="0" lang="ru-RU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: формирование консолидированного ученого плана на год, в том числе формирование плана занятий по направлениям, отчетность по проекту, проведение общих собраний.</a:t>
              </a:r>
              <a:endPara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Стрелка вниз 2"/>
            <p:cNvSpPr>
              <a:spLocks noChangeArrowheads="1"/>
            </p:cNvSpPr>
            <p:nvPr/>
          </p:nvSpPr>
          <p:spPr bwMode="auto">
            <a:xfrm>
              <a:off x="26289" y="12477"/>
              <a:ext cx="6381" cy="4953"/>
            </a:xfrm>
            <a:prstGeom prst="downArrow">
              <a:avLst>
                <a:gd name="adj1" fmla="val 50000"/>
                <a:gd name="adj2" fmla="val 50000"/>
              </a:avLst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Скругленный прямоугольник 3"/>
            <p:cNvSpPr>
              <a:spLocks noChangeArrowheads="1"/>
            </p:cNvSpPr>
            <p:nvPr/>
          </p:nvSpPr>
          <p:spPr bwMode="auto">
            <a:xfrm>
              <a:off x="3429" y="17907"/>
              <a:ext cx="52673" cy="781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1" i="0" u="none" strike="noStrike" cap="none" normalizeH="0" baseline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Направления</a:t>
              </a:r>
              <a:endParaRPr kumimoji="0" lang="ru-RU" alt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Функции</a:t>
              </a:r>
              <a:r>
                <a:rPr kumimoji="0" lang="ru-RU" altLang="ru-RU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: просветительская, практическая, исследовательская</a:t>
              </a:r>
              <a:endParaRPr kumimoji="0" lang="ru-RU" alt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Задачи</a:t>
              </a:r>
              <a:r>
                <a:rPr kumimoji="0" lang="ru-RU" altLang="ru-RU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: представление плана проведений занятий, конференций, выездных мероприятий по направлению; проведение занятий в соответствии с планом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Стрелка вниз 4"/>
            <p:cNvSpPr>
              <a:spLocks noChangeArrowheads="1"/>
            </p:cNvSpPr>
            <p:nvPr/>
          </p:nvSpPr>
          <p:spPr bwMode="auto">
            <a:xfrm>
              <a:off x="13811" y="26279"/>
              <a:ext cx="4096" cy="5239"/>
            </a:xfrm>
            <a:prstGeom prst="downArrow">
              <a:avLst>
                <a:gd name="adj1" fmla="val 50000"/>
                <a:gd name="adj2" fmla="val 50001"/>
              </a:avLst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Стрелка вниз 5"/>
            <p:cNvSpPr>
              <a:spLocks noChangeArrowheads="1"/>
            </p:cNvSpPr>
            <p:nvPr/>
          </p:nvSpPr>
          <p:spPr bwMode="auto">
            <a:xfrm>
              <a:off x="42567" y="26279"/>
              <a:ext cx="4095" cy="5239"/>
            </a:xfrm>
            <a:prstGeom prst="downArrow">
              <a:avLst>
                <a:gd name="adj1" fmla="val 50000"/>
                <a:gd name="adj2" fmla="val 50014"/>
              </a:avLst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Скругленный прямоугольник 6"/>
            <p:cNvSpPr>
              <a:spLocks noChangeArrowheads="1"/>
            </p:cNvSpPr>
            <p:nvPr/>
          </p:nvSpPr>
          <p:spPr bwMode="auto">
            <a:xfrm>
              <a:off x="5715" y="32079"/>
              <a:ext cx="20574" cy="3725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1" i="0" u="none" strike="noStrike" cap="none" normalizeH="0" baseline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Естественно-научное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Скругленный прямоугольник 7"/>
            <p:cNvSpPr>
              <a:spLocks noChangeArrowheads="1"/>
            </p:cNvSpPr>
            <p:nvPr/>
          </p:nvSpPr>
          <p:spPr bwMode="auto">
            <a:xfrm>
              <a:off x="34280" y="32079"/>
              <a:ext cx="20574" cy="3721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1" i="0" u="none" strike="noStrike" cap="none" normalizeH="0" baseline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Краеведческое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AutoShape 2"/>
            <p:cNvSpPr>
              <a:spLocks noChangeArrowheads="1"/>
            </p:cNvSpPr>
            <p:nvPr/>
          </p:nvSpPr>
          <p:spPr bwMode="auto">
            <a:xfrm>
              <a:off x="26289" y="32873"/>
              <a:ext cx="7988" cy="2413"/>
            </a:xfrm>
            <a:prstGeom prst="leftRightArrow">
              <a:avLst>
                <a:gd name="adj1" fmla="val 50000"/>
                <a:gd name="adj2" fmla="val 66208"/>
              </a:avLst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990741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3656" y="476672"/>
            <a:ext cx="8820472" cy="618630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70510">
              <a:spcAft>
                <a:spcPts val="0"/>
              </a:spcAft>
            </a:pPr>
            <a:r>
              <a:rPr lang="ru-RU" b="1" dirty="0" smtClean="0">
                <a:latin typeface="Times New Roman"/>
                <a:ea typeface="Times New Roman"/>
              </a:rPr>
              <a:t>Список </a:t>
            </a:r>
            <a:r>
              <a:rPr lang="ru-RU" b="1" dirty="0">
                <a:latin typeface="Times New Roman"/>
                <a:ea typeface="Times New Roman"/>
              </a:rPr>
              <a:t>литературы:</a:t>
            </a:r>
            <a:endParaRPr lang="ru-RU" sz="1100" dirty="0">
              <a:latin typeface="Times New Roman"/>
              <a:ea typeface="Times New Roman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 </a:t>
            </a:r>
            <a:endParaRPr lang="ru-RU" sz="11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dirty="0" smtClean="0">
                <a:latin typeface="Times New Roman"/>
                <a:ea typeface="Times New Roman"/>
              </a:rPr>
              <a:t>Андрейко, </a:t>
            </a:r>
            <a:r>
              <a:rPr lang="ru-RU" dirty="0">
                <a:latin typeface="Times New Roman"/>
                <a:ea typeface="Times New Roman"/>
              </a:rPr>
              <a:t>А.З., Создание центра – Веление времени // Директор сельской школы. №2 </a:t>
            </a:r>
            <a:r>
              <a:rPr lang="ru-RU" dirty="0" smtClean="0">
                <a:latin typeface="Times New Roman"/>
                <a:ea typeface="Times New Roman"/>
              </a:rPr>
              <a:t>2009.</a:t>
            </a:r>
            <a:endParaRPr lang="ru-RU" sz="11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dirty="0" err="1" smtClean="0">
                <a:latin typeface="Times New Roman"/>
                <a:ea typeface="Times New Roman"/>
              </a:rPr>
              <a:t>Зашихин</a:t>
            </a:r>
            <a:r>
              <a:rPr lang="ru-RU" dirty="0" smtClean="0">
                <a:latin typeface="Times New Roman"/>
                <a:ea typeface="Times New Roman"/>
              </a:rPr>
              <a:t>, </a:t>
            </a:r>
            <a:r>
              <a:rPr lang="ru-RU" dirty="0">
                <a:latin typeface="Times New Roman"/>
                <a:ea typeface="Times New Roman"/>
              </a:rPr>
              <a:t>В.А., </a:t>
            </a:r>
            <a:r>
              <a:rPr lang="ru-RU" dirty="0" err="1" smtClean="0">
                <a:latin typeface="Times New Roman"/>
                <a:ea typeface="Times New Roman"/>
              </a:rPr>
              <a:t>Карловская</a:t>
            </a:r>
            <a:r>
              <a:rPr lang="ru-RU" dirty="0" smtClean="0">
                <a:latin typeface="Times New Roman"/>
                <a:ea typeface="Times New Roman"/>
              </a:rPr>
              <a:t>, </a:t>
            </a:r>
            <a:r>
              <a:rPr lang="ru-RU" dirty="0">
                <a:latin typeface="Times New Roman"/>
                <a:ea typeface="Times New Roman"/>
              </a:rPr>
              <a:t>Н.В., управление образовательной средой сельской малочисленной школы через создание центра </a:t>
            </a:r>
            <a:r>
              <a:rPr lang="ru-RU" dirty="0" err="1">
                <a:latin typeface="Times New Roman"/>
                <a:ea typeface="Times New Roman"/>
              </a:rPr>
              <a:t>педагогизации</a:t>
            </a:r>
            <a:r>
              <a:rPr lang="ru-RU" dirty="0">
                <a:latin typeface="Times New Roman"/>
                <a:ea typeface="Times New Roman"/>
              </a:rPr>
              <a:t> // Директор сельской школы. №2 </a:t>
            </a:r>
            <a:r>
              <a:rPr lang="ru-RU" dirty="0" smtClean="0">
                <a:latin typeface="Times New Roman"/>
                <a:ea typeface="Times New Roman"/>
              </a:rPr>
              <a:t>2011.</a:t>
            </a:r>
            <a:endParaRPr lang="ru-RU" sz="11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dirty="0" smtClean="0">
                <a:latin typeface="Times New Roman"/>
                <a:ea typeface="Times New Roman"/>
              </a:rPr>
              <a:t>Обухов, </a:t>
            </a:r>
            <a:r>
              <a:rPr lang="ru-RU" dirty="0">
                <a:latin typeface="Times New Roman"/>
                <a:ea typeface="Times New Roman"/>
              </a:rPr>
              <a:t>А.С., Развитие исследовательской деятельности учащихся. – 2-е изд., </a:t>
            </a:r>
            <a:r>
              <a:rPr lang="ru-RU" dirty="0" err="1">
                <a:latin typeface="Times New Roman"/>
                <a:ea typeface="Times New Roman"/>
              </a:rPr>
              <a:t>перераб</a:t>
            </a:r>
            <a:r>
              <a:rPr lang="ru-RU" dirty="0">
                <a:latin typeface="Times New Roman"/>
                <a:ea typeface="Times New Roman"/>
              </a:rPr>
              <a:t>. и доп. – М.: Национальный книжный центр, 2015. – 288 с.</a:t>
            </a:r>
            <a:endParaRPr lang="ru-RU" sz="11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</a:rPr>
              <a:t>Путкова</a:t>
            </a:r>
            <a:r>
              <a:rPr lang="ru-RU" dirty="0" smtClean="0">
                <a:latin typeface="Times New Roman"/>
                <a:ea typeface="Times New Roman"/>
              </a:rPr>
              <a:t>, </a:t>
            </a:r>
            <a:r>
              <a:rPr lang="ru-RU" dirty="0">
                <a:latin typeface="Times New Roman"/>
                <a:ea typeface="Times New Roman"/>
              </a:rPr>
              <a:t>В.Я., Исследовательская деятельность школьников Малой Академии наук юных исследователей г. Караганды // Исследовательская работа школьников. №4 2004</a:t>
            </a:r>
            <a:endParaRPr lang="ru-RU" sz="11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dirty="0" smtClean="0">
                <a:latin typeface="Times New Roman"/>
                <a:ea typeface="Times New Roman"/>
              </a:rPr>
              <a:t>Рябова, </a:t>
            </a:r>
            <a:r>
              <a:rPr lang="ru-RU" dirty="0">
                <a:latin typeface="Times New Roman"/>
                <a:ea typeface="Times New Roman"/>
              </a:rPr>
              <a:t>А.В., Создание центров внеурочной деятельности // Справочник классного руководителя. №2 2013</a:t>
            </a:r>
            <a:endParaRPr lang="ru-RU" sz="11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dirty="0" smtClean="0">
                <a:latin typeface="Times New Roman"/>
                <a:ea typeface="Times New Roman"/>
              </a:rPr>
              <a:t>Савенков, </a:t>
            </a:r>
            <a:r>
              <a:rPr lang="ru-RU" dirty="0">
                <a:latin typeface="Times New Roman"/>
                <a:ea typeface="Times New Roman"/>
              </a:rPr>
              <a:t>А.И., Исследовательское обучение и проектирование в современном образовании // Исследовательская работа школьников. №1 2004</a:t>
            </a:r>
            <a:endParaRPr lang="ru-RU" sz="11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dirty="0" smtClean="0">
                <a:latin typeface="Times New Roman"/>
                <a:ea typeface="Times New Roman"/>
              </a:rPr>
              <a:t>Савенков, </a:t>
            </a:r>
            <a:r>
              <a:rPr lang="ru-RU" dirty="0">
                <a:latin typeface="Times New Roman"/>
                <a:ea typeface="Times New Roman"/>
              </a:rPr>
              <a:t>А.И., Юный исследователь: обучение и развитие // Исследовательская работа школьников. №1 2004</a:t>
            </a:r>
            <a:endParaRPr lang="ru-RU" sz="11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dirty="0" err="1" smtClean="0">
                <a:latin typeface="Times New Roman"/>
                <a:ea typeface="Times New Roman"/>
              </a:rPr>
              <a:t>Слободчиков</a:t>
            </a:r>
            <a:r>
              <a:rPr lang="ru-RU" dirty="0" smtClean="0">
                <a:latin typeface="Times New Roman"/>
                <a:ea typeface="Times New Roman"/>
              </a:rPr>
              <a:t>, </a:t>
            </a:r>
            <a:r>
              <a:rPr lang="ru-RU" dirty="0">
                <a:latin typeface="Times New Roman"/>
                <a:ea typeface="Times New Roman"/>
              </a:rPr>
              <a:t>В.И., Инновации в образовании: основания и смысл // Исследовательская работа школьников. №2 2004</a:t>
            </a:r>
            <a:endParaRPr lang="ru-RU" sz="11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dirty="0" err="1" smtClean="0">
                <a:latin typeface="Times New Roman"/>
                <a:ea typeface="Times New Roman"/>
              </a:rPr>
              <a:t>Слободчиков</a:t>
            </a:r>
            <a:r>
              <a:rPr lang="ru-RU" dirty="0" smtClean="0">
                <a:latin typeface="Times New Roman"/>
                <a:ea typeface="Times New Roman"/>
              </a:rPr>
              <a:t>, </a:t>
            </a:r>
            <a:r>
              <a:rPr lang="ru-RU" dirty="0">
                <a:latin typeface="Times New Roman"/>
                <a:ea typeface="Times New Roman"/>
              </a:rPr>
              <a:t>В.И., Инновации в образовании: основания и смысл // Исследовательская работа школьников. №3 </a:t>
            </a:r>
            <a:r>
              <a:rPr lang="ru-RU" dirty="0" smtClean="0">
                <a:latin typeface="Times New Roman"/>
                <a:ea typeface="Times New Roman"/>
              </a:rPr>
              <a:t>2004</a:t>
            </a:r>
            <a:endParaRPr lang="ru-RU" sz="11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29580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35834" y="692696"/>
            <a:ext cx="7968613" cy="31700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rabicPeriod"/>
            </a:pPr>
            <a:endParaRPr lang="ru-RU" sz="11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 algn="just">
              <a:lnSpc>
                <a:spcPct val="150000"/>
              </a:lnSpc>
            </a:pPr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</a:rPr>
              <a:t>10. Фадина 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Г.В., Диагностика и коррекция задержки психического развития детей старшего дошкольного возраста: Учебно-методическое пособие / Г.В. Фадина</a:t>
            </a:r>
            <a:endParaRPr lang="ru-RU" sz="11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 algn="just">
              <a:lnSpc>
                <a:spcPct val="150000"/>
              </a:lnSpc>
            </a:pPr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</a:rPr>
              <a:t>11. </a:t>
            </a:r>
            <a:r>
              <a:rPr lang="ru-RU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Шобонов</a:t>
            </a:r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Н., Об опыте создания сельского школьного учебно-производственного центра // Воспитательная работа в школе. №7 2010</a:t>
            </a:r>
            <a:endParaRPr lang="ru-RU" sz="11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 algn="just">
              <a:lnSpc>
                <a:spcPct val="150000"/>
              </a:lnSpc>
            </a:pPr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</a:rPr>
              <a:t>12. </a:t>
            </a:r>
            <a:r>
              <a:rPr lang="ru-RU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Шоубл</a:t>
            </a:r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Л., Глейзер Р., Научное мышление детей и взрослых в процессе экспериментирования // Исследовательская работа школьников. №1 2004</a:t>
            </a:r>
            <a:endParaRPr lang="ru-RU" sz="11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94039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404664"/>
            <a:ext cx="8280920" cy="54938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Инновационный проект «Школьный Научно-Исследовательский Центр» разработан на основе Концепции долгосрочного социально-экономического развития Российской Федерации на период до 2020 (распоряжение Правительства РФ от 17.11.2008 № 1662-р), Национальной образовательной инициативы "Наша новая школа" и др. Содержание этих документов стало основанием проведения аналитико-синтетического просмотра современных теоретических разработок и имеющегося практического опыта для определения общей стратегии и конкретных тактических шагов в работе с одаренными школьниками до 2015 года.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latin typeface="Times New Roman"/>
                <a:ea typeface="Times New Roman"/>
              </a:rPr>
              <a:t>	Одна </a:t>
            </a:r>
            <a:r>
              <a:rPr lang="ru-RU" dirty="0">
                <a:latin typeface="Times New Roman"/>
                <a:ea typeface="Times New Roman"/>
              </a:rPr>
              <a:t>из задач модернизации российского образования – формирование целостной системы универсальных знаний, умений, навыков, а также опыта самостоятельной деятельности и личной ответственности обучающихся, то есть ключевых компетентностей, определяющих современное качество содержания образования.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4915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4151" y="1700808"/>
            <a:ext cx="7992888" cy="258532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Основным отличием ШНИЦ от НОУ станет интеграция знаний из разных предметных областей.</a:t>
            </a: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Инновационный проект «Школьный Научно-Исследовательский Центр» предназначен для обучающихся начальной, основной и средней школы, интересующихся исследовательской и проектной деятельностью, а также для одаренных учащихся.</a:t>
            </a:r>
            <a:endParaRPr lang="ru-RU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59515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16632"/>
            <a:ext cx="8280920" cy="661206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ts val="200"/>
              </a:spcBef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 Нормативно-правовое обоснование </a:t>
            </a:r>
            <a:r>
              <a:rPr lang="ru-RU" b="1" dirty="0" smtClean="0">
                <a:latin typeface="Times New Roman"/>
                <a:ea typeface="Times New Roman"/>
              </a:rPr>
              <a:t>проекта</a:t>
            </a:r>
            <a:r>
              <a:rPr lang="ru-RU" b="1" dirty="0">
                <a:latin typeface="Times New Roman"/>
                <a:ea typeface="Times New Roman"/>
              </a:rPr>
              <a:t> </a:t>
            </a:r>
            <a:endParaRPr lang="ru-RU" dirty="0">
              <a:latin typeface="Times New Roman"/>
              <a:ea typeface="Times New Roman"/>
            </a:endParaRPr>
          </a:p>
          <a:p>
            <a:pPr marL="695325">
              <a:spcAft>
                <a:spcPts val="0"/>
              </a:spcAft>
            </a:pPr>
            <a:r>
              <a:rPr lang="ru-RU" sz="1200" b="1" dirty="0">
                <a:latin typeface="Times New Roman"/>
                <a:ea typeface="Times New Roman"/>
              </a:rPr>
              <a:t> </a:t>
            </a:r>
            <a:endParaRPr lang="ru-RU" sz="1200" dirty="0" smtClean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1000"/>
              </a:spcAft>
              <a:buFont typeface="Symbol"/>
              <a:buChar char=""/>
            </a:pPr>
            <a:r>
              <a:rPr lang="ru-RU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Федеральный закон от 29.12.2012 N 273-ФЗ "Об образовании в Российской Федерации";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Symbol"/>
              <a:buChar char=""/>
            </a:pPr>
            <a:r>
              <a:rPr lang="ru-RU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Национальна </a:t>
            </a: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образовательная инициатива «Наша новая школа»;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Symbol"/>
              <a:buChar char=""/>
            </a:pP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Национальная стратегия действий в интересах детей на 2012 – 2017 годы;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Symbol"/>
              <a:buChar char=""/>
            </a:pP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Стратегия инновационного развития Российской Федерации на период до 2020 года;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Symbol"/>
              <a:buChar char=""/>
            </a:pP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Концепция развития образования на 2016 – 2020 годы;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Symbol"/>
              <a:buChar char=""/>
            </a:pP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Федеральная целевая программа «Научные и научно-педагогические кадры инновационной России» на 2014 – 2020 годы;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Symbol"/>
              <a:buChar char=""/>
            </a:pP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Федеральный государственный образовательный стандарт начального общего образования;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Symbol"/>
              <a:buChar char=""/>
            </a:pP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Федеральный государственный образовательный стандарт основного общего образования;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Symbol"/>
              <a:buChar char=""/>
            </a:pP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Концепция развития дополнительного образования детей;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Symbol"/>
              <a:buChar char=""/>
            </a:pP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Постановление Правительства Архангельской области от 12.10.2012 N 463-пп (ред. от 15.07.2014) "Об утверждении государственной программы Архангельской области "Развитие образования и науки Архангельской области (2013 - 2018 годы)";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Symbol"/>
              <a:buChar char=""/>
            </a:pP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Государственная программа Архангельской области «Развитие образования и науки Архангельской области (2013 – 2018 годы);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Symbol"/>
              <a:buChar char="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Устав МБОУ «Кехотская СШ».</a:t>
            </a:r>
            <a:endParaRPr lang="ru-RU" sz="16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014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003232" cy="564949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ru-RU" sz="3800" b="1" dirty="0" smtClean="0">
                <a:effectLst/>
                <a:latin typeface="Times New Roman"/>
                <a:ea typeface="Times New Roman"/>
              </a:rPr>
              <a:t>Цель:</a:t>
            </a:r>
            <a:r>
              <a:rPr lang="ru-RU" sz="3800" dirty="0" smtClean="0">
                <a:effectLst/>
                <a:latin typeface="Times New Roman"/>
                <a:ea typeface="Times New Roman"/>
              </a:rPr>
              <a:t> разработка и апробация модели Школьного Научно-Исследовательского Центра (ШНИЦ).</a:t>
            </a:r>
            <a:endParaRPr lang="ru-RU" sz="2300" dirty="0" smtClean="0">
              <a:effectLst/>
              <a:latin typeface="Times New Roman"/>
              <a:ea typeface="Times New Roman"/>
            </a:endParaRP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ru-RU" sz="3800" b="1" dirty="0" smtClean="0">
                <a:effectLst/>
                <a:latin typeface="Times New Roman"/>
                <a:ea typeface="Times New Roman"/>
              </a:rPr>
              <a:t>Задачи проекта</a:t>
            </a:r>
            <a:r>
              <a:rPr lang="ru-RU" sz="3800" dirty="0" smtClean="0">
                <a:effectLst/>
                <a:latin typeface="Times New Roman"/>
                <a:ea typeface="Times New Roman"/>
              </a:rPr>
              <a:t>:</a:t>
            </a:r>
            <a:endParaRPr lang="ru-RU" sz="2300" dirty="0" smtClean="0">
              <a:effectLst/>
              <a:latin typeface="Times New Roman"/>
              <a:ea typeface="Times New Roman"/>
            </a:endParaRPr>
          </a:p>
          <a:p>
            <a:pPr lvl="0" algn="just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3800" dirty="0" smtClean="0">
                <a:effectLst/>
                <a:latin typeface="Times New Roman"/>
                <a:ea typeface="Times New Roman"/>
              </a:rPr>
              <a:t>проанализировать потребности школы и сформулировать цели и задачи создания ШНИЦ;</a:t>
            </a:r>
            <a:endParaRPr lang="ru-RU" sz="2300" dirty="0" smtClean="0">
              <a:effectLst/>
              <a:latin typeface="Times New Roman"/>
              <a:ea typeface="Times New Roman"/>
            </a:endParaRPr>
          </a:p>
          <a:p>
            <a:pPr lvl="0" algn="just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3800" dirty="0" smtClean="0">
                <a:effectLst/>
                <a:latin typeface="Times New Roman"/>
                <a:ea typeface="Times New Roman"/>
              </a:rPr>
              <a:t>разработать модель ШНИЦ;</a:t>
            </a:r>
            <a:endParaRPr lang="ru-RU" sz="2300" dirty="0" smtClean="0">
              <a:effectLst/>
              <a:latin typeface="Times New Roman"/>
              <a:ea typeface="Times New Roman"/>
            </a:endParaRPr>
          </a:p>
          <a:p>
            <a:pPr lvl="0" algn="just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3800" dirty="0" smtClean="0">
                <a:effectLst/>
                <a:latin typeface="Times New Roman"/>
                <a:ea typeface="Times New Roman"/>
              </a:rPr>
              <a:t>разработать нормативную документацию, регулирующую деятельность ШНИЦ;</a:t>
            </a:r>
            <a:endParaRPr lang="ru-RU" sz="2300" dirty="0" smtClean="0">
              <a:effectLst/>
              <a:latin typeface="Times New Roman"/>
              <a:ea typeface="Times New Roman"/>
            </a:endParaRPr>
          </a:p>
          <a:p>
            <a:pPr lvl="0" algn="just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3800" dirty="0" smtClean="0">
                <a:effectLst/>
                <a:latin typeface="Times New Roman"/>
                <a:ea typeface="Times New Roman"/>
              </a:rPr>
              <a:t>апробировать модель ШНИЦ.</a:t>
            </a:r>
            <a:endParaRPr lang="ru-RU" sz="2300" dirty="0" smtClean="0">
              <a:effectLst/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1446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618865"/>
              </p:ext>
            </p:extLst>
          </p:nvPr>
        </p:nvGraphicFramePr>
        <p:xfrm>
          <a:off x="251520" y="1"/>
          <a:ext cx="8640960" cy="68580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{69C7853C-536D-4A76-A0AE-DD22124D55A5}</a:tableStyleId>
              </a:tblPr>
              <a:tblGrid>
                <a:gridCol w="1670102"/>
                <a:gridCol w="6970858"/>
              </a:tblGrid>
              <a:tr h="28929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Месяц, год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53" marR="397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Действия по разработке и реализации проекта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53" marR="39753" marT="0" marB="0"/>
                </a:tc>
              </a:tr>
              <a:tr h="469900"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сентябрь, 2015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53" marR="397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Проведение опроса учащихся и педагогического коллектива ОО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53" marR="39753" marT="0" marB="0"/>
                </a:tc>
              </a:tr>
              <a:tr h="2892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Формулировка целей и задач ШНИЦ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53" marR="39753" marT="0" marB="0"/>
                </a:tc>
              </a:tr>
              <a:tr h="469900">
                <a:tc rowSpan="3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октябрь, 2015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53" marR="397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Анализ существующих нормативных документов и информационных ресурсов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53" marR="39753" marT="0" marB="0"/>
                </a:tc>
              </a:tr>
              <a:tr h="2892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Знакомство с опытом других образовательных учреждений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53" marR="39753" marT="0" marB="0"/>
                </a:tc>
              </a:tr>
              <a:tr h="5785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Анализ существующих информационных ресурсов и материально-технической базы школы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53" marR="39753" marT="0" marB="0"/>
                </a:tc>
              </a:tr>
              <a:tr h="289291">
                <a:tc rowSpan="3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ноябрь, 2015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53" marR="397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Подбор кадров для реализации проекта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53" marR="39753" marT="0" marB="0"/>
                </a:tc>
              </a:tr>
              <a:tr h="2892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Описание модели проекта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53" marR="39753" marT="0" marB="0"/>
                </a:tc>
              </a:tr>
              <a:tr h="2892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Разработка положения о ШНИЦ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53" marR="39753" marT="0" marB="0"/>
                </a:tc>
              </a:tr>
              <a:tr h="28929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декабрь, 2015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53" marR="397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Презентация проекта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53" marR="39753" marT="0" marB="0"/>
                </a:tc>
              </a:tr>
              <a:tr h="469900"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январь-май, 2016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53" marR="397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Разработка учебного плана, программ учебных курсов на 2016-2017 учебный год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53" marR="39753" marT="0" marB="0"/>
                </a:tc>
              </a:tr>
              <a:tr h="2892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Создание плана работы с обучающимися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53" marR="39753" marT="0" marB="0"/>
                </a:tc>
              </a:tr>
              <a:tr h="6933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сентябрь, 2016-май,2017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53" marR="397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Организация работы  ШНИЦ с обучающимися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53" marR="39753" marT="0" marB="0"/>
                </a:tc>
              </a:tr>
              <a:tr h="57858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ноябрь, 2016 – май, 2017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53" marR="397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  Участие обучающихся ШНИЦ в школьных, районных, областных научных конференциях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53" marR="39753" marT="0" marB="0"/>
                </a:tc>
              </a:tr>
              <a:tr h="57858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май – сентябрь, 2017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53" marR="397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Анализ и обобщение накопленного опыта работы ШНИЦ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53" marR="39753" marT="0" marB="0"/>
                </a:tc>
              </a:tr>
              <a:tr h="70485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сентябрь – декабрь, 2017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53" marR="397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Трансляция опыта работы ШНИЦ на МО школы, района, области. Издание сборников работ учащихся. Издание материалов опыта работы ШНИЦ.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53" marR="3975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6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692696"/>
            <a:ext cx="7992888" cy="554461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РИСКИ ПРОЕКТА</a:t>
            </a:r>
          </a:p>
          <a:p>
            <a:pPr marL="0" indent="0" algn="ctr">
              <a:buNone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0225" indent="-354013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Недостаток финансирования проекта.</a:t>
            </a:r>
          </a:p>
          <a:p>
            <a:pPr marL="530225" indent="-354013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Низкое качество исследований из-за снижения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мотивированности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обучающихся, большой загруженности работников ШНИЦ.</a:t>
            </a:r>
          </a:p>
          <a:p>
            <a:pPr marL="530225" indent="-354013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Ограниченность в сроках реализации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0225" indent="-354013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Невостребованность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опыта работы ШНИЦ другими ОО.</a:t>
            </a:r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9020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2635861"/>
              </p:ext>
            </p:extLst>
          </p:nvPr>
        </p:nvGraphicFramePr>
        <p:xfrm>
          <a:off x="179512" y="116632"/>
          <a:ext cx="8964488" cy="672548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609011"/>
                <a:gridCol w="7355477"/>
              </a:tblGrid>
              <a:tr h="711385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Участники инновационного проекта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8379" marR="28379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Ожидаемые результаты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8379" marR="28379" marT="0" marB="0"/>
                </a:tc>
              </a:tr>
              <a:tr h="1743294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Учителя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8379" marR="2837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/>
                        <a:buChar char=""/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профессиональной педагогической компетентности;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/>
                        <a:buChar char=""/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дополнительные возможности личного и профессионального роста;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/>
                        <a:buChar char=""/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увеличение количества педагогов участвующих в инновационной деятельности;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/>
                        <a:buChar char=""/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семинаров различного уровня, открытых уроков и внеклассных мероприятий.</a:t>
                      </a:r>
                    </a:p>
                  </a:txBody>
                  <a:tcPr marL="28379" marR="28379" marT="0" marB="0"/>
                </a:tc>
              </a:tr>
              <a:tr h="2691719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Обучающиеся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8379" marR="2837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/>
                        <a:buChar char=""/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рост социальной активности обучающихся, осознанное стремление к самореализации в познании, общении, профессиональном самоопределении, трудовой деятельности;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/>
                        <a:buChar char=""/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личностной успешности различных контингентов учащихся (одаренных, высоко и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низкомотивированных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 учебной деятельности, с особенностями развития и др.);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/>
                        <a:buChar char=""/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приобретённые знания повышенного уровня по предметам; 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/>
                        <a:buChar char=""/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увеличение количества детей, занятых в научно-исследовательской деятельности.</a:t>
                      </a:r>
                    </a:p>
                  </a:txBody>
                  <a:tcPr marL="28379" marR="28379" marT="0" marB="0"/>
                </a:tc>
              </a:tr>
              <a:tr h="1478338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Администрация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8379" marR="2837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/>
                        <a:buChar char=""/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качества обученности обучающихся;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/>
                        <a:buChar char=""/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результативности образовательного процесса в школе;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/>
                        <a:buChar char=""/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развития образовательной среды в соответствии с требованиями времени. </a:t>
                      </a:r>
                    </a:p>
                  </a:txBody>
                  <a:tcPr marL="28379" marR="2837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1024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340768"/>
            <a:ext cx="8280920" cy="41498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ru-RU" sz="2000" b="1" dirty="0" smtClean="0">
                <a:effectLst/>
                <a:latin typeface="Times New Roman"/>
                <a:ea typeface="Times New Roman"/>
                <a:cs typeface="Times New Roman"/>
              </a:rPr>
              <a:t>ОЦЕНКА РЕЗУЛЬТАТОВ ПРОЕКТА</a:t>
            </a:r>
          </a:p>
          <a:p>
            <a:pPr lvl="0">
              <a:lnSpc>
                <a:spcPct val="150000"/>
              </a:lnSpc>
              <a:spcAft>
                <a:spcPts val="1000"/>
              </a:spcAft>
            </a:pPr>
            <a:r>
              <a:rPr lang="ru-RU" sz="2000" b="1" dirty="0" smtClean="0">
                <a:latin typeface="Times New Roman"/>
                <a:ea typeface="Times New Roman"/>
                <a:cs typeface="Times New Roman"/>
              </a:rPr>
              <a:t>Цель достигнута если:</a:t>
            </a:r>
            <a:endParaRPr lang="ru-RU" sz="2000" b="1" dirty="0" smtClean="0">
              <a:effectLst/>
              <a:latin typeface="Times New Roman"/>
              <a:ea typeface="Times New Roman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1000"/>
              </a:spcAft>
              <a:buFont typeface="Courier New"/>
              <a:buChar char="­"/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70 % исследовательских работ учащихся будут высоко оценены (победители, призеры) на уровне района, области;</a:t>
            </a:r>
            <a:endParaRPr lang="ru-RU" sz="1100" dirty="0" smtClean="0">
              <a:effectLst/>
              <a:latin typeface="Times New Roman"/>
              <a:ea typeface="Times New Roman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1000"/>
              </a:spcAft>
              <a:buFont typeface="Courier New"/>
              <a:buChar char="­"/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80 % обучающихся ШНИЦ смогут организовать самостоятельное исследование, в том числе по темам интегрированного характера – 55 %;</a:t>
            </a:r>
            <a:endParaRPr lang="ru-RU" sz="1100" dirty="0" smtClean="0">
              <a:effectLst/>
              <a:latin typeface="Times New Roman"/>
              <a:ea typeface="Times New Roman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1000"/>
              </a:spcAft>
              <a:buFont typeface="Courier New"/>
              <a:buChar char="­"/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100 % работников ШНИЦ повысят уровень квалификации;</a:t>
            </a:r>
            <a:endParaRPr lang="ru-RU" sz="1100" dirty="0" smtClean="0">
              <a:effectLst/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Courier New"/>
              <a:buChar char="­"/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Полученный опыт работы ШНИЦ будет востребован другими ОО.</a:t>
            </a:r>
            <a:endParaRPr lang="ru-RU" sz="1100" dirty="0">
              <a:effectLst/>
              <a:latin typeface="Times New Roman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03790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895</Words>
  <Application>Microsoft Office PowerPoint</Application>
  <PresentationFormat>Экран (4:3)</PresentationFormat>
  <Paragraphs>131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ОБРАЗОВАТЕЛЬНО-ПАДАГОГИЧЕСКИЙ ПРОЕКТ  «Разработка и апробация модели Школьного Научно-Исследовательского Центра»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и апробация модели ШНИЦ</dc:title>
  <dc:creator>Коза</dc:creator>
  <cp:lastModifiedBy>Коза</cp:lastModifiedBy>
  <cp:revision>10</cp:revision>
  <dcterms:created xsi:type="dcterms:W3CDTF">2015-12-02T18:30:55Z</dcterms:created>
  <dcterms:modified xsi:type="dcterms:W3CDTF">2015-12-27T19:31:09Z</dcterms:modified>
</cp:coreProperties>
</file>