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CDCD"/>
    <a:srgbClr val="95E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accent3"/>
            </a:solidFill>
            <a:ln w="38100" cap="flat" cmpd="sng" algn="ctr">
              <a:solidFill>
                <a:schemeClr val="l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explosion val="3"/>
          <c:dPt>
            <c:idx val="0"/>
            <c:bubble3D val="0"/>
            <c:explosion val="18"/>
            <c:extLst>
              <c:ext xmlns:c16="http://schemas.microsoft.com/office/drawing/2014/chart" uri="{C3380CC4-5D6E-409C-BE32-E72D297353CC}">
                <c16:uniqueId val="{00000000-5E7E-4729-953F-19BBBF6D4182}"/>
              </c:ext>
            </c:extLst>
          </c:dPt>
          <c:dPt>
            <c:idx val="1"/>
            <c:bubble3D val="0"/>
            <c:explosion val="16"/>
            <c:extLst>
              <c:ext xmlns:c16="http://schemas.microsoft.com/office/drawing/2014/chart" uri="{C3380CC4-5D6E-409C-BE32-E72D297353CC}">
                <c16:uniqueId val="{00000001-5E7E-4729-953F-19BBBF6D4182}"/>
              </c:ext>
            </c:extLst>
          </c:dPt>
          <c:dPt>
            <c:idx val="2"/>
            <c:bubble3D val="0"/>
            <c:explosion val="16"/>
            <c:extLst>
              <c:ext xmlns:c16="http://schemas.microsoft.com/office/drawing/2014/chart" uri="{C3380CC4-5D6E-409C-BE32-E72D297353CC}">
                <c16:uniqueId val="{00000002-5E7E-4729-953F-19BBBF6D4182}"/>
              </c:ext>
            </c:extLst>
          </c:dPt>
          <c:dPt>
            <c:idx val="3"/>
            <c:bubble3D val="0"/>
            <c:explosion val="11"/>
            <c:extLst>
              <c:ext xmlns:c16="http://schemas.microsoft.com/office/drawing/2014/chart" uri="{C3380CC4-5D6E-409C-BE32-E72D297353CC}">
                <c16:uniqueId val="{00000003-5E7E-4729-953F-19BBBF6D4182}"/>
              </c:ext>
            </c:extLst>
          </c:dPt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7E-4729-953F-19BBBF6D41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8000">
              <a:srgbClr val="95EF83"/>
            </a:gs>
            <a:gs pos="67000">
              <a:schemeClr val="accent1">
                <a:tint val="44500"/>
                <a:satMod val="160000"/>
                <a:alpha val="48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Comic Sans MS" panose="030F0702030302020204" pitchFamily="66" charset="0"/>
              </a:rPr>
              <a:t>Проект ЭКО-ТРОИЦК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9264" y="5153608"/>
            <a:ext cx="6224736" cy="1704392"/>
          </a:xfrm>
        </p:spPr>
        <p:txBody>
          <a:bodyPr>
            <a:normAutofit/>
          </a:bodyPr>
          <a:lstStyle/>
          <a:p>
            <a:pPr algn="r"/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ru-RU" sz="2800" dirty="0">
                <a:solidFill>
                  <a:schemeClr val="bg1">
                    <a:lumMod val="50000"/>
                  </a:schemeClr>
                </a:solidFill>
              </a:rPr>
              <a:t>Автор: Васяткин Сергей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	8</a:t>
            </a:r>
            <a:r>
              <a:rPr lang="ru-RU" sz="2800" dirty="0">
                <a:solidFill>
                  <a:schemeClr val="bg1">
                    <a:lumMod val="50000"/>
                  </a:schemeClr>
                </a:solidFill>
              </a:rPr>
              <a:t> «В»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	</a:t>
            </a:r>
            <a:endParaRPr lang="ru-RU" sz="2800" dirty="0">
              <a:solidFill>
                <a:schemeClr val="bg1">
                  <a:lumMod val="50000"/>
                </a:schemeClr>
              </a:solidFill>
            </a:endParaRPr>
          </a:p>
          <a:p>
            <a:pPr algn="r"/>
            <a:r>
              <a:rPr lang="ru-RU" sz="2800" dirty="0">
                <a:solidFill>
                  <a:schemeClr val="bg1">
                    <a:lumMod val="50000"/>
                  </a:schemeClr>
                </a:solidFill>
              </a:rPr>
              <a:t>Научный руководитель: </a:t>
            </a:r>
            <a:r>
              <a:rPr lang="ru-RU" sz="2800" dirty="0" err="1">
                <a:solidFill>
                  <a:schemeClr val="bg1">
                    <a:lumMod val="50000"/>
                  </a:schemeClr>
                </a:solidFill>
              </a:rPr>
              <a:t>Терёхина</a:t>
            </a:r>
            <a:r>
              <a:rPr lang="ru-RU" sz="2800" dirty="0">
                <a:solidFill>
                  <a:schemeClr val="bg1">
                    <a:lumMod val="50000"/>
                  </a:schemeClr>
                </a:solidFill>
              </a:rPr>
              <a:t> Е.А.</a:t>
            </a:r>
          </a:p>
        </p:txBody>
      </p:sp>
    </p:spTree>
    <p:extLst>
      <p:ext uri="{BB962C8B-B14F-4D97-AF65-F5344CB8AC3E}">
        <p14:creationId xmlns:p14="http://schemas.microsoft.com/office/powerpoint/2010/main" val="136422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085" y="1484784"/>
            <a:ext cx="849694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Формирование у населения нового взгляда и отношения к бытовым отходам.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Создание комплексной программы по оптимизации раздельного сбора быт. Отходов в городе Троицке до 2023 года.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Введение принципиально новой схемы сортировки бытовых отходов.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Использование полигона «Малинки», как высоко-технологического полигона по разделению и переработке бытовых отходов.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Создание дополнительных рабочих мест в </a:t>
            </a:r>
            <a:r>
              <a:rPr lang="ru-RU" sz="2000" i="1" dirty="0" err="1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г.о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. Троицк.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Улучшении экологии и уровня здоровья населения.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Распространить опыт нашего города на всю огромную Москву и РФ.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476639" y="548680"/>
            <a:ext cx="42258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Comic Sans MS" panose="030F0702030302020204" pitchFamily="66" charset="0"/>
              </a:rPr>
              <a:t>Цели и задачи:</a:t>
            </a:r>
          </a:p>
        </p:txBody>
      </p:sp>
    </p:spTree>
    <p:extLst>
      <p:ext uri="{BB962C8B-B14F-4D97-AF65-F5344CB8AC3E}">
        <p14:creationId xmlns:p14="http://schemas.microsoft.com/office/powerpoint/2010/main" val="59876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Сбор бытовых отходов в Троицке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88" y="3861048"/>
            <a:ext cx="3318520" cy="24888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268760"/>
            <a:ext cx="4038600" cy="24845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415299" y="1268760"/>
            <a:ext cx="372465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В нашем городе, как и во всех других городах</a:t>
            </a:r>
          </a:p>
          <a:p>
            <a:pPr algn="just"/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созданы контейнеры для раздельного сбора мусора.</a:t>
            </a:r>
          </a:p>
          <a:p>
            <a:pPr algn="just"/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Они разделяются на группы: «бумага», «пластик», «стекло».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2040" y="4077072"/>
            <a:ext cx="38164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Это удобно, тем более оказывается помощь экологии в целом, но…</a:t>
            </a:r>
          </a:p>
          <a:p>
            <a:pPr algn="just"/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данный принцип не доведён до конца.</a:t>
            </a:r>
          </a:p>
          <a:p>
            <a:pPr algn="just"/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Поэтому я решил его доработать, упростить и улучшить.</a:t>
            </a:r>
          </a:p>
        </p:txBody>
      </p:sp>
    </p:spTree>
    <p:extLst>
      <p:ext uri="{BB962C8B-B14F-4D97-AF65-F5344CB8AC3E}">
        <p14:creationId xmlns:p14="http://schemas.microsoft.com/office/powerpoint/2010/main" val="31871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7919" y="476672"/>
            <a:ext cx="35541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Comic Sans MS" panose="030F0702030302020204" pitchFamily="66" charset="0"/>
              </a:rPr>
              <a:t>Актуальность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520" y="1268760"/>
            <a:ext cx="44934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Актуальность данного проекта состоит в том, что никто ещё не смог придумать данный образ сортировки отходов в нашей стране. </a:t>
            </a:r>
          </a:p>
          <a:p>
            <a:pPr algn="just"/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Это решение даёт сразу несколько приоритетов: </a:t>
            </a:r>
            <a:r>
              <a:rPr lang="ru-RU" sz="2400" i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доп. рабочие места, новый уровень сортировки  в экологии, </a:t>
            </a:r>
            <a:r>
              <a:rPr lang="ru-RU" sz="2400" i="1" u="sng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использовании полигона «Малинки»</a:t>
            </a:r>
            <a:r>
              <a:rPr lang="ru-RU" sz="2400" i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 в пользу всех и конечно же – огромная польза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700808"/>
            <a:ext cx="3904084" cy="33146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567574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404664"/>
            <a:ext cx="66967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Comic Sans MS" panose="030F0702030302020204" pitchFamily="66" charset="0"/>
              </a:rPr>
              <a:t>Мнение обучающихся о проекте «ЭКО-ТРОИЦК»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094133479"/>
              </p:ext>
            </p:extLst>
          </p:nvPr>
        </p:nvGraphicFramePr>
        <p:xfrm>
          <a:off x="-324544" y="1916832"/>
          <a:ext cx="4852045" cy="3184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95936" y="2132856"/>
            <a:ext cx="417646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Большинство опрошенных, вместе со своими родителями сдают бытовые отходы в предназначенные для этого контейнеры.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Такая же часть заинтересована в целях и задачах проекта.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Самая меньшая часть не заинтересована и не хочет улучшать экологию.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Некоторые предложили свои идеи.</a:t>
            </a:r>
          </a:p>
        </p:txBody>
      </p:sp>
    </p:spTree>
    <p:extLst>
      <p:ext uri="{BB962C8B-B14F-4D97-AF65-F5344CB8AC3E}">
        <p14:creationId xmlns:p14="http://schemas.microsoft.com/office/powerpoint/2010/main" val="3912572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Замбезопасность\Downloads\trash-can-1569513_128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204864"/>
            <a:ext cx="2831417" cy="284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47664" y="260648"/>
            <a:ext cx="585929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Comic Sans MS" panose="030F0702030302020204" pitchFamily="66" charset="0"/>
              </a:rPr>
              <a:t>Макет и 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latin typeface="Comic Sans MS" panose="030F0702030302020204" pitchFamily="66" charset="0"/>
              </a:rPr>
              <a:t>подробная инструкция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5897" y="1916832"/>
            <a:ext cx="41764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Были созданы макеты контейнеров. Данные баки (из макета) планируется</a:t>
            </a:r>
          </a:p>
          <a:p>
            <a:pPr algn="just"/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поставить вместо тех, которые есть сейчас.</a:t>
            </a:r>
          </a:p>
          <a:p>
            <a:pPr algn="just"/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Есть три разделения: «</a:t>
            </a:r>
            <a:r>
              <a:rPr lang="ru-RU" sz="2400" u="sng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БИО-отходы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», «</a:t>
            </a:r>
            <a:r>
              <a:rPr lang="ru-RU" sz="2400" u="sng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Перерабатываемые отходы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», «</a:t>
            </a:r>
            <a:r>
              <a:rPr lang="ru-RU" sz="2400" u="sng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Санитарные отходы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(требующие сжигания)».</a:t>
            </a:r>
          </a:p>
        </p:txBody>
      </p:sp>
    </p:spTree>
    <p:extLst>
      <p:ext uri="{BB962C8B-B14F-4D97-AF65-F5344CB8AC3E}">
        <p14:creationId xmlns:p14="http://schemas.microsoft.com/office/powerpoint/2010/main" val="1386857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16632"/>
            <a:ext cx="71026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Comic Sans MS" panose="030F0702030302020204" pitchFamily="66" charset="0"/>
              </a:rPr>
              <a:t>Информация о том, что и как сортировать</a:t>
            </a:r>
          </a:p>
        </p:txBody>
      </p:sp>
      <p:pic>
        <p:nvPicPr>
          <p:cNvPr id="2050" name="Picture 2" descr="F:\ЭКОТРОИЦК ВАСЯТКИН\so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286" y="1556792"/>
            <a:ext cx="5541388" cy="394823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" name="TextBox 2"/>
          <p:cNvSpPr txBox="1"/>
          <p:nvPr/>
        </p:nvSpPr>
        <p:spPr>
          <a:xfrm>
            <a:off x="740546" y="5529426"/>
            <a:ext cx="8316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Comic Sans MS" panose="030F0702030302020204" pitchFamily="66" charset="0"/>
              </a:rPr>
              <a:t>Не забывайте о том, что можно сжигать, а что нет, а то будет неприятная ситуация*</a:t>
            </a:r>
          </a:p>
        </p:txBody>
      </p:sp>
      <p:sp>
        <p:nvSpPr>
          <p:cNvPr id="4" name="Улыбающееся лицо 3"/>
          <p:cNvSpPr/>
          <p:nvPr/>
        </p:nvSpPr>
        <p:spPr>
          <a:xfrm rot="1686317">
            <a:off x="6283226" y="5954995"/>
            <a:ext cx="719471" cy="719471"/>
          </a:xfrm>
          <a:prstGeom prst="smileyFace">
            <a:avLst/>
          </a:prstGeom>
          <a:solidFill>
            <a:schemeClr val="bg1">
              <a:alpha val="52000"/>
            </a:schemeClr>
          </a:solidFill>
          <a:ln>
            <a:solidFill>
              <a:schemeClr val="accent1">
                <a:shade val="50000"/>
                <a:alpha val="41000"/>
              </a:schemeClr>
            </a:solidFill>
          </a:ln>
          <a:effectLst>
            <a:glow>
              <a:srgbClr val="47CDCD">
                <a:alpha val="33725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5336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72997"/>
            <a:ext cx="77695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b="1" dirty="0">
                <a:solidFill>
                  <a:schemeClr val="bg1"/>
                </a:solidFill>
                <a:latin typeface="Comic Sans MS" panose="030F0702030302020204" pitchFamily="66" charset="0"/>
              </a:rPr>
              <a:t>Где планируется поставить новые контейнеры для сортировки?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44824"/>
            <a:ext cx="3598260" cy="43443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" name="TextBox 2"/>
          <p:cNvSpPr txBox="1"/>
          <p:nvPr/>
        </p:nvSpPr>
        <p:spPr>
          <a:xfrm>
            <a:off x="5364088" y="2708920"/>
            <a:ext cx="31938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Ответ: по всей территории,</a:t>
            </a:r>
          </a:p>
          <a:p>
            <a:pPr algn="ctr"/>
            <a:r>
              <a:rPr lang="ru-RU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рядом с жилыми домами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5220072" y="3356992"/>
            <a:ext cx="504056" cy="0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1852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36178" y="116632"/>
            <a:ext cx="21836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chemeClr val="bg1"/>
                </a:solidFill>
                <a:latin typeface="Comic Sans MS" panose="030F0702030302020204" pitchFamily="66" charset="0"/>
              </a:rPr>
              <a:t>Вывод: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59631" y="868555"/>
            <a:ext cx="6336704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90% населения готовы сортировать отходы. </a:t>
            </a:r>
            <a:endParaRPr lang="en-US" sz="1900" dirty="0">
              <a:solidFill>
                <a:schemeClr val="bg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ru-RU" sz="19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Таким образом мы предложили им модернизированный вариант сортировки, максимально позволяющий использовать бытовые отходы как вторичное сырьё. </a:t>
            </a:r>
            <a:endParaRPr lang="en-US" sz="1900" dirty="0">
              <a:solidFill>
                <a:schemeClr val="bg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ru-RU" sz="19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Отходы БИО класса также найдут применение в сельском хозяйстве и благоустройстве городских газонов. </a:t>
            </a:r>
            <a:endParaRPr lang="en-US" sz="1900" dirty="0">
              <a:solidFill>
                <a:schemeClr val="bg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ru-RU" sz="19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И самое меньшее (1/3 бытовых отходов) будет признана как совершенно непригодное и будет утилизована путём сжигания в высоких температурах (1200 градусов </a:t>
            </a:r>
            <a:r>
              <a:rPr lang="en-US" sz="19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ru-RU" sz="19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 – плазма) без образования вредных выбросов при сгорании и получении минерального порошка, пригодного для использования в строительстве зданий, дорог. ­­­­­ </a:t>
            </a:r>
          </a:p>
          <a:p>
            <a:pPr algn="just"/>
            <a:r>
              <a:rPr lang="ru-RU" sz="19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Таким образом данный проект максимально сохраняет экологию планеты и цивилизованность населения и позволяет использовать по максимуму отходы в качестве вторичного сырья.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40898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455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Comic Sans MS</vt:lpstr>
      <vt:lpstr>Wingdings</vt:lpstr>
      <vt:lpstr>Тема Office</vt:lpstr>
      <vt:lpstr>Проект ЭКО-ТРОИЦК</vt:lpstr>
      <vt:lpstr>Презентация PowerPoint</vt:lpstr>
      <vt:lpstr>Сбор бытовых отходов в Троицке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Замбезопасность</dc:creator>
  <cp:lastModifiedBy>Сергей Васяткин</cp:lastModifiedBy>
  <cp:revision>10</cp:revision>
  <dcterms:created xsi:type="dcterms:W3CDTF">2018-01-19T09:13:11Z</dcterms:created>
  <dcterms:modified xsi:type="dcterms:W3CDTF">2018-01-24T02:08:53Z</dcterms:modified>
</cp:coreProperties>
</file>