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6" r:id="rId11"/>
    <p:sldId id="264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E2E-6033-4D05-80A4-1E728CBB7DA3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7299-DF4B-4743-B72E-EE4A6FEF6F72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2798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E2E-6033-4D05-80A4-1E728CBB7DA3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7299-DF4B-4743-B72E-EE4A6FEF6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547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E2E-6033-4D05-80A4-1E728CBB7DA3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7299-DF4B-4743-B72E-EE4A6FEF6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22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E2E-6033-4D05-80A4-1E728CBB7DA3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7299-DF4B-4743-B72E-EE4A6FEF6F7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0692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E2E-6033-4D05-80A4-1E728CBB7DA3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7299-DF4B-4743-B72E-EE4A6FEF6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1772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E2E-6033-4D05-80A4-1E728CBB7DA3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7299-DF4B-4743-B72E-EE4A6FEF6F7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97767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E2E-6033-4D05-80A4-1E728CBB7DA3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7299-DF4B-4743-B72E-EE4A6FEF6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653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E2E-6033-4D05-80A4-1E728CBB7DA3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7299-DF4B-4743-B72E-EE4A6FEF6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769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E2E-6033-4D05-80A4-1E728CBB7DA3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7299-DF4B-4743-B72E-EE4A6FEF6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752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E2E-6033-4D05-80A4-1E728CBB7DA3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7299-DF4B-4743-B72E-EE4A6FEF6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219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E2E-6033-4D05-80A4-1E728CBB7DA3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7299-DF4B-4743-B72E-EE4A6FEF6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20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E2E-6033-4D05-80A4-1E728CBB7DA3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7299-DF4B-4743-B72E-EE4A6FEF6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558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E2E-6033-4D05-80A4-1E728CBB7DA3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7299-DF4B-4743-B72E-EE4A6FEF6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202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E2E-6033-4D05-80A4-1E728CBB7DA3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7299-DF4B-4743-B72E-EE4A6FEF6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830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E2E-6033-4D05-80A4-1E728CBB7DA3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7299-DF4B-4743-B72E-EE4A6FEF6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56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E2E-6033-4D05-80A4-1E728CBB7DA3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7299-DF4B-4743-B72E-EE4A6FEF6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354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E2E-6033-4D05-80A4-1E728CBB7DA3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7299-DF4B-4743-B72E-EE4A6FEF6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460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21B4E2E-6033-4D05-80A4-1E728CBB7DA3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FC27299-DF4B-4743-B72E-EE4A6FEF6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7926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2" y="1221508"/>
            <a:ext cx="8001000" cy="2971801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Элементы медиации и восстановительных техник </a:t>
            </a:r>
            <a:r>
              <a:rPr lang="ru-RU" b="1" dirty="0" smtClean="0"/>
              <a:t>в </a:t>
            </a:r>
            <a:r>
              <a:rPr lang="ru-RU" b="1" dirty="0"/>
              <a:t>работе социального педагога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Исполнитель:</a:t>
            </a:r>
            <a:r>
              <a:rPr lang="ru-RU" dirty="0"/>
              <a:t>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Гудыма Мария Андреевна,</a:t>
            </a:r>
          </a:p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социальный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 ГКОУ СО 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«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Школа №1 города Лесного»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90925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994" y="275550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Особенности использования восстановительной медиации в формате совета профилактики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1993" y="1893455"/>
            <a:ext cx="110921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Работа со схемой «Структура конфликтной ситуации»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Проектирование встреч с представителями обеих сторон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Встреча сторон = заседание совета профилактики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Фиксирование решения восстановительной медиации = протокол заседания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Аналитическая беседа = оценка завершения конфликтной ситуации</a:t>
            </a:r>
          </a:p>
          <a:p>
            <a:pPr marL="342900" indent="-342900">
              <a:buAutoNum type="arabicPeriod"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31993" y="4468622"/>
            <a:ext cx="16618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Но!</a:t>
            </a:r>
            <a:endParaRPr lang="ru-RU" sz="7200" b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93818" y="4571111"/>
            <a:ext cx="943032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Результатом является не формальное наказание или порицание одной из сторон, а деятельное раскаяние, нормализация взаимоотношений оппонентов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4359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9230" y="257078"/>
            <a:ext cx="8534400" cy="1507067"/>
          </a:xfrm>
        </p:spPr>
        <p:txBody>
          <a:bodyPr/>
          <a:lstStyle/>
          <a:p>
            <a:r>
              <a:rPr lang="ru-RU" dirty="0" smtClean="0"/>
              <a:t>просветительская </a:t>
            </a:r>
            <a:r>
              <a:rPr lang="ru-RU" dirty="0"/>
              <a:t>работа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950895"/>
              </p:ext>
            </p:extLst>
          </p:nvPr>
        </p:nvGraphicFramePr>
        <p:xfrm>
          <a:off x="1349229" y="1764143"/>
          <a:ext cx="9715934" cy="41840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6370">
                  <a:extLst>
                    <a:ext uri="{9D8B030D-6E8A-4147-A177-3AD203B41FA5}">
                      <a16:colId xmlns:a16="http://schemas.microsoft.com/office/drawing/2014/main" val="616500940"/>
                    </a:ext>
                  </a:extLst>
                </a:gridCol>
                <a:gridCol w="2684032">
                  <a:extLst>
                    <a:ext uri="{9D8B030D-6E8A-4147-A177-3AD203B41FA5}">
                      <a16:colId xmlns:a16="http://schemas.microsoft.com/office/drawing/2014/main" val="1722600042"/>
                    </a:ext>
                  </a:extLst>
                </a:gridCol>
                <a:gridCol w="1675607">
                  <a:extLst>
                    <a:ext uri="{9D8B030D-6E8A-4147-A177-3AD203B41FA5}">
                      <a16:colId xmlns:a16="http://schemas.microsoft.com/office/drawing/2014/main" val="3434733257"/>
                    </a:ext>
                  </a:extLst>
                </a:gridCol>
                <a:gridCol w="2749925">
                  <a:extLst>
                    <a:ext uri="{9D8B030D-6E8A-4147-A177-3AD203B41FA5}">
                      <a16:colId xmlns:a16="http://schemas.microsoft.com/office/drawing/2014/main" val="80546806"/>
                    </a:ext>
                  </a:extLst>
                </a:gridCol>
              </a:tblGrid>
              <a:tr h="6437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Мероприятия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Цель мероприятия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Сроки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Предполагаемый результат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3331018"/>
                  </a:ext>
                </a:extLst>
              </a:tr>
              <a:tr h="1931111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  <a:tabLst>
                          <a:tab pos="167005" algn="l"/>
                        </a:tabLst>
                      </a:pPr>
                      <a:r>
                        <a:rPr lang="ru-RU" sz="1800">
                          <a:effectLst/>
                        </a:rPr>
                        <a:t>Работа с педагогами школы по овладению технологий примирения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Создать команду единомышленников в школе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 течение года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Распространение информации о медиации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1765932"/>
                  </a:ext>
                </a:extLst>
              </a:tr>
              <a:tr h="1609259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  <a:tabLst>
                          <a:tab pos="167005" algn="l"/>
                        </a:tabLst>
                      </a:pPr>
                      <a:r>
                        <a:rPr lang="ru-RU" sz="1800">
                          <a:effectLst/>
                        </a:rPr>
                        <a:t>Участие в работе городской службы примирения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Обмениваться опытом с другими медиаторами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По плану работы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Получение опыта в разрешении конфликтов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54886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8584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7484" y="2261369"/>
            <a:ext cx="9872951" cy="2264449"/>
          </a:xfrm>
        </p:spPr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миссия учителя, социального педагога и медиатора одна – действовать в интересах ребенка.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35397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69120" y="2115898"/>
            <a:ext cx="9144001" cy="2743200"/>
          </a:xfrm>
        </p:spPr>
        <p:txBody>
          <a:bodyPr>
            <a:noAutofit/>
          </a:bodyPr>
          <a:lstStyle/>
          <a:p>
            <a:r>
              <a:rPr lang="ru-RU" sz="1800" dirty="0"/>
              <a:t>1 июня 2012 года была принята Национальная стратегия действий в интересах детей на 2012 - 2017 годы, которая определила ряд мер, имеющих отношение к восстановительному правосудию и службам примирения: </a:t>
            </a:r>
            <a:br>
              <a:rPr lang="ru-RU" sz="1800" dirty="0"/>
            </a:br>
            <a:r>
              <a:rPr lang="ru-RU" sz="1800" dirty="0"/>
              <a:t>• (…) приоритет восстановительного подхода и мер воспитательного воздействия; наличие системы специализированных вспомогательных служб (в том числе служб примирения); </a:t>
            </a:r>
            <a:br>
              <a:rPr lang="ru-RU" sz="1800" dirty="0"/>
            </a:br>
            <a:r>
              <a:rPr lang="ru-RU" sz="1800" dirty="0"/>
              <a:t>• развитие сети служб примирения в целях реализации восстановительного правосудия; </a:t>
            </a:r>
            <a:br>
              <a:rPr lang="ru-RU" sz="1800" dirty="0"/>
            </a:br>
            <a:r>
              <a:rPr lang="ru-RU" sz="1800" dirty="0"/>
              <a:t>• организация школьных служб примирения, нацеленных на разрешение конфликтов в образовательных учреждениях, профилактику правонарушений детей и подростков, улучшение отношений в образовательном учреждении;</a:t>
            </a:r>
            <a:br>
              <a:rPr lang="ru-RU" sz="1800" dirty="0"/>
            </a:br>
            <a:r>
              <a:rPr lang="ru-RU" sz="1800" dirty="0"/>
              <a:t>• внедрение технологий восстановительного подхода, реализация примирительных программ и применение механизмов возмещения ребенком-правонарушителем ущерба потерпевшему, а также проведение социальной, психологической и иной реабилитационной работы с жертвами преступлений, оказание воспитательного воздействия на несовершеннолетних правонарушителей.</a:t>
            </a:r>
            <a:br>
              <a:rPr lang="ru-RU" sz="1800" dirty="0"/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484258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37309" y="381752"/>
            <a:ext cx="7361381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 работы: </a:t>
            </a:r>
            <a:r>
              <a:rPr lang="ru-RU" sz="2400" dirty="0" smtClean="0"/>
              <a:t>познакомить членов образовательного процесса школы (педагогов, родителей, обучающихся) с восстановительной медиацией через внедрение технологий примирения в работу социального педагога.</a:t>
            </a:r>
          </a:p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 работы:</a:t>
            </a:r>
          </a:p>
          <a:p>
            <a:r>
              <a:rPr lang="ru-RU" sz="2400" dirty="0" smtClean="0"/>
              <a:t>•	изучить нормативно-правовую базу и методическую литературу по поставленной проблеме.</a:t>
            </a:r>
          </a:p>
          <a:p>
            <a:r>
              <a:rPr lang="ru-RU" sz="2400" dirty="0" smtClean="0"/>
              <a:t>•	выделить основные направления работы для решения поставленной цели;</a:t>
            </a:r>
          </a:p>
          <a:p>
            <a:r>
              <a:rPr lang="ru-RU" sz="2400" dirty="0" smtClean="0"/>
              <a:t>•	определить ряд мероприятий, запланированных на учебный год, их сроки и предполагаемый результат;</a:t>
            </a:r>
          </a:p>
          <a:p>
            <a:r>
              <a:rPr lang="ru-RU" sz="2400" dirty="0" smtClean="0"/>
              <a:t>•	подобрать и разработать методический материал по поставленной проблеме.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58873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3049" y="284786"/>
            <a:ext cx="8534400" cy="1507067"/>
          </a:xfrm>
        </p:spPr>
        <p:txBody>
          <a:bodyPr/>
          <a:lstStyle/>
          <a:p>
            <a:r>
              <a:rPr lang="ru-RU" b="1" dirty="0"/>
              <a:t>Направление работы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55331" y="1743575"/>
            <a:ext cx="95942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Информационно-пропагандистская работа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88291" y="2316471"/>
            <a:ext cx="74999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Аналитическая работа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41595" y="2827693"/>
            <a:ext cx="52597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Воспитательная работа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49294" y="3400589"/>
            <a:ext cx="5977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Профилактическая работа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89021" y="3985364"/>
            <a:ext cx="5772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Просветительская работа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7287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9230" y="257078"/>
            <a:ext cx="8534400" cy="1507067"/>
          </a:xfrm>
        </p:spPr>
        <p:txBody>
          <a:bodyPr/>
          <a:lstStyle/>
          <a:p>
            <a:r>
              <a:rPr lang="ru-RU" dirty="0"/>
              <a:t>Информационно-пропагандистская работа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194915"/>
              </p:ext>
            </p:extLst>
          </p:nvPr>
        </p:nvGraphicFramePr>
        <p:xfrm>
          <a:off x="1477819" y="1547396"/>
          <a:ext cx="9060873" cy="52112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30644">
                  <a:extLst>
                    <a:ext uri="{9D8B030D-6E8A-4147-A177-3AD203B41FA5}">
                      <a16:colId xmlns:a16="http://schemas.microsoft.com/office/drawing/2014/main" val="3303079333"/>
                    </a:ext>
                  </a:extLst>
                </a:gridCol>
                <a:gridCol w="2490999">
                  <a:extLst>
                    <a:ext uri="{9D8B030D-6E8A-4147-A177-3AD203B41FA5}">
                      <a16:colId xmlns:a16="http://schemas.microsoft.com/office/drawing/2014/main" val="2477952609"/>
                    </a:ext>
                  </a:extLst>
                </a:gridCol>
                <a:gridCol w="1572513">
                  <a:extLst>
                    <a:ext uri="{9D8B030D-6E8A-4147-A177-3AD203B41FA5}">
                      <a16:colId xmlns:a16="http://schemas.microsoft.com/office/drawing/2014/main" val="788158011"/>
                    </a:ext>
                  </a:extLst>
                </a:gridCol>
                <a:gridCol w="2566717">
                  <a:extLst>
                    <a:ext uri="{9D8B030D-6E8A-4147-A177-3AD203B41FA5}">
                      <a16:colId xmlns:a16="http://schemas.microsoft.com/office/drawing/2014/main" val="264685732"/>
                    </a:ext>
                  </a:extLst>
                </a:gridCol>
              </a:tblGrid>
              <a:tr h="3847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Мероприятия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6" marR="5213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Цель мероприятия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6" marR="5213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Сроки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6" marR="5213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Предполагаемый результат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6" marR="52136" marT="0" marB="0"/>
                </a:tc>
                <a:extLst>
                  <a:ext uri="{0D108BD9-81ED-4DB2-BD59-A6C34878D82A}">
                    <a16:rowId xmlns:a16="http://schemas.microsoft.com/office/drawing/2014/main" val="809350443"/>
                  </a:ext>
                </a:extLst>
              </a:tr>
              <a:tr h="1538826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1400" dirty="0">
                          <a:effectLst/>
                        </a:rPr>
                        <a:t>Выступление на педагогическом совете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6" marR="521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Познакомить коллег с понятием «восстановительная медиация», с её целью и задачами, с возможностями использования техник примирения в школе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6" marR="5213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Август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6" marR="521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Заинтересованность педагогов в данном направлении работы, начало анкетирования педагогов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6" marR="52136" marT="0" marB="0"/>
                </a:tc>
                <a:extLst>
                  <a:ext uri="{0D108BD9-81ED-4DB2-BD59-A6C34878D82A}">
                    <a16:rowId xmlns:a16="http://schemas.microsoft.com/office/drawing/2014/main" val="1009875496"/>
                  </a:ext>
                </a:extLst>
              </a:tr>
              <a:tr h="1731179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1400">
                          <a:effectLst/>
                        </a:rPr>
                        <a:t>Выступление на родительском собрании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6" marR="521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Рассказать родителям о возможности решения различных трудных жизненных ситуаций (конфликтов) с помощью медиации, рассказать об опыте создания школьных служб примирения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6" marR="5213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Сентябрь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6" marR="521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Полезная  актуальная информация для родительской аудитории, а также начало анкетирования родителей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6" marR="52136" marT="0" marB="0"/>
                </a:tc>
                <a:extLst>
                  <a:ext uri="{0D108BD9-81ED-4DB2-BD59-A6C34878D82A}">
                    <a16:rowId xmlns:a16="http://schemas.microsoft.com/office/drawing/2014/main" val="3002974859"/>
                  </a:ext>
                </a:extLst>
              </a:tr>
              <a:tr h="1346473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1400">
                          <a:effectLst/>
                        </a:rPr>
                        <a:t>Размещение информации о медиации и восстановительных технологиях на школьном сайте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6" marR="521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Продолжить информационную работу в школе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6" marR="5213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 течение учебного года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6" marR="521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Организация информационной кампании 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36" marR="52136" marT="0" marB="0"/>
                </a:tc>
                <a:extLst>
                  <a:ext uri="{0D108BD9-81ED-4DB2-BD59-A6C34878D82A}">
                    <a16:rowId xmlns:a16="http://schemas.microsoft.com/office/drawing/2014/main" val="30681445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3858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9230" y="257078"/>
            <a:ext cx="8534400" cy="1507067"/>
          </a:xfrm>
        </p:spPr>
        <p:txBody>
          <a:bodyPr/>
          <a:lstStyle/>
          <a:p>
            <a:r>
              <a:rPr lang="ru-RU" dirty="0" smtClean="0"/>
              <a:t>Аналитическая </a:t>
            </a:r>
            <a:r>
              <a:rPr lang="ru-RU" dirty="0"/>
              <a:t>работа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911139"/>
              </p:ext>
            </p:extLst>
          </p:nvPr>
        </p:nvGraphicFramePr>
        <p:xfrm>
          <a:off x="1349230" y="1426369"/>
          <a:ext cx="10214698" cy="4389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0167">
                  <a:extLst>
                    <a:ext uri="{9D8B030D-6E8A-4147-A177-3AD203B41FA5}">
                      <a16:colId xmlns:a16="http://schemas.microsoft.com/office/drawing/2014/main" val="2761205155"/>
                    </a:ext>
                  </a:extLst>
                </a:gridCol>
                <a:gridCol w="2821815">
                  <a:extLst>
                    <a:ext uri="{9D8B030D-6E8A-4147-A177-3AD203B41FA5}">
                      <a16:colId xmlns:a16="http://schemas.microsoft.com/office/drawing/2014/main" val="1641993523"/>
                    </a:ext>
                  </a:extLst>
                </a:gridCol>
                <a:gridCol w="1761624">
                  <a:extLst>
                    <a:ext uri="{9D8B030D-6E8A-4147-A177-3AD203B41FA5}">
                      <a16:colId xmlns:a16="http://schemas.microsoft.com/office/drawing/2014/main" val="2714826590"/>
                    </a:ext>
                  </a:extLst>
                </a:gridCol>
                <a:gridCol w="2891092">
                  <a:extLst>
                    <a:ext uri="{9D8B030D-6E8A-4147-A177-3AD203B41FA5}">
                      <a16:colId xmlns:a16="http://schemas.microsoft.com/office/drawing/2014/main" val="22656075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Мероприятия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Цель мероприятия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Сроки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Предполагаемый результат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9640325"/>
                  </a:ext>
                </a:extLst>
              </a:tr>
              <a:tr h="803910">
                <a:tc>
                  <a:txBody>
                    <a:bodyPr/>
                    <a:lstStyle/>
                    <a:p>
                      <a:pPr marL="27940">
                        <a:spcAft>
                          <a:spcPts val="0"/>
                        </a:spcAft>
                        <a:tabLst>
                          <a:tab pos="242570" algn="l"/>
                        </a:tabLst>
                      </a:pPr>
                      <a:r>
                        <a:rPr lang="ru-RU" sz="1800" dirty="0">
                          <a:effectLst/>
                        </a:rPr>
                        <a:t>Проведение среза по конфликтным ситуациям в школе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Проанализировать существующие тенденции возникновения конфликтных ситуаций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Начало учебного года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Планирование профилактических мероприятий на год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543858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27940">
                        <a:spcAft>
                          <a:spcPts val="0"/>
                        </a:spcAft>
                        <a:tabLst>
                          <a:tab pos="242570" algn="l"/>
                        </a:tabLst>
                      </a:pPr>
                      <a:r>
                        <a:rPr lang="ru-RU" sz="1800" dirty="0">
                          <a:effectLst/>
                        </a:rPr>
                        <a:t>Анкетирование </a:t>
                      </a:r>
                      <a:r>
                        <a:rPr lang="ru-RU" sz="1800" dirty="0" smtClean="0">
                          <a:effectLst/>
                        </a:rPr>
                        <a:t>родителей</a:t>
                      </a:r>
                      <a:endParaRPr lang="ru-RU" sz="18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Получить «обратную» связь от родителей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Начало учебного года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Выбор темы встречи родительского лектория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2449683"/>
                  </a:ext>
                </a:extLst>
              </a:tr>
              <a:tr h="443230">
                <a:tc>
                  <a:txBody>
                    <a:bodyPr/>
                    <a:lstStyle/>
                    <a:p>
                      <a:pPr marL="27940">
                        <a:spcAft>
                          <a:spcPts val="0"/>
                        </a:spcAft>
                        <a:tabLst>
                          <a:tab pos="242570" algn="l"/>
                        </a:tabLst>
                      </a:pPr>
                      <a:r>
                        <a:rPr lang="ru-RU" sz="1800" dirty="0">
                          <a:effectLst/>
                        </a:rPr>
                        <a:t>Анкетирование </a:t>
                      </a:r>
                      <a:r>
                        <a:rPr lang="ru-RU" sz="1800" dirty="0" smtClean="0">
                          <a:effectLst/>
                        </a:rPr>
                        <a:t>педагогов</a:t>
                      </a:r>
                      <a:endParaRPr lang="ru-RU" sz="18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Получить «обратную» связь от педагогов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Начало учебного года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Определение степени актуальности темы медиации и примирения в педагогическом коллективе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7870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396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126922"/>
              </p:ext>
            </p:extLst>
          </p:nvPr>
        </p:nvGraphicFramePr>
        <p:xfrm>
          <a:off x="711200" y="1443181"/>
          <a:ext cx="10012218" cy="51596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3716">
                  <a:extLst>
                    <a:ext uri="{9D8B030D-6E8A-4147-A177-3AD203B41FA5}">
                      <a16:colId xmlns:a16="http://schemas.microsoft.com/office/drawing/2014/main" val="2729401445"/>
                    </a:ext>
                  </a:extLst>
                </a:gridCol>
                <a:gridCol w="5127595">
                  <a:extLst>
                    <a:ext uri="{9D8B030D-6E8A-4147-A177-3AD203B41FA5}">
                      <a16:colId xmlns:a16="http://schemas.microsoft.com/office/drawing/2014/main" val="3694098325"/>
                    </a:ext>
                  </a:extLst>
                </a:gridCol>
                <a:gridCol w="928330">
                  <a:extLst>
                    <a:ext uri="{9D8B030D-6E8A-4147-A177-3AD203B41FA5}">
                      <a16:colId xmlns:a16="http://schemas.microsoft.com/office/drawing/2014/main" val="4233054534"/>
                    </a:ext>
                  </a:extLst>
                </a:gridCol>
                <a:gridCol w="928330">
                  <a:extLst>
                    <a:ext uri="{9D8B030D-6E8A-4147-A177-3AD203B41FA5}">
                      <a16:colId xmlns:a16="http://schemas.microsoft.com/office/drawing/2014/main" val="1153338869"/>
                    </a:ext>
                  </a:extLst>
                </a:gridCol>
                <a:gridCol w="928330">
                  <a:extLst>
                    <a:ext uri="{9D8B030D-6E8A-4147-A177-3AD203B41FA5}">
                      <a16:colId xmlns:a16="http://schemas.microsoft.com/office/drawing/2014/main" val="1172817152"/>
                    </a:ext>
                  </a:extLst>
                </a:gridCol>
                <a:gridCol w="1515917">
                  <a:extLst>
                    <a:ext uri="{9D8B030D-6E8A-4147-A177-3AD203B41FA5}">
                      <a16:colId xmlns:a16="http://schemas.microsoft.com/office/drawing/2014/main" val="3471768807"/>
                    </a:ext>
                  </a:extLst>
                </a:gridCol>
              </a:tblGrid>
              <a:tr h="3442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№ п</a:t>
                      </a:r>
                      <a:r>
                        <a:rPr lang="en-US" sz="1600">
                          <a:effectLst/>
                        </a:rPr>
                        <a:t>/</a:t>
                      </a:r>
                      <a:r>
                        <a:rPr lang="ru-RU" sz="1600">
                          <a:effectLst/>
                        </a:rPr>
                        <a:t>п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Вопрос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 совсем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Затрудняюсь ответить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extLst>
                  <a:ext uri="{0D108BD9-81ED-4DB2-BD59-A6C34878D82A}">
                    <a16:rowId xmlns:a16="http://schemas.microsoft.com/office/drawing/2014/main" val="2949514574"/>
                  </a:ext>
                </a:extLst>
              </a:tr>
              <a:tr h="3442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Класс, в котором учится мой ребенок, можно назвать дружным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extLst>
                  <a:ext uri="{0D108BD9-81ED-4DB2-BD59-A6C34878D82A}">
                    <a16:rowId xmlns:a16="http://schemas.microsoft.com/office/drawing/2014/main" val="467903197"/>
                  </a:ext>
                </a:extLst>
              </a:tr>
              <a:tr h="5267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 среде своих одноклассников мой ребенок чувствует себя комфортно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extLst>
                  <a:ext uri="{0D108BD9-81ED-4DB2-BD59-A6C34878D82A}">
                    <a16:rowId xmlns:a16="http://schemas.microsoft.com/office/drawing/2014/main" val="3092699919"/>
                  </a:ext>
                </a:extLst>
              </a:tr>
              <a:tr h="3442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Педагоги проявляют доброжелательное отношение к моему ребенку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extLst>
                  <a:ext uri="{0D108BD9-81ED-4DB2-BD59-A6C34878D82A}">
                    <a16:rowId xmlns:a16="http://schemas.microsoft.com/office/drawing/2014/main" val="1361138035"/>
                  </a:ext>
                </a:extLst>
              </a:tr>
              <a:tr h="3442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У нас достигнуто взаимопонимание с администрацией и учителями моего ребенка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extLst>
                  <a:ext uri="{0D108BD9-81ED-4DB2-BD59-A6C34878D82A}">
                    <a16:rowId xmlns:a16="http://schemas.microsoft.com/office/drawing/2014/main" val="1922461093"/>
                  </a:ext>
                </a:extLst>
              </a:tr>
              <a:tr h="3442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Педагоги справедливо оценивают достижения моего ребенка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extLst>
                  <a:ext uri="{0D108BD9-81ED-4DB2-BD59-A6C34878D82A}">
                    <a16:rowId xmlns:a16="http://schemas.microsoft.com/office/drawing/2014/main" val="2910076468"/>
                  </a:ext>
                </a:extLst>
              </a:tr>
              <a:tr h="3442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 школе проводятся мероприятия, которые полезны и интересны моему ребенку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extLst>
                  <a:ext uri="{0D108BD9-81ED-4DB2-BD59-A6C34878D82A}">
                    <a16:rowId xmlns:a16="http://schemas.microsoft.com/office/drawing/2014/main" val="1869919761"/>
                  </a:ext>
                </a:extLst>
              </a:tr>
              <a:tr h="3442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Педагоги дают моему ребенку полезные знания и нужные навыки для жизни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extLst>
                  <a:ext uri="{0D108BD9-81ED-4DB2-BD59-A6C34878D82A}">
                    <a16:rowId xmlns:a16="http://schemas.microsoft.com/office/drawing/2014/main" val="125164104"/>
                  </a:ext>
                </a:extLst>
              </a:tr>
              <a:tr h="1721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 школе заботятся о здоровье моего ребенка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extLst>
                  <a:ext uri="{0D108BD9-81ED-4DB2-BD59-A6C34878D82A}">
                    <a16:rowId xmlns:a16="http://schemas.microsoft.com/office/drawing/2014/main" val="1721260209"/>
                  </a:ext>
                </a:extLst>
              </a:tr>
              <a:tr h="5163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 школе созданы условия, которые способствуют сохранению психического здоровья моего ребенка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extLst>
                  <a:ext uri="{0D108BD9-81ED-4DB2-BD59-A6C34878D82A}">
                    <a16:rowId xmlns:a16="http://schemas.microsoft.com/office/drawing/2014/main" val="3903641863"/>
                  </a:ext>
                </a:extLst>
              </a:tr>
              <a:tr h="1721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Мой ребенок с удовольствием ходит в школу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49" marR="64549" marT="0" marB="0"/>
                </a:tc>
                <a:extLst>
                  <a:ext uri="{0D108BD9-81ED-4DB2-BD59-A6C34878D82A}">
                    <a16:rowId xmlns:a16="http://schemas.microsoft.com/office/drawing/2014/main" val="2652495594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293759" y="76689"/>
            <a:ext cx="8662371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Уважаемые родители!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Просим вас принять участие в анонимном анкетировании </a:t>
            </a:r>
            <a:endParaRPr kumimoji="0" lang="ru-RU" alt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Школа глазами родителей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kumimoji="0" lang="ru-RU" alt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85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9230" y="257078"/>
            <a:ext cx="8534400" cy="1507067"/>
          </a:xfrm>
        </p:spPr>
        <p:txBody>
          <a:bodyPr/>
          <a:lstStyle/>
          <a:p>
            <a:r>
              <a:rPr lang="ru-RU" dirty="0" smtClean="0"/>
              <a:t>воспитательная </a:t>
            </a:r>
            <a:r>
              <a:rPr lang="ru-RU" dirty="0"/>
              <a:t>работа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435705"/>
              </p:ext>
            </p:extLst>
          </p:nvPr>
        </p:nvGraphicFramePr>
        <p:xfrm>
          <a:off x="1349230" y="1595394"/>
          <a:ext cx="9115395" cy="4389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5271">
                  <a:extLst>
                    <a:ext uri="{9D8B030D-6E8A-4147-A177-3AD203B41FA5}">
                      <a16:colId xmlns:a16="http://schemas.microsoft.com/office/drawing/2014/main" val="297660532"/>
                    </a:ext>
                  </a:extLst>
                </a:gridCol>
                <a:gridCol w="2518132">
                  <a:extLst>
                    <a:ext uri="{9D8B030D-6E8A-4147-A177-3AD203B41FA5}">
                      <a16:colId xmlns:a16="http://schemas.microsoft.com/office/drawing/2014/main" val="1810332094"/>
                    </a:ext>
                  </a:extLst>
                </a:gridCol>
                <a:gridCol w="1572038">
                  <a:extLst>
                    <a:ext uri="{9D8B030D-6E8A-4147-A177-3AD203B41FA5}">
                      <a16:colId xmlns:a16="http://schemas.microsoft.com/office/drawing/2014/main" val="575044356"/>
                    </a:ext>
                  </a:extLst>
                </a:gridCol>
                <a:gridCol w="2579954">
                  <a:extLst>
                    <a:ext uri="{9D8B030D-6E8A-4147-A177-3AD203B41FA5}">
                      <a16:colId xmlns:a16="http://schemas.microsoft.com/office/drawing/2014/main" val="13213702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Мероприятия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Цель мероприятия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Сроки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Предполагаемый результат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9655743"/>
                  </a:ext>
                </a:extLst>
              </a:tr>
              <a:tr h="581660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1600" dirty="0">
                          <a:effectLst/>
                        </a:rPr>
                        <a:t>Акция «Дружба начинается с улыбки»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Продолжать профилактику конфликтности внутри детского коллектива, снятие напряженности в отношении друг друга, включая педагогов и родителей 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Ноябрь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Поддержание доброжелательной атмосферы в школе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103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1600">
                          <a:effectLst/>
                        </a:rPr>
                        <a:t>Тематический День здоровья «Вместе не тесно!»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Сплотить детский коллектив через игровую деятельность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Октябрь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Сплочение детского коллектива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8854086"/>
                  </a:ext>
                </a:extLst>
              </a:tr>
              <a:tr h="478155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1600">
                          <a:effectLst/>
                        </a:rPr>
                        <a:t>Выставка детских работ «Школа – мир дружбы и добра»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Продолжить формирование положительного отношения к школе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Май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Поддержание доброжелательной атмосферы в школе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6682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9534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9230" y="257078"/>
            <a:ext cx="8534400" cy="1507067"/>
          </a:xfrm>
        </p:spPr>
        <p:txBody>
          <a:bodyPr/>
          <a:lstStyle/>
          <a:p>
            <a:r>
              <a:rPr lang="ru-RU" dirty="0" smtClean="0"/>
              <a:t>Профилактическая </a:t>
            </a:r>
            <a:r>
              <a:rPr lang="ru-RU" dirty="0"/>
              <a:t>работа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7271191"/>
              </p:ext>
            </p:extLst>
          </p:nvPr>
        </p:nvGraphicFramePr>
        <p:xfrm>
          <a:off x="1349230" y="1588467"/>
          <a:ext cx="8773649" cy="4663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3595">
                  <a:extLst>
                    <a:ext uri="{9D8B030D-6E8A-4147-A177-3AD203B41FA5}">
                      <a16:colId xmlns:a16="http://schemas.microsoft.com/office/drawing/2014/main" val="3864077769"/>
                    </a:ext>
                  </a:extLst>
                </a:gridCol>
                <a:gridCol w="2423725">
                  <a:extLst>
                    <a:ext uri="{9D8B030D-6E8A-4147-A177-3AD203B41FA5}">
                      <a16:colId xmlns:a16="http://schemas.microsoft.com/office/drawing/2014/main" val="2971232218"/>
                    </a:ext>
                  </a:extLst>
                </a:gridCol>
                <a:gridCol w="1513101">
                  <a:extLst>
                    <a:ext uri="{9D8B030D-6E8A-4147-A177-3AD203B41FA5}">
                      <a16:colId xmlns:a16="http://schemas.microsoft.com/office/drawing/2014/main" val="1240338826"/>
                    </a:ext>
                  </a:extLst>
                </a:gridCol>
                <a:gridCol w="2483228">
                  <a:extLst>
                    <a:ext uri="{9D8B030D-6E8A-4147-A177-3AD203B41FA5}">
                      <a16:colId xmlns:a16="http://schemas.microsoft.com/office/drawing/2014/main" val="2596405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Мероприятия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Цель мероприятия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Сроки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Предполагаемый результат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5064918"/>
                  </a:ext>
                </a:extLst>
              </a:tr>
              <a:tr h="568325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1800" dirty="0">
                          <a:effectLst/>
                        </a:rPr>
                        <a:t>Родительский лекторий. Встреча на выбранную тему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Продолжить формирование социально приемлемых взаимоотношений всех членов образовательного процесса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По плану работы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Продолжение распространения информации о восстановительной медиации и техниках примирения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9025431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  <a:tabLst>
                          <a:tab pos="152400" algn="l"/>
                        </a:tabLst>
                      </a:pPr>
                      <a:r>
                        <a:rPr lang="ru-RU" sz="1800" dirty="0">
                          <a:effectLst/>
                        </a:rPr>
                        <a:t>Советы </a:t>
                      </a:r>
                      <a:r>
                        <a:rPr lang="ru-RU" sz="1800" dirty="0" smtClean="0">
                          <a:effectLst/>
                        </a:rPr>
                        <a:t>профилактики</a:t>
                      </a:r>
                      <a:endParaRPr lang="ru-RU" sz="18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Использовать восстановительную медиацию в формате Совета профилактики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По мере необхо-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димости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Основной идеей Совета профилактики сделать не наказание, а деятельное раскаяние 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440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0637998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43</TotalTime>
  <Words>678</Words>
  <Application>Microsoft Office PowerPoint</Application>
  <PresentationFormat>Широкоэкранный</PresentationFormat>
  <Paragraphs>173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 3</vt:lpstr>
      <vt:lpstr>Сектор</vt:lpstr>
      <vt:lpstr>Элементы медиации и восстановительных техник в работе социального педагога </vt:lpstr>
      <vt:lpstr>1 июня 2012 года была принята Национальная стратегия действий в интересах детей на 2012 - 2017 годы, которая определила ряд мер, имеющих отношение к восстановительному правосудию и службам примирения:  • (…) приоритет восстановительного подхода и мер воспитательного воздействия; наличие системы специализированных вспомогательных служб (в том числе служб примирения);  • развитие сети служб примирения в целях реализации восстановительного правосудия;  • организация школьных служб примирения, нацеленных на разрешение конфликтов в образовательных учреждениях, профилактику правонарушений детей и подростков, улучшение отношений в образовательном учреждении; • внедрение технологий восстановительного подхода, реализация примирительных программ и применение механизмов возмещения ребенком-правонарушителем ущерба потерпевшему, а также проведение социальной, психологической и иной реабилитационной работы с жертвами преступлений, оказание воспитательного воздействия на несовершеннолетних правонарушителей. </vt:lpstr>
      <vt:lpstr>Презентация PowerPoint</vt:lpstr>
      <vt:lpstr>Направление работы</vt:lpstr>
      <vt:lpstr>Информационно-пропагандистская работа</vt:lpstr>
      <vt:lpstr>Аналитическая работа</vt:lpstr>
      <vt:lpstr>Презентация PowerPoint</vt:lpstr>
      <vt:lpstr>воспитательная работа</vt:lpstr>
      <vt:lpstr>Профилактическая работа</vt:lpstr>
      <vt:lpstr>Особенности использования восстановительной медиации в формате совета профилактики</vt:lpstr>
      <vt:lpstr>просветительская работа</vt:lpstr>
      <vt:lpstr>миссия учителя, социального педагога и медиатора одна – действовать в интересах ребенка.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Элементы медиации и восстановительных техник в работе социального педагога </dc:title>
  <dc:creator>DNS-1</dc:creator>
  <cp:lastModifiedBy>DNS-1</cp:lastModifiedBy>
  <cp:revision>7</cp:revision>
  <dcterms:created xsi:type="dcterms:W3CDTF">2017-03-17T18:26:12Z</dcterms:created>
  <dcterms:modified xsi:type="dcterms:W3CDTF">2017-03-17T19:10:04Z</dcterms:modified>
</cp:coreProperties>
</file>