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79" r:id="rId2"/>
    <p:sldId id="283" r:id="rId3"/>
    <p:sldId id="282" r:id="rId4"/>
    <p:sldId id="280" r:id="rId5"/>
    <p:sldId id="290" r:id="rId6"/>
    <p:sldId id="285" r:id="rId7"/>
    <p:sldId id="284" r:id="rId8"/>
    <p:sldId id="287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CC3300"/>
    <a:srgbClr val="008000"/>
    <a:srgbClr val="A50021"/>
    <a:srgbClr val="0000CC"/>
    <a:srgbClr val="CC0000"/>
    <a:srgbClr val="000099"/>
    <a:srgbClr val="FF0000"/>
    <a:srgbClr val="FF3399"/>
    <a:srgbClr val="6600FF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63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1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90961F5-FFE5-9B48-B018-39B683ABFE26}" type="datetimeFigureOut">
              <a:rPr lang="ru-RU"/>
              <a:pPr>
                <a:defRPr/>
              </a:pPr>
              <a:t>19.01.2015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F87F759F-1DBC-8C4C-845C-E1679B0DD3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590305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F759F-1DBC-8C4C-845C-E1679B0DD372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F759F-1DBC-8C4C-845C-E1679B0DD372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84C41-32CA-4A4A-B650-27BA72AD9E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8533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D2CBA-D001-FF4B-BEB7-A7D1A4D3E3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4127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DA573-A32C-764F-BDC1-F6708637CF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33245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2A357-DFB5-D240-A520-DD1B66BF42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44967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967DB-0C53-2A49-80B9-7A47711A31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50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13306-91C4-0746-AAF0-215A58EA09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91982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715B3-81F0-9F46-B411-49CECE9261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85769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958400-499F-014A-ACCE-336306475C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5684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EEBBB-9036-4C45-B40C-743C200069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7672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622DA-7A3B-D248-9A50-8CBCE66D0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02909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B6509-B3EF-D64B-9607-3F93558297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436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6EEEB6D5-02D3-8F49-8C35-20E2118ABB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71603" y="1285860"/>
            <a:ext cx="5500727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4800" b="1" dirty="0" smtClean="0">
                <a:solidFill>
                  <a:srgbClr val="0000FF"/>
                </a:solidFill>
                <a:latin typeface="+mj-lt"/>
              </a:rPr>
              <a:t>Работа</a:t>
            </a:r>
            <a:r>
              <a:rPr lang="ru-RU" sz="4400" b="1" dirty="0" smtClean="0">
                <a:solidFill>
                  <a:srgbClr val="0000FF"/>
                </a:solidFill>
                <a:latin typeface="+mj-lt"/>
              </a:rPr>
              <a:t> </a:t>
            </a:r>
            <a:r>
              <a:rPr lang="ru-RU" sz="6000" b="1" dirty="0" smtClean="0">
                <a:solidFill>
                  <a:srgbClr val="0000FF"/>
                </a:solidFill>
                <a:latin typeface="+mj-lt"/>
              </a:rPr>
              <a:t> </a:t>
            </a:r>
            <a:r>
              <a:rPr lang="ru-RU" sz="4800" b="1" dirty="0" err="1" smtClean="0">
                <a:solidFill>
                  <a:srgbClr val="0000FF"/>
                </a:solidFill>
                <a:latin typeface="+mj-lt"/>
              </a:rPr>
              <a:t>логопункта</a:t>
            </a:r>
            <a:endParaRPr lang="ru-RU" sz="4800" b="1" dirty="0" smtClean="0">
              <a:solidFill>
                <a:srgbClr val="0000FF"/>
              </a:solidFill>
              <a:latin typeface="+mj-lt"/>
            </a:endParaRPr>
          </a:p>
          <a:p>
            <a:pPr algn="ctr">
              <a:defRPr/>
            </a:pPr>
            <a:r>
              <a:rPr lang="ru-RU" sz="4800" b="1" dirty="0" smtClean="0">
                <a:solidFill>
                  <a:srgbClr val="0000FF"/>
                </a:solidFill>
                <a:latin typeface="+mj-lt"/>
              </a:rPr>
              <a:t>в условиях   введения ФГОС ДО</a:t>
            </a:r>
            <a:endParaRPr lang="en-US" sz="4800" b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14339" name="TextBox 1"/>
          <p:cNvSpPr txBox="1">
            <a:spLocks noChangeArrowheads="1"/>
          </p:cNvSpPr>
          <p:nvPr/>
        </p:nvSpPr>
        <p:spPr bwMode="auto">
          <a:xfrm>
            <a:off x="704850" y="4840288"/>
            <a:ext cx="1857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4213" y="188913"/>
            <a:ext cx="8208962" cy="69557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3600" b="1" dirty="0">
                <a:solidFill>
                  <a:srgbClr val="0000CC"/>
                </a:solidFill>
                <a:latin typeface="+mj-lt"/>
              </a:rPr>
              <a:t>Основными задачами </a:t>
            </a:r>
            <a:endParaRPr lang="en-US" sz="3600" b="1" dirty="0">
              <a:solidFill>
                <a:srgbClr val="0000CC"/>
              </a:solidFill>
              <a:latin typeface="+mj-lt"/>
            </a:endParaRPr>
          </a:p>
          <a:p>
            <a:pPr>
              <a:defRPr/>
            </a:pPr>
            <a:r>
              <a:rPr lang="ru-RU" sz="3600" b="1" dirty="0">
                <a:solidFill>
                  <a:srgbClr val="0000CC"/>
                </a:solidFill>
                <a:latin typeface="+mj-lt"/>
              </a:rPr>
              <a:t>учителя-логопеда являются:</a:t>
            </a:r>
          </a:p>
          <a:p>
            <a:pPr>
              <a:defRPr/>
            </a:pPr>
            <a:r>
              <a:rPr lang="ru-RU" b="1" dirty="0"/>
              <a:t> </a:t>
            </a:r>
            <a:endParaRPr lang="ru-RU" dirty="0"/>
          </a:p>
          <a:p>
            <a:pPr>
              <a:defRPr/>
            </a:pPr>
            <a:r>
              <a:rPr lang="ru-RU" sz="2000" dirty="0" smtClean="0">
                <a:solidFill>
                  <a:srgbClr val="CC0000"/>
                </a:solidFill>
              </a:rPr>
              <a:t>своевременное выявление нарушений развития речи воспитанников;</a:t>
            </a:r>
            <a:endParaRPr lang="ru-RU" sz="2000" dirty="0">
              <a:solidFill>
                <a:srgbClr val="CC0000"/>
              </a:solidFill>
            </a:endParaRPr>
          </a:p>
          <a:p>
            <a:pPr>
              <a:defRPr/>
            </a:pPr>
            <a:endParaRPr lang="ru-RU" sz="2000" dirty="0" smtClean="0">
              <a:solidFill>
                <a:srgbClr val="CC0000"/>
              </a:solidFill>
            </a:endParaRPr>
          </a:p>
          <a:p>
            <a:pPr>
              <a:defRPr/>
            </a:pPr>
            <a:endParaRPr lang="ru-RU" sz="2000" dirty="0" smtClean="0">
              <a:solidFill>
                <a:srgbClr val="CC0000"/>
              </a:solidFill>
            </a:endParaRPr>
          </a:p>
          <a:p>
            <a:pPr>
              <a:defRPr/>
            </a:pPr>
            <a:r>
              <a:rPr lang="ru-RU" sz="2000" dirty="0" smtClean="0">
                <a:solidFill>
                  <a:srgbClr val="CC0000"/>
                </a:solidFill>
              </a:rPr>
              <a:t>определение их уровня и характера;</a:t>
            </a:r>
            <a:endParaRPr lang="en-US" sz="2000" dirty="0">
              <a:solidFill>
                <a:srgbClr val="CC0000"/>
              </a:solidFill>
            </a:endParaRPr>
          </a:p>
          <a:p>
            <a:pPr>
              <a:defRPr/>
            </a:pPr>
            <a:endParaRPr lang="ru-RU" sz="2000" dirty="0">
              <a:solidFill>
                <a:srgbClr val="CC0000"/>
              </a:solidFill>
            </a:endParaRPr>
          </a:p>
          <a:p>
            <a:pPr>
              <a:defRPr/>
            </a:pPr>
            <a:endParaRPr lang="ru-RU" sz="2000" dirty="0" smtClean="0">
              <a:solidFill>
                <a:srgbClr val="CC0000"/>
              </a:solidFill>
            </a:endParaRPr>
          </a:p>
          <a:p>
            <a:pPr>
              <a:defRPr/>
            </a:pPr>
            <a:r>
              <a:rPr lang="ru-RU" sz="2000" dirty="0" smtClean="0">
                <a:solidFill>
                  <a:srgbClr val="CC0000"/>
                </a:solidFill>
              </a:rPr>
              <a:t>устранение разнообразных нарушений речи;</a:t>
            </a:r>
            <a:endParaRPr lang="en-US" sz="2000" dirty="0">
              <a:solidFill>
                <a:srgbClr val="CC0000"/>
              </a:solidFill>
            </a:endParaRPr>
          </a:p>
          <a:p>
            <a:pPr>
              <a:defRPr/>
            </a:pPr>
            <a:endParaRPr lang="ru-RU" sz="2000" dirty="0">
              <a:solidFill>
                <a:srgbClr val="CC0000"/>
              </a:solidFill>
            </a:endParaRPr>
          </a:p>
          <a:p>
            <a:pPr>
              <a:defRPr/>
            </a:pPr>
            <a:r>
              <a:rPr lang="ru-RU" sz="2000" dirty="0" smtClean="0">
                <a:solidFill>
                  <a:srgbClr val="CC0000"/>
                </a:solidFill>
              </a:rPr>
              <a:t>профилактика более серьёзных нарушений речи</a:t>
            </a:r>
          </a:p>
          <a:p>
            <a:pPr>
              <a:defRPr/>
            </a:pPr>
            <a:r>
              <a:rPr lang="ru-RU" sz="2000" dirty="0" smtClean="0">
                <a:solidFill>
                  <a:srgbClr val="CC0000"/>
                </a:solidFill>
              </a:rPr>
              <a:t> у воспитанников; </a:t>
            </a:r>
          </a:p>
          <a:p>
            <a:pPr>
              <a:defRPr/>
            </a:pPr>
            <a:endParaRPr lang="ru-RU" sz="2000" dirty="0" smtClean="0">
              <a:solidFill>
                <a:srgbClr val="CC0000"/>
              </a:solidFill>
            </a:endParaRPr>
          </a:p>
          <a:p>
            <a:pPr>
              <a:defRPr/>
            </a:pPr>
            <a:endParaRPr lang="ru-RU" sz="2000" dirty="0" smtClean="0">
              <a:solidFill>
                <a:srgbClr val="CC0000"/>
              </a:solidFill>
            </a:endParaRPr>
          </a:p>
          <a:p>
            <a:pPr>
              <a:defRPr/>
            </a:pPr>
            <a:r>
              <a:rPr lang="ru-RU" sz="2000" dirty="0" smtClean="0">
                <a:solidFill>
                  <a:srgbClr val="CC0000"/>
                </a:solidFill>
              </a:rPr>
              <a:t>консультативно-методическая помощь для педагогов </a:t>
            </a:r>
          </a:p>
          <a:p>
            <a:pPr>
              <a:defRPr/>
            </a:pPr>
            <a:r>
              <a:rPr lang="ru-RU" sz="2000" dirty="0" smtClean="0">
                <a:solidFill>
                  <a:srgbClr val="CC0000"/>
                </a:solidFill>
              </a:rPr>
              <a:t>и специалистов, родителей</a:t>
            </a:r>
          </a:p>
          <a:p>
            <a:pPr>
              <a:defRPr/>
            </a:pPr>
            <a:r>
              <a:rPr lang="ru-RU" sz="2000" dirty="0" smtClean="0">
                <a:solidFill>
                  <a:srgbClr val="CC0000"/>
                </a:solidFill>
              </a:rPr>
              <a:t>воспитанников.</a:t>
            </a:r>
            <a:endParaRPr lang="en-US" sz="2000" dirty="0">
              <a:solidFill>
                <a:srgbClr val="CC0000"/>
              </a:solidFill>
            </a:endParaRP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ru-R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144578">
            <a:off x="6176719" y="3389425"/>
            <a:ext cx="3388359" cy="3394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557338"/>
            <a:ext cx="50482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" y="2786058"/>
            <a:ext cx="50482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" y="4357694"/>
            <a:ext cx="50482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" y="3714752"/>
            <a:ext cx="5048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" y="5500702"/>
            <a:ext cx="50482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50" y="333375"/>
            <a:ext cx="8856663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US" sz="3200" b="1" dirty="0">
              <a:solidFill>
                <a:srgbClr val="0000FF"/>
              </a:solidFill>
              <a:latin typeface="+mj-lt"/>
            </a:endParaRPr>
          </a:p>
          <a:p>
            <a:pPr>
              <a:defRPr/>
            </a:pP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15888"/>
            <a:ext cx="2808287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85720" y="500043"/>
            <a:ext cx="65722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571480"/>
            <a:ext cx="628652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8000"/>
                </a:solidFill>
              </a:rPr>
              <a:t>Главная особенность организации образовательной деятельности в ДОУ на современном этапе </a:t>
            </a:r>
          </a:p>
          <a:p>
            <a:endParaRPr lang="ru-RU" dirty="0" smtClean="0"/>
          </a:p>
          <a:p>
            <a:r>
              <a:rPr lang="ru-RU" sz="2000" dirty="0" smtClean="0">
                <a:solidFill>
                  <a:srgbClr val="CC0000"/>
                </a:solidFill>
              </a:rPr>
              <a:t> </a:t>
            </a:r>
            <a:r>
              <a:rPr lang="ru-RU" sz="2000" b="1" dirty="0" smtClean="0">
                <a:solidFill>
                  <a:srgbClr val="CC0000"/>
                </a:solidFill>
              </a:rPr>
              <a:t>повышение статуса игры, как основного вида деятельности детей дошкольного возраста; </a:t>
            </a:r>
          </a:p>
          <a:p>
            <a:endParaRPr lang="ru-RU" sz="2000" b="1" dirty="0" smtClean="0">
              <a:solidFill>
                <a:srgbClr val="CC0000"/>
              </a:solidFill>
            </a:endParaRPr>
          </a:p>
          <a:p>
            <a:r>
              <a:rPr lang="ru-RU" sz="2000" b="1" dirty="0" smtClean="0">
                <a:solidFill>
                  <a:srgbClr val="CC0000"/>
                </a:solidFill>
              </a:rPr>
              <a:t>включение в процесс эффективных форм работы с детьми.</a:t>
            </a:r>
            <a:endParaRPr lang="ru-RU" sz="2000" dirty="0">
              <a:solidFill>
                <a:srgbClr val="CC0000"/>
              </a:solidFill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" y="2786058"/>
            <a:ext cx="50482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" y="2000240"/>
            <a:ext cx="50482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00100" y="2714620"/>
            <a:ext cx="79930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bg-BG" dirty="0" smtClean="0"/>
          </a:p>
          <a:p>
            <a:endParaRPr lang="bg-BG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6" y="3789363"/>
            <a:ext cx="2830513" cy="306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28868"/>
            <a:ext cx="392084" cy="444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28802"/>
            <a:ext cx="428628" cy="428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857224" y="2857496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</a:t>
            </a:r>
            <a:endParaRPr lang="ru-RU" dirty="0">
              <a:solidFill>
                <a:srgbClr val="A50021"/>
              </a:solidFill>
            </a:endParaRPr>
          </a:p>
        </p:txBody>
      </p:sp>
      <p:pic>
        <p:nvPicPr>
          <p:cNvPr id="18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57628"/>
            <a:ext cx="428628" cy="357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071538" y="3643314"/>
            <a:ext cx="62865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i="0" u="none" strike="noStrike" cap="none" normalizeH="0" baseline="0" dirty="0" smtClean="0">
              <a:ln>
                <a:noFill/>
              </a:ln>
              <a:solidFill>
                <a:srgbClr val="A5002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9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86322"/>
            <a:ext cx="428628" cy="428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428596" y="357167"/>
            <a:ext cx="80010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0000CC"/>
                </a:solidFill>
              </a:rPr>
              <a:t>Особенности современного дошкольного образования</a:t>
            </a:r>
            <a:r>
              <a:rPr lang="ru-RU" b="1" i="1" dirty="0" smtClean="0">
                <a:solidFill>
                  <a:srgbClr val="0000CC"/>
                </a:solidFill>
              </a:rPr>
              <a:t>:</a:t>
            </a:r>
            <a:endParaRPr lang="ru-RU" b="1" dirty="0">
              <a:solidFill>
                <a:srgbClr val="0000CC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71538" y="1500174"/>
            <a:ext cx="76438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1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57298"/>
            <a:ext cx="428596" cy="357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71810"/>
            <a:ext cx="428628" cy="4556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0" name="Rectangle 2"/>
          <p:cNvSpPr>
            <a:spLocks noChangeArrowheads="1"/>
          </p:cNvSpPr>
          <p:nvPr/>
        </p:nvSpPr>
        <p:spPr bwMode="auto">
          <a:xfrm rot="10800000" flipV="1">
            <a:off x="428596" y="1467089"/>
            <a:ext cx="728667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Ребенок и взрослый –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оба субъекты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взаимодействия.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A5002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Активность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ребенка, не меньше, чем активность взрослого.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A5002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Основная деятельность – это так называемые детские виды деятельности.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A5002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Основная модель организации образовательного процесса –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совместная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деятельность взрослого и ребенка.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A5002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Основные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формы работы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с детьми – рассматривание, наблюдения, беседы, разговоры, экспериментирование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 т.д.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A5002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Мотивы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обучения, связаны в первую очередь с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интересом детей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к  видам деятельности.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A5002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Главная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цель 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педагога на занятии сформировать и поддержать детскую инициативу по восприятию новой информации.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A50021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Допускается, так называемое,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свободное посещение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A50021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занятий.</a:t>
            </a:r>
          </a:p>
        </p:txBody>
      </p:sp>
      <p:pic>
        <p:nvPicPr>
          <p:cNvPr id="2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86520"/>
            <a:ext cx="428628" cy="357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40"/>
            <a:ext cx="428628" cy="357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grpId="0" nodeType="withEffect" nodePh="1">
                                  <p:stCondLst>
                                    <p:cond delay="4000"/>
                                  </p:stCondLst>
                                  <p:endCondLst>
                                    <p:cond evt="begin" delay="0">
                                      <p:tn val="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50" y="333375"/>
            <a:ext cx="8856663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US" sz="3200" b="1" dirty="0">
              <a:solidFill>
                <a:srgbClr val="0000FF"/>
              </a:solidFill>
              <a:latin typeface="+mj-lt"/>
            </a:endParaRPr>
          </a:p>
          <a:p>
            <a:pPr>
              <a:defRPr/>
            </a:pP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15888"/>
            <a:ext cx="2808287" cy="259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85720" y="571480"/>
            <a:ext cx="6786610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1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Структура логопедического занятия: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400" b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1.Организационный момент.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Развитие зрительного восприятия и зрительной памяти.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Развитие зрительно-пространственной ориентации.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4. Развитие слухового восприятия, слухового внимания, слуховой памяти.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5.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Развитие артикуляционной моторики.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6.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Развитие дыхания и голоса.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7.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Объявление темы.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lang="ru-RU" b="1" dirty="0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8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Работа над слоговой структурой, звуковой анализ слогов.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lang="ru-RU" b="1" dirty="0" smtClean="0">
                <a:solidFill>
                  <a:srgbClr val="CC33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9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Итог занятия.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</a:t>
            </a:r>
            <a:endParaRPr lang="ru-RU" sz="1050" dirty="0" smtClean="0">
              <a:solidFill>
                <a:srgbClr val="CC33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10. Оценка работы детей на занятии.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CC33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7" y="142852"/>
            <a:ext cx="6572296" cy="78483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i="1" dirty="0" smtClean="0">
                <a:solidFill>
                  <a:srgbClr val="0000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Требования </a:t>
            </a:r>
          </a:p>
          <a:p>
            <a:pPr>
              <a:defRPr/>
            </a:pPr>
            <a:r>
              <a:rPr lang="ru-RU" sz="2800" b="1" i="1" dirty="0" smtClean="0">
                <a:solidFill>
                  <a:srgbClr val="0000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 подгрупповым занятиям:</a:t>
            </a:r>
          </a:p>
          <a:p>
            <a:pPr>
              <a:defRPr/>
            </a:pPr>
            <a:endParaRPr lang="ru-RU" dirty="0"/>
          </a:p>
          <a:p>
            <a:pPr>
              <a:defRPr/>
            </a:pPr>
            <a:r>
              <a:rPr lang="ru-RU" b="1" dirty="0" smtClean="0">
                <a:solidFill>
                  <a:srgbClr val="008000"/>
                </a:solidFill>
              </a:rPr>
              <a:t>З</a:t>
            </a:r>
            <a:r>
              <a:rPr lang="ru-RU" dirty="0" smtClean="0">
                <a:solidFill>
                  <a:srgbClr val="008000"/>
                </a:solidFill>
              </a:rPr>
              <a:t>анятие должно быть динамичным.</a:t>
            </a:r>
          </a:p>
          <a:p>
            <a:pPr>
              <a:defRPr/>
            </a:pPr>
            <a:endParaRPr lang="uk-UA" dirty="0">
              <a:solidFill>
                <a:srgbClr val="008000"/>
              </a:solidFill>
            </a:endParaRPr>
          </a:p>
          <a:p>
            <a:pPr>
              <a:defRPr/>
            </a:pPr>
            <a:r>
              <a:rPr lang="ru-RU" dirty="0" smtClean="0">
                <a:solidFill>
                  <a:srgbClr val="008000"/>
                </a:solidFill>
              </a:rPr>
              <a:t>Игровые фрагменты и сюрпризные     моменты. </a:t>
            </a:r>
          </a:p>
          <a:p>
            <a:pPr>
              <a:defRPr/>
            </a:pPr>
            <a:endParaRPr lang="ru-RU" sz="1600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uk-UA" dirty="0"/>
          </a:p>
          <a:p>
            <a:pPr>
              <a:defRPr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4422"/>
            <a:ext cx="50482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85926"/>
            <a:ext cx="5048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6124"/>
            <a:ext cx="5048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7525" y="-100013"/>
            <a:ext cx="4087813" cy="3889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428596" y="2786058"/>
            <a:ext cx="6429404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8000"/>
                </a:solidFill>
              </a:rPr>
              <a:t>Частая смена различных видов деятельности</a:t>
            </a:r>
            <a:r>
              <a:rPr lang="ru-RU" sz="1600" dirty="0" smtClean="0">
                <a:solidFill>
                  <a:srgbClr val="008000"/>
                </a:solidFill>
              </a:rPr>
              <a:t>.</a:t>
            </a:r>
          </a:p>
          <a:p>
            <a:endParaRPr lang="ru-RU" sz="1600" dirty="0" smtClean="0">
              <a:solidFill>
                <a:srgbClr val="008000"/>
              </a:solidFill>
            </a:endParaRPr>
          </a:p>
          <a:p>
            <a:endParaRPr lang="ru-RU" sz="1600" dirty="0" smtClean="0">
              <a:solidFill>
                <a:srgbClr val="008000"/>
              </a:solidFill>
            </a:endParaRPr>
          </a:p>
          <a:p>
            <a:endParaRPr lang="ru-RU" sz="1600" dirty="0" smtClean="0">
              <a:solidFill>
                <a:srgbClr val="008000"/>
              </a:solidFill>
            </a:endParaRPr>
          </a:p>
          <a:p>
            <a:endParaRPr lang="ru-RU" sz="1600" dirty="0" smtClean="0">
              <a:solidFill>
                <a:srgbClr val="008000"/>
              </a:solidFill>
            </a:endParaRPr>
          </a:p>
          <a:p>
            <a:endParaRPr lang="ru-RU" sz="1600" dirty="0" smtClean="0">
              <a:solidFill>
                <a:srgbClr val="008000"/>
              </a:solidFill>
            </a:endParaRPr>
          </a:p>
          <a:p>
            <a:endParaRPr lang="ru-RU" sz="1600" dirty="0" smtClean="0">
              <a:solidFill>
                <a:srgbClr val="008000"/>
              </a:solidFill>
            </a:endParaRPr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3357562"/>
            <a:ext cx="64294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8000"/>
                </a:solidFill>
              </a:rPr>
              <a:t>Развитие  у детей коммуникативной  направленности.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4214818"/>
            <a:ext cx="64294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8000"/>
                </a:solidFill>
              </a:rPr>
              <a:t>Приучать детей слушать, слышать, исправлять ошибки в чужой и в своей речи.</a:t>
            </a:r>
          </a:p>
          <a:p>
            <a:endParaRPr lang="ru-RU" dirty="0" smtClean="0">
              <a:solidFill>
                <a:srgbClr val="008000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28596" y="4857760"/>
            <a:ext cx="64294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8000"/>
                </a:solidFill>
              </a:rPr>
              <a:t>Разнообразный дидактический материал.</a:t>
            </a:r>
          </a:p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28596" y="5500702"/>
            <a:ext cx="64294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b="1" dirty="0" smtClean="0">
                <a:solidFill>
                  <a:srgbClr val="008000"/>
                </a:solidFill>
              </a:rPr>
              <a:t>С</a:t>
            </a:r>
            <a:r>
              <a:rPr lang="ru-RU" dirty="0" smtClean="0">
                <a:solidFill>
                  <a:srgbClr val="008000"/>
                </a:solidFill>
              </a:rPr>
              <a:t>амое </a:t>
            </a:r>
            <a:r>
              <a:rPr lang="ru-RU" b="1" i="1" dirty="0" smtClean="0">
                <a:solidFill>
                  <a:srgbClr val="008000"/>
                </a:solidFill>
              </a:rPr>
              <a:t>главное – </a:t>
            </a:r>
            <a:r>
              <a:rPr lang="ru-RU" sz="2000" b="1" i="1" dirty="0" smtClean="0">
                <a:solidFill>
                  <a:srgbClr val="CC0000"/>
                </a:solidFill>
              </a:rPr>
              <a:t>на занятиях дети должны много говорить.</a:t>
            </a:r>
            <a:endParaRPr lang="ru-RU" dirty="0">
              <a:solidFill>
                <a:srgbClr val="CC0000"/>
              </a:solidFill>
            </a:endParaRPr>
          </a:p>
        </p:txBody>
      </p:sp>
      <p:pic>
        <p:nvPicPr>
          <p:cNvPr id="14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43380"/>
            <a:ext cx="5048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57760"/>
            <a:ext cx="5048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86454"/>
            <a:ext cx="5048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86058"/>
            <a:ext cx="504825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4282" y="500042"/>
            <a:ext cx="8064500" cy="249299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u-RU" sz="3600" b="1" dirty="0">
              <a:solidFill>
                <a:srgbClr val="0000CC"/>
              </a:solidFill>
              <a:latin typeface="+mj-lt"/>
            </a:endParaRPr>
          </a:p>
          <a:p>
            <a:pPr>
              <a:defRPr/>
            </a:pPr>
            <a:endParaRPr lang="ru-RU" sz="2400" b="1" dirty="0" smtClean="0">
              <a:latin typeface="+mj-lt"/>
            </a:endParaRPr>
          </a:p>
          <a:p>
            <a:pPr>
              <a:defRPr/>
            </a:pPr>
            <a:endParaRPr lang="ru-RU" sz="2400" b="1" dirty="0" smtClean="0">
              <a:latin typeface="+mj-lt"/>
            </a:endParaRPr>
          </a:p>
          <a:p>
            <a:pPr>
              <a:defRPr/>
            </a:pPr>
            <a:endParaRPr lang="ru-RU" sz="2400" b="1" dirty="0" smtClean="0">
              <a:latin typeface="+mj-lt"/>
            </a:endParaRPr>
          </a:p>
          <a:p>
            <a:pPr>
              <a:defRPr/>
            </a:pPr>
            <a:endParaRPr lang="ru-RU" sz="2400" b="1" dirty="0" smtClean="0">
              <a:latin typeface="+mj-lt"/>
            </a:endParaRPr>
          </a:p>
          <a:p>
            <a:pPr>
              <a:defRPr/>
            </a:pPr>
            <a:endParaRPr lang="ru-RU" sz="2400" b="1" dirty="0" smtClean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43182"/>
            <a:ext cx="50323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86190"/>
            <a:ext cx="503238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29198"/>
            <a:ext cx="503238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0"/>
            <a:ext cx="4284662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285720" y="357166"/>
            <a:ext cx="57150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/>
              <a:t> </a:t>
            </a:r>
            <a:r>
              <a:rPr lang="ru-RU" sz="2800" i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Основная задача индивидуальных занятий - </a:t>
            </a:r>
            <a:r>
              <a:rPr lang="ru-RU" sz="3200" b="1" i="1" dirty="0" smtClean="0">
                <a:solidFill>
                  <a:srgbClr val="0000CC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формировании звуковой стороны речи</a:t>
            </a:r>
            <a:endParaRPr lang="ru-RU" b="1" i="1" dirty="0">
              <a:solidFill>
                <a:srgbClr val="0000CC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2071678"/>
            <a:ext cx="642942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</a:p>
          <a:p>
            <a:endParaRPr lang="ru-RU" dirty="0" smtClean="0"/>
          </a:p>
          <a:p>
            <a:r>
              <a:rPr lang="ru-RU" sz="2800" b="1" dirty="0" smtClean="0">
                <a:solidFill>
                  <a:srgbClr val="FF3399"/>
                </a:solidFill>
              </a:rPr>
              <a:t>интересным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71472" y="2643182"/>
            <a:ext cx="6143864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800" dirty="0" smtClean="0">
                <a:solidFill>
                  <a:srgbClr val="C00000"/>
                </a:solidFill>
              </a:rPr>
              <a:t>продуктивным</a:t>
            </a:r>
            <a:endParaRPr lang="ru-RU" dirty="0" smtClean="0">
              <a:solidFill>
                <a:srgbClr val="C00000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3244334"/>
            <a:ext cx="5711221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800" dirty="0" smtClean="0">
                <a:solidFill>
                  <a:srgbClr val="FF0000"/>
                </a:solidFill>
              </a:rPr>
              <a:t>речевая  активность ребенка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1016</TotalTime>
  <Words>118</Words>
  <Application>Microsoft Macintosh PowerPoint</Application>
  <PresentationFormat>Экран (4:3)</PresentationFormat>
  <Paragraphs>129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УПРАЖНЕНИЕ «ГРИБОК»</dc:title>
  <dc:creator>Zver</dc:creator>
  <cp:lastModifiedBy>aDMIN</cp:lastModifiedBy>
  <cp:revision>127</cp:revision>
  <dcterms:created xsi:type="dcterms:W3CDTF">2009-11-22T11:33:01Z</dcterms:created>
  <dcterms:modified xsi:type="dcterms:W3CDTF">2015-01-19T18:57:17Z</dcterms:modified>
</cp:coreProperties>
</file>