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8" r:id="rId5"/>
    <p:sldId id="265" r:id="rId6"/>
    <p:sldId id="269" r:id="rId7"/>
    <p:sldId id="270" r:id="rId8"/>
    <p:sldId id="271" r:id="rId9"/>
    <p:sldId id="266" r:id="rId10"/>
    <p:sldId id="273" r:id="rId11"/>
    <p:sldId id="272" r:id="rId12"/>
    <p:sldId id="274" r:id="rId13"/>
    <p:sldId id="275" r:id="rId14"/>
    <p:sldId id="267" r:id="rId15"/>
    <p:sldId id="277" r:id="rId16"/>
    <p:sldId id="263" r:id="rId17"/>
    <p:sldId id="261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  <a:srgbClr val="FFFF99"/>
    <a:srgbClr val="0033CC"/>
    <a:srgbClr val="BC50B7"/>
    <a:srgbClr val="8BE1FF"/>
    <a:srgbClr val="43CEFF"/>
    <a:srgbClr val="D8EE86"/>
    <a:srgbClr val="FF99CC"/>
    <a:srgbClr val="007635"/>
    <a:srgbClr val="BAE12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fectolog.edusite.ru/p52aa1.html" TargetMode="External"/><Relationship Id="rId2" Type="http://schemas.openxmlformats.org/officeDocument/2006/relationships/hyperlink" Target="http://navigator.osoboedetstvo.ru/explanation/276.html?h=44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sportal.ru/nachalnaya-shkola/zdorovyy-obraz-zhizni/2014/07/07/fizkultminutki-dlya-glaz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avigator.osoboedetstvo.ru/explanation/276.html?h=441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635"/>
                </a:solidFill>
              </a:rPr>
              <a:t>Муниципальное общеобразовательное бюджетное учреждение «Гимназия № 7»  </a:t>
            </a:r>
            <a:r>
              <a:rPr lang="ru-RU" sz="2000" b="1" dirty="0" err="1" smtClean="0">
                <a:solidFill>
                  <a:srgbClr val="007635"/>
                </a:solidFill>
              </a:rPr>
              <a:t>Арсеньевского</a:t>
            </a:r>
            <a:r>
              <a:rPr lang="ru-RU" sz="2000" b="1" dirty="0" smtClean="0">
                <a:solidFill>
                  <a:srgbClr val="007635"/>
                </a:solidFill>
              </a:rPr>
              <a:t> городского округа</a:t>
            </a:r>
            <a:endParaRPr lang="ru-RU" sz="2000" b="1" dirty="0">
              <a:solidFill>
                <a:srgbClr val="007635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1600200"/>
            <a:ext cx="8305800" cy="2438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7635"/>
                </a:solidFill>
              </a:rPr>
              <a:t>Организация инклюзивного обучения </a:t>
            </a:r>
          </a:p>
          <a:p>
            <a:pPr algn="ctr">
              <a:buNone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7635"/>
                </a:solidFill>
              </a:rPr>
              <a:t>детей с ОВЗ (ЗПР) в условиях урока</a:t>
            </a:r>
          </a:p>
          <a:p>
            <a:pPr algn="ctr">
              <a:buNone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7635"/>
                </a:solidFill>
              </a:rPr>
              <a:t> обычной массовой школы.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7635"/>
              </a:solidFill>
            </a:endParaRPr>
          </a:p>
        </p:txBody>
      </p:sp>
      <p:pic>
        <p:nvPicPr>
          <p:cNvPr id="4098" name="Picture 2" descr="http://bebiklad.ru/wp-content/uploads/Alfav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1128">
            <a:off x="514209" y="4585172"/>
            <a:ext cx="2102367" cy="1576775"/>
          </a:xfrm>
          <a:prstGeom prst="rect">
            <a:avLst/>
          </a:prstGeom>
          <a:noFill/>
        </p:spPr>
      </p:pic>
      <p:pic>
        <p:nvPicPr>
          <p:cNvPr id="4100" name="Picture 4" descr="https://go3.imgsmail.ru/imgpreview?key=391233f435ba9db7&amp;mb=imgdb_preview_2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648200"/>
            <a:ext cx="1293765" cy="1752600"/>
          </a:xfrm>
          <a:prstGeom prst="rect">
            <a:avLst/>
          </a:prstGeom>
          <a:noFill/>
        </p:spPr>
      </p:pic>
      <p:pic>
        <p:nvPicPr>
          <p:cNvPr id="4102" name="Picture 6" descr="http://img0.liveinternet.ru/images/attach/c/10/112/236/112236134_tandatanyabesar202x3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733800"/>
            <a:ext cx="1828800" cy="271604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4495800" y="4953000"/>
            <a:ext cx="4419600" cy="1371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7635"/>
                </a:solidFill>
              </a:rPr>
              <a:t>Мастер – класс  подготовила: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7635"/>
                </a:solidFill>
              </a:rPr>
              <a:t>Боровик Мария Анатольевна,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7635"/>
                </a:solidFill>
              </a:rPr>
              <a:t>учитель начальных классов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7635"/>
                </a:solidFill>
              </a:rPr>
              <a:t>высшей квалификационной категории.</a:t>
            </a:r>
            <a:endParaRPr lang="ru-RU" b="1" dirty="0">
              <a:solidFill>
                <a:srgbClr val="0076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000" y="3352800"/>
            <a:ext cx="5410200" cy="32004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Закрепление материала в знакомой и изменённой ситуации.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57200" y="152400"/>
            <a:ext cx="82296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</a:rPr>
              <a:t>Часть 3. </a:t>
            </a:r>
            <a:r>
              <a:rPr lang="ru-RU" sz="2400" b="1" baseline="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</a:rPr>
              <a:t>рганизация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</a:rPr>
              <a:t> инклюзивного обучения в рамках урока обычной массовой школы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Times New Roman" pitchFamily="18" charset="0"/>
                <a:cs typeface="Arial" pitchFamily="34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733800" y="1447800"/>
            <a:ext cx="4800600" cy="26670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ПРОБЛЕМА: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ЧЕМ </a:t>
            </a:r>
            <a:r>
              <a:rPr lang="ru-RU" b="1" dirty="0" smtClean="0">
                <a:solidFill>
                  <a:srgbClr val="C00000"/>
                </a:solidFill>
              </a:rPr>
              <a:t>наполнить блок закрепления материала  и </a:t>
            </a:r>
            <a:r>
              <a:rPr lang="ru-RU" b="1" dirty="0" smtClean="0">
                <a:solidFill>
                  <a:srgbClr val="002060"/>
                </a:solidFill>
              </a:rPr>
              <a:t>КАК организовать работу</a:t>
            </a:r>
            <a:r>
              <a:rPr lang="ru-RU" b="1" dirty="0" smtClean="0">
                <a:solidFill>
                  <a:srgbClr val="C00000"/>
                </a:solidFill>
              </a:rPr>
              <a:t>, чтобы дать 15-20 минут своего внимания ребёнку с ОВЗ?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(и при этом </a:t>
            </a:r>
            <a:r>
              <a:rPr lang="ru-RU" b="1" dirty="0" err="1" smtClean="0">
                <a:solidFill>
                  <a:srgbClr val="C00000"/>
                </a:solidFill>
              </a:rPr>
              <a:t>МИНИМИзировать</a:t>
            </a:r>
            <a:r>
              <a:rPr lang="ru-RU" b="1" dirty="0" smtClean="0">
                <a:solidFill>
                  <a:srgbClr val="C00000"/>
                </a:solidFill>
              </a:rPr>
              <a:t> свою подготовку к уроку дома?)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None/>
            </a:pPr>
            <a:endParaRPr lang="ru-RU" sz="3200" b="1" dirty="0" smtClean="0">
              <a:solidFill>
                <a:srgbClr val="7030A0"/>
              </a:solidFill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04800"/>
            <a:ext cx="84582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0" y="381000"/>
            <a:ext cx="4572000" cy="609600"/>
          </a:xfrm>
          <a:prstGeom prst="roundRect">
            <a:avLst/>
          </a:prstGeom>
          <a:solidFill>
            <a:srgbClr val="D8E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Структура урока: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066800"/>
            <a:ext cx="8077200" cy="609600"/>
          </a:xfrm>
          <a:prstGeom prst="roundRect">
            <a:avLst/>
          </a:prstGeom>
          <a:solidFill>
            <a:srgbClr val="8B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Единый для всех блок: </a:t>
            </a:r>
            <a:r>
              <a:rPr lang="ru-RU" dirty="0" smtClean="0">
                <a:solidFill>
                  <a:srgbClr val="002060"/>
                </a:solidFill>
              </a:rPr>
              <a:t>организационный момент, объявление темы и цели урока, контроль домашнего задания.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400" y="5791200"/>
            <a:ext cx="8001000" cy="609600"/>
          </a:xfrm>
          <a:prstGeom prst="roundRect">
            <a:avLst/>
          </a:prstGeom>
          <a:solidFill>
            <a:srgbClr val="8B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3. </a:t>
            </a:r>
            <a:r>
              <a:rPr lang="ru-RU" b="1" dirty="0" smtClean="0">
                <a:solidFill>
                  <a:srgbClr val="002060"/>
                </a:solidFill>
              </a:rPr>
              <a:t>Единый для всех блок: объединение ключевых понятий урока, комментирование домашнего задания, рефлексия.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752600"/>
            <a:ext cx="8001000" cy="3962400"/>
          </a:xfrm>
          <a:prstGeom prst="rect">
            <a:avLst/>
          </a:prstGeom>
          <a:noFill/>
          <a:ln>
            <a:solidFill>
              <a:srgbClr val="BC5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5800" y="2209800"/>
          <a:ext cx="7696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3048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Быстрые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Умелые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Кропотливые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(И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очень Кропотливые*)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C:\Users\ADMIN\Downloads\МАСТЕР- КЛАСС ДВФУ ноябрь 2017\МАСТЕР-КЛАСС\2017-11-04_14-38-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4777398" cy="6010275"/>
          </a:xfrm>
          <a:prstGeom prst="rect">
            <a:avLst/>
          </a:prstGeom>
          <a:noFill/>
        </p:spPr>
      </p:pic>
      <p:pic>
        <p:nvPicPr>
          <p:cNvPr id="27651" name="Picture 3" descr="C:\Users\ADMIN\Downloads\МАСТЕР- КЛАСС ДВФУ ноябрь 2017\МАСТЕР-КЛАСС\2017-11-04_14-38-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4800600" cy="60198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657600" y="228600"/>
            <a:ext cx="52578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Прошлый урок: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None/>
            </a:pPr>
            <a:endParaRPr lang="ru-RU" sz="3200" b="1" dirty="0" smtClean="0">
              <a:solidFill>
                <a:srgbClr val="7030A0"/>
              </a:solidFill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04800"/>
            <a:ext cx="84582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0" y="381000"/>
            <a:ext cx="4572000" cy="609600"/>
          </a:xfrm>
          <a:prstGeom prst="roundRect">
            <a:avLst/>
          </a:prstGeom>
          <a:solidFill>
            <a:srgbClr val="D8E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Структура урока: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066800"/>
            <a:ext cx="8077200" cy="609600"/>
          </a:xfrm>
          <a:prstGeom prst="roundRect">
            <a:avLst/>
          </a:prstGeom>
          <a:solidFill>
            <a:srgbClr val="8B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Единый для всех блок: </a:t>
            </a:r>
            <a:r>
              <a:rPr lang="ru-RU" dirty="0" smtClean="0">
                <a:solidFill>
                  <a:srgbClr val="002060"/>
                </a:solidFill>
              </a:rPr>
              <a:t>организационный момент, объявление темы и цели урока, контроль домашнего задания.(5-8 мин.)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400" y="5791200"/>
            <a:ext cx="8001000" cy="609600"/>
          </a:xfrm>
          <a:prstGeom prst="roundRect">
            <a:avLst/>
          </a:prstGeom>
          <a:solidFill>
            <a:srgbClr val="8B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3. </a:t>
            </a:r>
            <a:r>
              <a:rPr lang="ru-RU" b="1" dirty="0" smtClean="0">
                <a:solidFill>
                  <a:srgbClr val="002060"/>
                </a:solidFill>
              </a:rPr>
              <a:t>Единый для всех блок: объединение ключевых понятий урока, комментирование домашнего задания, рефлексия.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752600"/>
            <a:ext cx="8001000" cy="3962400"/>
          </a:xfrm>
          <a:prstGeom prst="rect">
            <a:avLst/>
          </a:prstGeom>
          <a:noFill/>
          <a:ln>
            <a:solidFill>
              <a:srgbClr val="BC5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5800" y="2209800"/>
          <a:ext cx="7696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2565400"/>
                <a:gridCol w="2565400"/>
              </a:tblGrid>
              <a:tr h="304800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2.             Быстрые</a:t>
                      </a:r>
                    </a:p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Умелые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Кропотливые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(И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 очень Кропотливые*)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57200" y="1676400"/>
            <a:ext cx="807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ФИЗКУЛЬТМИНУТКА ОБЩАЯ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" y="5334000"/>
            <a:ext cx="807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ФИЗКУЛЬТМИНУТКА ОБЩАЯ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2000" y="2590800"/>
            <a:ext cx="2438400" cy="22098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Задания, требующие </a:t>
            </a:r>
            <a:r>
              <a:rPr lang="ru-RU" b="1" dirty="0" err="1" smtClean="0">
                <a:solidFill>
                  <a:srgbClr val="C00000"/>
                </a:solidFill>
              </a:rPr>
              <a:t>б</a:t>
            </a:r>
            <a:r>
              <a:rPr lang="ru-RU" b="1" u="sng" dirty="0" err="1" smtClean="0">
                <a:solidFill>
                  <a:srgbClr val="C00000"/>
                </a:solidFill>
              </a:rPr>
              <a:t>О</a:t>
            </a:r>
            <a:r>
              <a:rPr lang="ru-RU" b="1" dirty="0" err="1" smtClean="0">
                <a:solidFill>
                  <a:srgbClr val="C00000"/>
                </a:solidFill>
              </a:rPr>
              <a:t>льшей</a:t>
            </a:r>
            <a:r>
              <a:rPr lang="ru-RU" b="1" dirty="0" smtClean="0">
                <a:solidFill>
                  <a:srgbClr val="C00000"/>
                </a:solidFill>
              </a:rPr>
              <a:t> степени самостоятельности.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2800" y="2667000"/>
            <a:ext cx="2362200" cy="2133600"/>
          </a:xfrm>
          <a:prstGeom prst="roundRect">
            <a:avLst/>
          </a:prstGeom>
          <a:solidFill>
            <a:srgbClr val="8B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Задания, требующие </a:t>
            </a:r>
            <a:r>
              <a:rPr lang="ru-RU" b="1" u="sng" dirty="0" smtClean="0">
                <a:solidFill>
                  <a:srgbClr val="C00000"/>
                </a:solidFill>
              </a:rPr>
              <a:t>периодического</a:t>
            </a:r>
            <a:r>
              <a:rPr lang="ru-RU" b="1" dirty="0" smtClean="0">
                <a:solidFill>
                  <a:srgbClr val="C00000"/>
                </a:solidFill>
              </a:rPr>
              <a:t> сопровождения учителем.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3600" y="2819400"/>
            <a:ext cx="22860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43600" y="2971800"/>
            <a:ext cx="22860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BC5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Логопедич.зарядка</a:t>
            </a:r>
            <a:r>
              <a:rPr lang="ru-RU" b="1" dirty="0" smtClean="0">
                <a:solidFill>
                  <a:srgbClr val="C00000"/>
                </a:solidFill>
              </a:rPr>
              <a:t>*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3600" y="3352800"/>
            <a:ext cx="2133600" cy="304800"/>
          </a:xfrm>
          <a:prstGeom prst="rect">
            <a:avLst/>
          </a:prstGeom>
          <a:solidFill>
            <a:srgbClr val="FFFF00"/>
          </a:solidFill>
          <a:ln>
            <a:solidFill>
              <a:srgbClr val="BC5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Психокоррекция</a:t>
            </a:r>
            <a:r>
              <a:rPr lang="ru-RU" b="1" dirty="0" smtClean="0">
                <a:solidFill>
                  <a:srgbClr val="C00000"/>
                </a:solidFill>
              </a:rPr>
              <a:t>*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19800" y="3733800"/>
            <a:ext cx="2133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BC5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Доступное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закрепление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67400" y="4114800"/>
            <a:ext cx="24384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ФИЗ.МИНУТКА !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2000" y="4876800"/>
            <a:ext cx="2362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Итог работы группы.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52800" y="4876800"/>
            <a:ext cx="2362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Итог работы группы.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228600"/>
            <a:ext cx="861060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381000"/>
            <a:ext cx="7848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381000"/>
            <a:ext cx="8077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деятельности на уроке.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Важны внешние мотивирующие подкрепления.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Учебный материал должен подноситься небольшими дозами, его усложнение следует осуществлять постепенно.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ситуации успеха на занятии.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Оптимальная смена видов заданий (познавательных, вербальных, игровых и практических).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Синхронизация темпа урока с возможностями ученика.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Точность инструкции по выполнению задания, д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ополнительное комментирование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Поэтапное обобщение проделанной на уроке работы, связь обучения с жизнью,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остоянное управление вниманием.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планировании уроков использовать игровые моменты. Использовать яркую наглядность, применять ИКТ.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381000"/>
            <a:ext cx="7848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3657600"/>
            <a:ext cx="80772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Организация деятельности на уроке.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Важны внешние мотивирующие подкрепления.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Учебный материал должен подноситься небольшими дозами, его усложнение следует осуществлять постепенно.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Создание ситуации успеха на занятии.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Благоприятный климат на уроке.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Опора на эмоциональное восприятие.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Введение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физминуток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через 15-20 минут.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Оптимальная смена видов заданий (познавательных, вербальных, игровых и практических).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Синхронизация темпа урока с возможностями ученика.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Точность и краткость инструкции по выполнению задания.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Поэтапное обобщение проделанной на уроке работы, связь обучения с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жизнью.остоянное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управление вниманием.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При планировании уроков использовать игровые моменты. Использовать яркую наглядность, применять ИКТ.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228600"/>
            <a:ext cx="861060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Вариативные приемы обучения при работе с ребёнком с ОВЗ (ЗПР).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Повтор инструкции.</a:t>
            </a:r>
            <a:endParaRPr lang="ru-RU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Альтернативный выбор (из предложенных вариантов правильный).</a:t>
            </a:r>
            <a:endParaRPr lang="ru-RU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Речевой образец или начало фразы.</a:t>
            </a:r>
            <a:endParaRPr lang="ru-RU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Демонстрация действий.</a:t>
            </a:r>
            <a:endParaRPr lang="ru-RU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Подбор по аналогии, по противопоставлению.</a:t>
            </a:r>
            <a:endParaRPr lang="ru-RU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Чередование легких и трудных заданий (вопросов).</a:t>
            </a:r>
            <a:endParaRPr lang="ru-RU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Совместные или имитационные действия.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381000"/>
            <a:ext cx="7848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600" y="228600"/>
            <a:ext cx="861060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заключение.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 опыта работы: что учесть при работе с детьми с ОВЗ (ЗПР)?</a:t>
            </a:r>
          </a:p>
          <a:p>
            <a:pPr algn="just"/>
            <a:endParaRPr lang="ru-RU" dirty="0" smtClean="0">
              <a:solidFill>
                <a:srgbClr val="51237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512373"/>
                </a:solidFill>
                <a:latin typeface="Arial" pitchFamily="34" charset="0"/>
                <a:cs typeface="Arial" pitchFamily="34" charset="0"/>
              </a:rPr>
              <a:t>Больше всего учителю удаётся им уделить внимание на уроках закрепления и повторения. Ввиду неоднозначности временных затрат по созданию таких уроков их частоту регулирует сам учитель: от 4 до 9-10  уроков в неделю - по разным предметам.</a:t>
            </a:r>
          </a:p>
          <a:p>
            <a:pPr marL="342900" indent="-342900" algn="just"/>
            <a:endParaRPr lang="ru-RU" dirty="0" smtClean="0">
              <a:solidFill>
                <a:srgbClr val="51237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r>
              <a:rPr lang="ru-RU" dirty="0" smtClean="0">
                <a:solidFill>
                  <a:srgbClr val="512373"/>
                </a:solidFill>
                <a:latin typeface="Arial" pitchFamily="34" charset="0"/>
                <a:cs typeface="Arial" pitchFamily="34" charset="0"/>
              </a:rPr>
              <a:t> 2. Делить класс можно на количество основных групп – </a:t>
            </a:r>
          </a:p>
          <a:p>
            <a:pPr marL="342900" indent="-342900" algn="just"/>
            <a:r>
              <a:rPr lang="ru-RU" dirty="0" smtClean="0">
                <a:solidFill>
                  <a:srgbClr val="512373"/>
                </a:solidFill>
                <a:latin typeface="Arial" pitchFamily="34" charset="0"/>
                <a:cs typeface="Arial" pitchFamily="34" charset="0"/>
              </a:rPr>
              <a:t>     от 2-х до 4-х (для удобства педагога рассаживать детей лучше сразу по группам).</a:t>
            </a:r>
          </a:p>
          <a:p>
            <a:pPr marL="342900" indent="-342900" algn="just"/>
            <a:endParaRPr lang="ru-RU" dirty="0" smtClean="0">
              <a:solidFill>
                <a:srgbClr val="51237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 startAt="3"/>
            </a:pPr>
            <a:r>
              <a:rPr lang="ru-RU" u="sng" dirty="0" smtClean="0">
                <a:solidFill>
                  <a:srgbClr val="512373"/>
                </a:solidFill>
                <a:latin typeface="Arial" pitchFamily="34" charset="0"/>
                <a:cs typeface="Arial" pitchFamily="34" charset="0"/>
              </a:rPr>
              <a:t>Помнить: </a:t>
            </a:r>
            <a:r>
              <a:rPr lang="ru-RU" dirty="0" smtClean="0">
                <a:solidFill>
                  <a:srgbClr val="512373"/>
                </a:solidFill>
                <a:latin typeface="Arial" pitchFamily="34" charset="0"/>
                <a:cs typeface="Arial" pitchFamily="34" charset="0"/>
              </a:rPr>
              <a:t>чем больше на начальном этапе учитель проведёт таких уроков, тем больше он поможет и «кропотливому» ребёнку с ОВЗ – в целом, и «умелому» – освоить базовые знания, и «быстрому» (склонному к одарённости) – повысить степень </a:t>
            </a:r>
            <a:r>
              <a:rPr lang="ru-RU" dirty="0" err="1" smtClean="0">
                <a:solidFill>
                  <a:srgbClr val="512373"/>
                </a:solidFill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dirty="0" smtClean="0">
                <a:solidFill>
                  <a:srgbClr val="512373"/>
                </a:solidFill>
                <a:latin typeface="Arial" pitchFamily="34" charset="0"/>
                <a:cs typeface="Arial" pitchFamily="34" charset="0"/>
              </a:rPr>
              <a:t> навыков решения олимпиадных заданий. </a:t>
            </a:r>
          </a:p>
          <a:p>
            <a:pPr marL="342900" indent="-342900"/>
            <a:endParaRPr lang="ru-RU" sz="2000" dirty="0" smtClean="0">
              <a:solidFill>
                <a:srgbClr val="51237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sz="2000" dirty="0" smtClean="0">
                <a:solidFill>
                  <a:srgbClr val="512373"/>
                </a:solidFill>
                <a:latin typeface="Arial" pitchFamily="34" charset="0"/>
                <a:cs typeface="Arial" pitchFamily="34" charset="0"/>
              </a:rPr>
              <a:t>И тем быстрее особый ребёнок достигнет</a:t>
            </a:r>
          </a:p>
          <a:p>
            <a:pPr marL="342900" indent="-342900" algn="ctr"/>
            <a:r>
              <a:rPr lang="ru-RU" sz="2000" dirty="0" smtClean="0">
                <a:solidFill>
                  <a:srgbClr val="512373"/>
                </a:solidFill>
                <a:latin typeface="Arial" pitchFamily="34" charset="0"/>
                <a:cs typeface="Arial" pitchFamily="34" charset="0"/>
              </a:rPr>
              <a:t> уровня развития своих одноклассников (АОП 7.1) или приблизится к нему (АОП 7.2).</a:t>
            </a:r>
          </a:p>
          <a:p>
            <a:pPr marL="342900" indent="-342900"/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Ресурсы: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u="sng" dirty="0" smtClean="0">
                <a:solidFill>
                  <a:srgbClr val="0033CC"/>
                </a:solidFill>
                <a:latin typeface="+mj-lt"/>
                <a:cs typeface="Arial" pitchFamily="34" charset="0"/>
                <a:hlinkClick r:id="rId2"/>
              </a:rPr>
              <a:t>http://navigator.osoboedetstvo.ru/explanation/276.html?h=4416</a:t>
            </a:r>
            <a:endParaRPr lang="ru-RU" sz="1800" b="1" u="sng" dirty="0" smtClean="0">
              <a:solidFill>
                <a:srgbClr val="0033CC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800" b="1" u="sng" dirty="0" smtClean="0">
                <a:solidFill>
                  <a:srgbClr val="0033CC"/>
                </a:solidFill>
                <a:latin typeface="+mj-lt"/>
                <a:cs typeface="Arial" pitchFamily="34" charset="0"/>
                <a:hlinkClick r:id="rId3"/>
              </a:rPr>
              <a:t>http://defectolog.edusite.ru/p52aa1.html</a:t>
            </a:r>
            <a:endParaRPr lang="ru-RU" sz="1800" b="1" u="sng" dirty="0" smtClean="0">
              <a:solidFill>
                <a:srgbClr val="0033CC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800" b="1" u="sng" dirty="0" smtClean="0">
                <a:solidFill>
                  <a:srgbClr val="0033CC"/>
                </a:solidFill>
                <a:latin typeface="+mj-lt"/>
                <a:cs typeface="Arial" pitchFamily="34" charset="0"/>
                <a:hlinkClick r:id="rId4"/>
              </a:rPr>
              <a:t>https://</a:t>
            </a:r>
            <a:r>
              <a:rPr lang="en-US" sz="1800" b="1" u="sng" dirty="0" smtClean="0">
                <a:solidFill>
                  <a:srgbClr val="0033CC"/>
                </a:solidFill>
                <a:latin typeface="+mj-lt"/>
                <a:cs typeface="Arial" pitchFamily="34" charset="0"/>
                <a:hlinkClick r:id="rId4"/>
              </a:rPr>
              <a:t>nsportal.ru/nachalnaya-shkola/zdorovyy-obraz-zhizni/2014/07/07/fizkultminutki-dlya-glaz</a:t>
            </a:r>
            <a:endParaRPr lang="ru-RU" sz="1800" b="1" u="sng" dirty="0" smtClean="0">
              <a:solidFill>
                <a:srgbClr val="0033CC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ru-RU" sz="1800" b="1" u="sng" dirty="0" smtClean="0">
              <a:solidFill>
                <a:srgbClr val="0033CC"/>
              </a:solidFill>
              <a:latin typeface="+mj-lt"/>
              <a:cs typeface="Arial" pitchFamily="34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686800" cy="132556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Творческих вам успехов!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800" y="152400"/>
            <a:ext cx="76962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Часть 1.  Что необходимо от школы ребёнку с ОВЗ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в соответствии с новым стандартом?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228600"/>
            <a:ext cx="7848600" cy="900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       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          </a:t>
            </a:r>
            <a:endParaRPr lang="ru-RU" sz="2000" dirty="0" smtClean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         Инклюзивное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(франц.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inclusif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 — с лат. - включающий в себя,) образование — термин, который используется для описания процесса обучения детей с особыми потребностями в общеобразовательных (массовых) школах.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imes New Roman" pitchFamily="18" charset="0"/>
              </a:rPr>
              <a:t>         Инклюзивное образование - это процесс обучения и воспитания, при котором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все дети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imes New Roman" pitchFamily="18" charset="0"/>
              </a:rPr>
              <a:t>, в независимости от их физических, психических, интеллектуальных и других особенностей, включены в общую систему образования.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just" fontAlgn="base"/>
            <a:r>
              <a:rPr lang="ru-RU" sz="2000" dirty="0" smtClean="0">
                <a:cs typeface="Arial" pitchFamily="34" charset="0"/>
              </a:rPr>
              <a:t>          </a:t>
            </a:r>
            <a:r>
              <a:rPr lang="ru-RU" sz="2000" dirty="0" smtClean="0"/>
              <a:t>Современный учитель должен понимать, что инклюзия – не только физическое нахождение ребенка с ограниченными возможностями здоровья в общеобразовательной школе. </a:t>
            </a:r>
          </a:p>
          <a:p>
            <a:pPr algn="just" fontAlgn="base"/>
            <a:r>
              <a:rPr lang="ru-RU" sz="2000" dirty="0" smtClean="0"/>
              <a:t>         </a:t>
            </a:r>
          </a:p>
          <a:p>
            <a:pPr algn="just" fontAlgn="base"/>
            <a:r>
              <a:rPr lang="ru-RU" sz="2000" dirty="0" smtClean="0"/>
              <a:t>          Это изменение самой школы, школьной культуры и системы отношений участников образовательного процесса, тесное сотрудничество педагогов и специалистов, вовлечение родителей в работу с ребенком.</a:t>
            </a:r>
            <a:r>
              <a:rPr lang="ru-RU" sz="2000" b="1" dirty="0" smtClean="0"/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635"/>
                </a:solidFill>
              </a:rPr>
              <a:t>Основные особенности детей </a:t>
            </a:r>
            <a:br>
              <a:rPr lang="ru-RU" sz="2400" b="1" dirty="0" smtClean="0">
                <a:solidFill>
                  <a:srgbClr val="007635"/>
                </a:solidFill>
              </a:rPr>
            </a:br>
            <a:r>
              <a:rPr lang="ru-RU" sz="2400" b="1" dirty="0" smtClean="0">
                <a:solidFill>
                  <a:srgbClr val="007635"/>
                </a:solidFill>
              </a:rPr>
              <a:t>с задержкой психического развития:</a:t>
            </a:r>
            <a:endParaRPr lang="ru-RU" sz="2400" b="1" dirty="0">
              <a:solidFill>
                <a:srgbClr val="007635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05800" cy="4953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повышенная истощаемость, в результате чего - низкая работоспособность;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незрелость эмоций, воли, поведения;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ограниченный запас общих сведений и представлений;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бедный словарный запас;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несформированность</a:t>
            </a:r>
            <a:r>
              <a:rPr lang="ru-RU" sz="2600" dirty="0" smtClean="0">
                <a:solidFill>
                  <a:schemeClr val="tx1"/>
                </a:solidFill>
              </a:rPr>
              <a:t> навыков интеллектуальной и игровой деятельности.</a:t>
            </a:r>
          </a:p>
          <a:p>
            <a:pPr algn="just">
              <a:lnSpc>
                <a:spcPct val="12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Восприятие характеризуется замедленностью. В мышлении обнаруживаются трудности словесно-логических операций. У детей с задержкой психического развития страдают почти все виды памяти, отсутствует умение использовать вспомогательные средства для запоминания. Им необходим более длительный период для приема и переработки информации. 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381000"/>
            <a:ext cx="7848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05800" cy="22098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При стойких формах задержки психического развития церебрально-органического генеза, помимо расстройств познавательной деятельности, обусловленных нарушением работоспособности, нередко наблюдается и недостаточная </a:t>
            </a:r>
            <a:r>
              <a:rPr lang="ru-RU" sz="2200" dirty="0" err="1" smtClean="0"/>
              <a:t>сформированность</a:t>
            </a:r>
            <a:r>
              <a:rPr lang="ru-RU" sz="2200" dirty="0" smtClean="0"/>
              <a:t> отдельных корковых или подкорковых функций: слухового, зрительного восприятия, пространственного синтеза, моторной и сенсорной стороны речи.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382000" cy="4419600"/>
          </a:xfrm>
          <a:solidFill>
            <a:srgbClr val="8BE1FF"/>
          </a:solidFill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Очевидна необходимость применения в работе учителя системно – </a:t>
            </a:r>
            <a:r>
              <a:rPr lang="ru-RU" sz="2000" dirty="0" err="1" smtClean="0">
                <a:solidFill>
                  <a:schemeClr val="tx1"/>
                </a:solidFill>
              </a:rPr>
              <a:t>деятельностного</a:t>
            </a:r>
            <a:r>
              <a:rPr lang="ru-RU" sz="2000" dirty="0" smtClean="0">
                <a:solidFill>
                  <a:schemeClr val="tx1"/>
                </a:solidFill>
              </a:rPr>
              <a:t> подхода.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Самое ценное, что может дать педагог этому ребёнку – своё ВНИМАНИЕ.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Из </a:t>
            </a:r>
            <a:r>
              <a:rPr lang="ru-RU" sz="2000" b="1" dirty="0" err="1" smtClean="0">
                <a:solidFill>
                  <a:schemeClr val="tx1"/>
                </a:solidFill>
              </a:rPr>
              <a:t>википедии</a:t>
            </a:r>
            <a:r>
              <a:rPr lang="ru-RU" sz="2000" b="1" dirty="0" smtClean="0">
                <a:solidFill>
                  <a:schemeClr val="tx1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</a:rPr>
              <a:t>Внимание</a:t>
            </a:r>
            <a:r>
              <a:rPr lang="ru-RU" sz="2000" dirty="0" smtClean="0">
                <a:solidFill>
                  <a:schemeClr val="tx1"/>
                </a:solidFill>
              </a:rPr>
              <a:t> — избирательная направленность восприятия на тот или иной объект».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Лишь при наличии его  на уроке со стороны учителя в должной степени  у ребёнка с ОВЗ формируется адекватная самооценка, возрастает мотивация к учебной деятельности, приобретают положительную динамику в развитии все вышеуказанные  компоненты  психического развития.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381000"/>
            <a:ext cx="7848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 descr="C:\Users\ADMIN\Desktop\060919_13853489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1447800" cy="1445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ru-RU" u="sng" dirty="0" smtClean="0">
                <a:hlinkClick r:id="rId2"/>
              </a:rPr>
              <a:t>    </a:t>
            </a:r>
          </a:p>
          <a:p>
            <a:endParaRPr lang="ru-RU" u="sng" dirty="0" smtClean="0">
              <a:hlinkClick r:id="rId2"/>
            </a:endParaRPr>
          </a:p>
          <a:p>
            <a:r>
              <a:rPr lang="ru-RU" u="sng" dirty="0" smtClean="0">
                <a:hlinkClick r:id="rId2"/>
              </a:rPr>
              <a:t> </a:t>
            </a:r>
          </a:p>
          <a:p>
            <a:r>
              <a:rPr lang="ru-RU" u="sng" dirty="0" smtClean="0">
                <a:hlinkClick r:id="rId2"/>
              </a:rPr>
              <a:t>    </a:t>
            </a:r>
            <a:r>
              <a:rPr lang="ru-RU" dirty="0" smtClean="0">
                <a:hlinkClick r:id="rId2"/>
              </a:rPr>
              <a:t>  </a:t>
            </a:r>
            <a:r>
              <a:rPr lang="en-US" dirty="0" smtClean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navigator.osoboedetstvo.ru/explanation/276.html?h=4416</a:t>
            </a:r>
            <a:endParaRPr lang="ru-RU" u="sng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381000"/>
            <a:ext cx="7848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ADMIN\YandexDisk\Скриншоты\2017-11-05_10-52-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8534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Наличие в обычном классе детей с ОВЗ в количестве большем, чем 3  человека, или же это дети разных категорий ОВЗ.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Отсутствие педагогического инструментария, опыта в работе с этими детьми.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Неоднозначность вопроса оплаты </a:t>
            </a:r>
            <a:r>
              <a:rPr lang="ru-RU" sz="2000" dirty="0" err="1" smtClean="0"/>
              <a:t>коррекционно</a:t>
            </a:r>
            <a:r>
              <a:rPr lang="ru-RU" sz="2000" dirty="0" smtClean="0"/>
              <a:t> – обучающей деятельности учителя.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Сопутствующие проблемы со здоровьем у ребёнка с ОВЗ (частые ОРВИ, плохое зрение, логопедические нарушения и т.п.) или социальные проблемы в семье данного ребёнка.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Система оценки деятельности ребёнка с ОВЗ.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Часть 2.  Основные трудности осуществления инклюзивного образования в современной школе.</a:t>
            </a:r>
            <a:b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Picture 1" descr="C:\Users\ADMIN\Desktop\060919_13853489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1066800"/>
            <a:ext cx="990600" cy="988734"/>
          </a:xfrm>
          <a:prstGeom prst="rect">
            <a:avLst/>
          </a:prstGeom>
          <a:noFill/>
        </p:spPr>
      </p:pic>
      <p:pic>
        <p:nvPicPr>
          <p:cNvPr id="6" name="Picture 6" descr="http://img0.liveinternet.ru/images/attach/c/10/112/236/112236134_tandatanyabesar202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066800"/>
            <a:ext cx="718312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 smtClean="0"/>
              <a:t>6. Несоответствие реальных временных рамок (урок=45 минут, в 1 классе=35 минут) – (практики) прописанным в АОП часам на изучение тем данной программы (теории).В соответствии с документами Министерства образования, учитель не имеет права поставить особому  ребёнку «2», если не создал ему определённых условий для проведения текущей, промежуточной и итоговой аттестации, т.е. не организовали:</a:t>
            </a:r>
          </a:p>
          <a:p>
            <a:endParaRPr lang="ru-RU" sz="2100" dirty="0" smtClean="0"/>
          </a:p>
          <a:p>
            <a:r>
              <a:rPr lang="ru-RU" sz="2100" dirty="0" smtClean="0"/>
              <a:t>данную проверку знаний в малой группе или индивидуально;</a:t>
            </a:r>
          </a:p>
          <a:p>
            <a:r>
              <a:rPr lang="ru-RU" sz="2100" dirty="0" smtClean="0"/>
              <a:t>привычную обстановку в классе;</a:t>
            </a:r>
          </a:p>
          <a:p>
            <a:r>
              <a:rPr lang="ru-RU" sz="2100" dirty="0" smtClean="0"/>
              <a:t>применение наглядных схем, шаблонов общего хода выполнения заданий;</a:t>
            </a:r>
          </a:p>
          <a:p>
            <a:r>
              <a:rPr lang="ru-RU" sz="2100" dirty="0" err="1" smtClean="0"/>
              <a:t>адаптирование</a:t>
            </a:r>
            <a:r>
              <a:rPr lang="ru-RU" sz="2100" dirty="0" smtClean="0"/>
              <a:t> инструкции с учётом особых образовательных потребностей и индивидуальных трудностей обучающихся с ЗПР,  а именно:</a:t>
            </a:r>
          </a:p>
          <a:p>
            <a:pPr>
              <a:buNone/>
            </a:pPr>
            <a:r>
              <a:rPr lang="ru-RU" sz="2100" dirty="0" smtClean="0"/>
              <a:t>1)  упрощение формулировок по грамматическому и семантическому оформлению;</a:t>
            </a:r>
          </a:p>
          <a:p>
            <a:pPr>
              <a:buNone/>
            </a:pPr>
            <a:r>
              <a:rPr lang="ru-RU" sz="2100" dirty="0" smtClean="0"/>
              <a:t>2)  упрощение </a:t>
            </a:r>
            <a:r>
              <a:rPr lang="ru-RU" sz="2100" dirty="0" err="1" smtClean="0"/>
              <a:t>многозвеньевой</a:t>
            </a:r>
            <a:r>
              <a:rPr lang="ru-RU" sz="2100" dirty="0" smtClean="0"/>
              <a:t> инструкции посредством деления ее на короткие смысловые единицы, задающие </a:t>
            </a:r>
            <a:r>
              <a:rPr lang="ru-RU" sz="2100" dirty="0" err="1" smtClean="0"/>
              <a:t>поэтапность</a:t>
            </a:r>
            <a:r>
              <a:rPr lang="ru-RU" sz="2100" dirty="0" smtClean="0"/>
              <a:t> (</a:t>
            </a:r>
            <a:r>
              <a:rPr lang="ru-RU" sz="2100" dirty="0" err="1" smtClean="0"/>
              <a:t>пошаговость</a:t>
            </a:r>
            <a:r>
              <a:rPr lang="ru-RU" sz="2100" dirty="0" smtClean="0"/>
              <a:t>) выполнения задания;</a:t>
            </a:r>
          </a:p>
          <a:p>
            <a:pPr>
              <a:buNone/>
            </a:pPr>
            <a:r>
              <a:rPr lang="ru-RU" sz="2100" dirty="0" smtClean="0"/>
              <a:t>3)  в дополнение к письменной инструкции к заданию, при необходимости, дополнительно прочитывается педагогом вслух в медленном темпе с четкими смысловыми акцентами и т.д..</a:t>
            </a:r>
          </a:p>
          <a:p>
            <a:pPr>
              <a:buNone/>
            </a:pPr>
            <a:r>
              <a:rPr lang="ru-RU" sz="2100" dirty="0" smtClean="0"/>
              <a:t>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905000"/>
            <a:ext cx="8229600" cy="4572000"/>
          </a:xfrm>
          <a:prstGeom prst="roundRect">
            <a:avLst/>
          </a:prstGeom>
          <a:solidFill>
            <a:srgbClr val="8B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ДОПОЛНИТЕЛЬНОЕ ВРЕМЯ!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Наличие в обычном классе детей с ОВЗ в количестве большем, чем 3 человека, или же это дети разных категорий ОВЗ.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Отсутствие педагогического инструментария, опыта в работе с этими детьми. И мотивации у педагога.</a:t>
            </a:r>
            <a:r>
              <a:rPr lang="ru-RU" sz="2000" dirty="0" smtClean="0">
                <a:solidFill>
                  <a:srgbClr val="FF0000"/>
                </a:solidFill>
              </a:rPr>
              <a:t>*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Неоднозначность вопроса оплаты </a:t>
            </a:r>
            <a:r>
              <a:rPr lang="ru-RU" sz="2000" dirty="0" err="1" smtClean="0"/>
              <a:t>коррекционно</a:t>
            </a:r>
            <a:r>
              <a:rPr lang="ru-RU" sz="2000" dirty="0" smtClean="0"/>
              <a:t> – обучающей деятельности учителя.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Сопутствующие проблемы со здоровьем у ребёнка с ОВЗ (частые ОРВИ, плохое зрение, логопедические нарушения и т.п.) или социальные проблемы в семье данного ребёнка.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Система оценки деятельности ребёнка с ОВЗ.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Несоответствие в реальной жизни временных рамок (урок=45 минут, в 1 классе=35-40 минут) (практики) прописанным в АООП часам на изучение тем данной программы (теории).</a:t>
            </a:r>
            <a:r>
              <a:rPr lang="ru-RU" sz="2000" dirty="0" smtClean="0">
                <a:solidFill>
                  <a:srgbClr val="FF0000"/>
                </a:solidFill>
              </a:rPr>
              <a:t>*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Часть 3. Пути разрешения основных трудностей осуществления инклюзивного образования в современной школе.</a:t>
            </a:r>
            <a:br>
              <a:rPr lang="ru-RU" sz="24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Picture 1" descr="C:\Users\ADMIN\Desktop\060919_13853489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1066800"/>
            <a:ext cx="990600" cy="988734"/>
          </a:xfrm>
          <a:prstGeom prst="rect">
            <a:avLst/>
          </a:prstGeom>
          <a:noFill/>
        </p:spPr>
      </p:pic>
      <p:pic>
        <p:nvPicPr>
          <p:cNvPr id="6" name="Picture 6" descr="http://img0.liveinternet.ru/images/attach/c/10/112/236/112236134_tandatanyabesar202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066800"/>
            <a:ext cx="718312" cy="1066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marL="342900" indent="-342900" algn="ctr"/>
            <a:r>
              <a:rPr lang="ru-RU" sz="2400" b="1" dirty="0" smtClean="0">
                <a:solidFill>
                  <a:srgbClr val="7030A0"/>
                </a:solidFill>
              </a:rPr>
              <a:t>Трудности, отмеченные </a:t>
            </a:r>
            <a:r>
              <a:rPr lang="ru-RU" sz="2400" b="1" dirty="0" smtClean="0">
                <a:solidFill>
                  <a:srgbClr val="FF0000"/>
                </a:solidFill>
              </a:rPr>
              <a:t>*</a:t>
            </a:r>
            <a:r>
              <a:rPr lang="ru-RU" sz="2400" b="1" dirty="0" smtClean="0">
                <a:solidFill>
                  <a:srgbClr val="7030A0"/>
                </a:solidFill>
              </a:rPr>
              <a:t> , связаны непосредственно с личностью учителя. Их разрешение зависит только от самого педагога, </a:t>
            </a:r>
          </a:p>
          <a:p>
            <a:pPr marL="342900" indent="-342900" algn="ctr"/>
            <a:r>
              <a:rPr lang="ru-RU" sz="2400" b="1" dirty="0" smtClean="0">
                <a:solidFill>
                  <a:srgbClr val="7030A0"/>
                </a:solidFill>
              </a:rPr>
              <a:t>а не от внешних условий. 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</a:rPr>
              <a:t>Мотивация учителя</a:t>
            </a:r>
            <a:r>
              <a:rPr lang="ru-RU" sz="2400" b="1" dirty="0" smtClean="0">
                <a:solidFill>
                  <a:srgbClr val="FF0000"/>
                </a:solidFill>
              </a:rPr>
              <a:t>*</a:t>
            </a:r>
            <a:r>
              <a:rPr lang="ru-RU" sz="2400" b="1" dirty="0" smtClean="0">
                <a:solidFill>
                  <a:srgbClr val="7030A0"/>
                </a:solidFill>
              </a:rPr>
              <a:t> повышается собственным профессионализмом и путём поиска положительного</a:t>
            </a:r>
          </a:p>
          <a:p>
            <a:pPr marL="342900" indent="-342900" algn="ctr"/>
            <a:r>
              <a:rPr lang="ru-RU" sz="2400" b="1" dirty="0" smtClean="0">
                <a:solidFill>
                  <a:srgbClr val="7030A0"/>
                </a:solidFill>
              </a:rPr>
              <a:t> в сложившейся ситуации. </a:t>
            </a:r>
          </a:p>
          <a:p>
            <a:pPr marL="342900" indent="-342900" algn="ctr"/>
            <a:r>
              <a:rPr lang="ru-RU" sz="2400" b="1" dirty="0" smtClean="0">
                <a:solidFill>
                  <a:srgbClr val="7030A0"/>
                </a:solidFill>
              </a:rPr>
              <a:t>2. Понимание необходимости перестроения структуры привычного урока</a:t>
            </a:r>
            <a:r>
              <a:rPr lang="ru-RU" sz="2400" b="1" dirty="0" smtClean="0">
                <a:solidFill>
                  <a:srgbClr val="FF0000"/>
                </a:solidFill>
              </a:rPr>
              <a:t>*</a:t>
            </a:r>
            <a:r>
              <a:rPr lang="ru-RU" sz="2400" b="1" dirty="0" smtClean="0">
                <a:solidFill>
                  <a:srgbClr val="7030A0"/>
                </a:solidFill>
              </a:rPr>
              <a:t> помогает изменить весь урок с учётом индивидуальных особенностей всех учащихся</a:t>
            </a:r>
          </a:p>
          <a:p>
            <a:pPr marL="342900" indent="-342900" algn="ctr"/>
            <a:r>
              <a:rPr lang="ru-RU" sz="2400" b="1" dirty="0" smtClean="0">
                <a:solidFill>
                  <a:srgbClr val="7030A0"/>
                </a:solidFill>
              </a:rPr>
              <a:t>(педагог должен ответить на вопрос:</a:t>
            </a:r>
          </a:p>
          <a:p>
            <a:pPr marL="342900" indent="-342900" algn="ctr"/>
            <a:r>
              <a:rPr lang="ru-RU" sz="2400" b="1" dirty="0" smtClean="0">
                <a:solidFill>
                  <a:srgbClr val="7030A0"/>
                </a:solidFill>
              </a:rPr>
              <a:t>какими должны быть 35-45 минут урока, </a:t>
            </a:r>
          </a:p>
          <a:p>
            <a:pPr marL="342900" indent="-342900" algn="ctr"/>
            <a:r>
              <a:rPr lang="ru-RU" sz="2400" b="1" dirty="0" smtClean="0">
                <a:solidFill>
                  <a:srgbClr val="7030A0"/>
                </a:solidFill>
              </a:rPr>
              <a:t>чтобы учитель мог реализовать свою АООП?)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381000"/>
            <a:ext cx="7848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" y="914400"/>
            <a:ext cx="4114800" cy="5715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Организационный момент.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Контроль домашнего задания.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Тема. Цели.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Актуализация знаний, необходимых для изучения вводимой темы.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Введение нового материала.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Первичное закрепление.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Домашнее задание.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Рефлексия.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24400" y="914400"/>
            <a:ext cx="4114800" cy="5715000"/>
          </a:xfrm>
          <a:prstGeom prst="roundRect">
            <a:avLst/>
          </a:prstGeom>
          <a:solidFill>
            <a:srgbClr val="8B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/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/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/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/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/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/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/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/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Организационный момент.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Контроль домашнего задания.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Тема. Цели.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Закрепление материала в знакомой и изменённой ситуации.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Домашнее задание.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Рефлексия.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228600"/>
            <a:ext cx="8382000" cy="457200"/>
          </a:xfrm>
          <a:prstGeom prst="rect">
            <a:avLst/>
          </a:prstGeom>
          <a:solidFill>
            <a:srgbClr val="8B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Условная схема урока (основные блоки):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" y="1066800"/>
            <a:ext cx="3429000" cy="457200"/>
          </a:xfrm>
          <a:prstGeom prst="roundRect">
            <a:avLst/>
          </a:prstGeom>
          <a:solidFill>
            <a:srgbClr val="D8E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Урок введения новых знаний: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29200" y="1066800"/>
            <a:ext cx="3429000" cy="457200"/>
          </a:xfrm>
          <a:prstGeom prst="roundRect">
            <a:avLst/>
          </a:prstGeom>
          <a:solidFill>
            <a:srgbClr val="D8E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Урок закрепления изученного: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57800" y="3200400"/>
            <a:ext cx="3352800" cy="16764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Закрепление материала в знакомой и изменённой ситуации.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8200" y="4724400"/>
            <a:ext cx="3352800" cy="6096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Первичное закрепление материала.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" name="Picture 1" descr="C:\Users\ADMIN\Desktop\060919_13853489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105400"/>
            <a:ext cx="609600" cy="608452"/>
          </a:xfrm>
          <a:prstGeom prst="rect">
            <a:avLst/>
          </a:prstGeom>
          <a:noFill/>
        </p:spPr>
      </p:pic>
      <p:pic>
        <p:nvPicPr>
          <p:cNvPr id="14" name="Picture 1" descr="C:\Users\ADMIN\Desktop\060919_13853489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267200"/>
            <a:ext cx="114515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1394</Words>
  <PresentationFormat>Экран (4:3)</PresentationFormat>
  <Paragraphs>408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Муниципальное общеобразовательное бюджетное учреждение «Гимназия № 7»  Арсеньевского городского округа</vt:lpstr>
      <vt:lpstr>Слайд 2</vt:lpstr>
      <vt:lpstr>Основные особенности детей  с задержкой психического развития:</vt:lpstr>
      <vt:lpstr>При стойких формах задержки психического развития церебрально-органического генеза, помимо расстройств познавательной деятельности, обусловленных нарушением работоспособности, нередко наблюдается и недостаточная сформированность отдельных корковых или подкорковых функций: слухового, зрительного восприятия, пространственного синтеза, моторной и сенсорной стороны речи. </vt:lpstr>
      <vt:lpstr>Слайд 5</vt:lpstr>
      <vt:lpstr>Часть 2.  Основные трудности осуществления инклюзивного образования в современной школе. </vt:lpstr>
      <vt:lpstr>Слайд 7</vt:lpstr>
      <vt:lpstr>Часть 3. Пути разрешения основных трудностей осуществления инклюзивного образования в современной школе.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Ресурсы:</vt:lpstr>
      <vt:lpstr>Творческих вам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94</cp:revision>
  <dcterms:created xsi:type="dcterms:W3CDTF">2017-11-04T23:06:05Z</dcterms:created>
  <dcterms:modified xsi:type="dcterms:W3CDTF">2017-12-06T08:24:29Z</dcterms:modified>
</cp:coreProperties>
</file>