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8584-D4AB-4A19-AFBF-95B7EE5AE534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E91B4-52DF-4AA8-9449-DAD912D5AF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CF0C-D986-4255-887F-BD7E1F7AF045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F01C-A74A-49FD-A9F2-BE9178903CD3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5E61-C62B-43B0-94AB-52D38D91F275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BAF0-270F-495E-B85E-0B6CC7418AEE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9EE-BE4C-4FC7-8AA4-C4F89BF6652E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7C6B-66F7-4FB2-B45A-C6773878E5BD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8B8-FBA9-4FD0-90BA-B784EBE27E81}" type="datetime1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5ACC-20CD-4B83-87A4-E8D11C85AA96}" type="datetime1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20B-9F23-4217-9D62-E23A11692742}" type="datetime1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A2D-D490-492B-9D81-BD05F4DD2707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AC26-7F25-48A0-9AC6-F87CB2286A95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9492-7FB8-4DAE-AC7D-AC7F67987E24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62D1-C9EB-44A4-90DD-E00C9640E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428736"/>
            <a:ext cx="4500562" cy="2571768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1472" y="428604"/>
            <a:ext cx="4143404" cy="628654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«Недаром помнит вся Россия…»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(по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произведениям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М.Ю.Лермонтова,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Л.Н.Толстого,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М.Н.Загоскина)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Выполнила: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Ленская Вера Николаевна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читель русского языка и литературы</a:t>
            </a:r>
          </a:p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МКОУ «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Рыканская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СОШ»</a:t>
            </a:r>
          </a:p>
          <a:p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2012 год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H:\фОТО\Фото 5.jpg"/>
          <p:cNvPicPr>
            <a:picLocks noGrp="1"/>
          </p:cNvPicPr>
          <p:nvPr>
            <p:ph type="pic" idx="1"/>
          </p:nvPr>
        </p:nvPicPr>
        <p:blipFill>
          <a:blip r:embed="rId2"/>
          <a:srcRect l="9603" r="9603"/>
          <a:stretch>
            <a:fillRect/>
          </a:stretch>
        </p:blipFill>
        <p:spPr bwMode="auto">
          <a:xfrm>
            <a:off x="6858016" y="214290"/>
            <a:ext cx="20717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Денис\Desktop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2043114" cy="2660305"/>
          </a:xfrm>
          <a:prstGeom prst="rect">
            <a:avLst/>
          </a:prstGeom>
          <a:noFill/>
        </p:spPr>
      </p:pic>
      <p:pic>
        <p:nvPicPr>
          <p:cNvPr id="20" name="Picture 3" descr="C:\Users\Денис\Desktop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214554"/>
            <a:ext cx="2375445" cy="2643206"/>
          </a:xfrm>
          <a:prstGeom prst="rect">
            <a:avLst/>
          </a:prstGeom>
          <a:noFill/>
        </p:spPr>
      </p:pic>
      <p:pic>
        <p:nvPicPr>
          <p:cNvPr id="21" name="Picture 5" descr="C:\Users\Денис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2143140" cy="314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50099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Franklin Gothic Medium" pitchFamily="34" charset="0"/>
              </a:rPr>
              <a:t>«Живость и занимательность» </a:t>
            </a:r>
            <a:br>
              <a:rPr lang="ru-RU" sz="3600" dirty="0" smtClean="0">
                <a:latin typeface="Franklin Gothic Medium" pitchFamily="34" charset="0"/>
              </a:rPr>
            </a:br>
            <a:r>
              <a:rPr lang="ru-RU" sz="3600" dirty="0" smtClean="0">
                <a:latin typeface="Franklin Gothic Medium" pitchFamily="34" charset="0"/>
              </a:rPr>
              <a:t>сцен в произведении М.Н.Загоскина</a:t>
            </a:r>
            <a:endParaRPr lang="ru-RU" sz="3600" dirty="0"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26"/>
            <a:ext cx="6215074" cy="521497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 smtClean="0"/>
              <a:t>           </a:t>
            </a:r>
            <a:r>
              <a:rPr lang="ru-RU" sz="3400" dirty="0" smtClean="0"/>
              <a:t>Произведение </a:t>
            </a:r>
            <a:r>
              <a:rPr lang="ru-RU" sz="3400" dirty="0"/>
              <a:t>"Рославлёв, или Русские в 1812 году" повествует о «противоборстве долга и страсти», роковой любви, нерушимой дружбе, истинном патриотизме и благородстве.</a:t>
            </a:r>
          </a:p>
          <a:p>
            <a:pPr algn="just">
              <a:buNone/>
            </a:pPr>
            <a:r>
              <a:rPr lang="ru-RU" sz="3400" dirty="0"/>
              <a:t>   </a:t>
            </a:r>
            <a:r>
              <a:rPr lang="ru-RU" sz="3400" dirty="0" smtClean="0"/>
              <a:t>         Михаил </a:t>
            </a:r>
            <a:r>
              <a:rPr lang="ru-RU" sz="3400" dirty="0"/>
              <a:t>Николаевич Загоскин - известный русский писатель, по праву считающийся основателем жанра русского исторического романа. А.С.Пушкин отметил "неоспоримое дарование" Загоскина, «живость и занимательность </a:t>
            </a:r>
            <a:r>
              <a:rPr lang="ru-RU" sz="3400" dirty="0" smtClean="0"/>
              <a:t>воссозданных </a:t>
            </a:r>
            <a:r>
              <a:rPr lang="ru-RU" sz="3400" dirty="0"/>
              <a:t>им сцен». Загоскин, как и Л.Толстой, доказывает, что человек способен на многое.                    </a:t>
            </a:r>
          </a:p>
          <a:p>
            <a:pPr algn="just">
              <a:buNone/>
            </a:pPr>
            <a:r>
              <a:rPr lang="ru-RU" sz="3400" dirty="0"/>
              <a:t>  </a:t>
            </a:r>
            <a:r>
              <a:rPr lang="ru-RU" sz="3400" dirty="0" smtClean="0"/>
              <a:t>          Писатель</a:t>
            </a:r>
            <a:r>
              <a:rPr lang="ru-RU" sz="3400" dirty="0"/>
              <a:t>, герой 1812 года, </a:t>
            </a:r>
            <a:r>
              <a:rPr lang="ru-RU" sz="3400" dirty="0" smtClean="0"/>
              <a:t>признался: </a:t>
            </a:r>
            <a:r>
              <a:rPr lang="ru-RU" sz="3400" dirty="0"/>
              <a:t>«Я желал доказать, что хотя наружные формы … русской нации совершенно изменились, но не изменились вместе с ними: наша непоколебимая верность к престолу, привязанность к вере предков и любовь к родимой стороне».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928802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338" y="6356351"/>
            <a:ext cx="471462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43372" cy="186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«У нас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нет крепостей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но русские груди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стоят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их».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114932" cy="67151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/>
              <a:t>             Во время событий </a:t>
            </a:r>
            <a:r>
              <a:rPr lang="ru-RU" dirty="0"/>
              <a:t>1812 года г</a:t>
            </a:r>
            <a:r>
              <a:rPr lang="ru-RU" dirty="0" smtClean="0"/>
              <a:t>лавные </a:t>
            </a:r>
            <a:r>
              <a:rPr lang="ru-RU" dirty="0"/>
              <a:t>герои забыли о себе, о своих желаниях. Их сердца наполнились любовью к родине, неисчерпаемым патриотизмом. «…Если вы думаете застращать нас, то очень ошибаетесь, господин барон! Чувство, которое с некоторого времени сделалось общим в России, ... это чувство не походит на страх», - </a:t>
            </a:r>
            <a:r>
              <a:rPr lang="ru-RU" dirty="0" smtClean="0"/>
              <a:t>говорит Рославлёв французскому барону. </a:t>
            </a:r>
            <a:r>
              <a:rPr lang="ru-RU" dirty="0"/>
              <a:t>…"Французы никогда не двигаются назад!" - отвечал гордо посланник. "И русские также! - возразил офицер.» …«У нас нет крепостей, но русские груди стоят их».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/>
              <a:t>Автор старается показать, что хотя война - это очень жестокое событие, хотя </a:t>
            </a:r>
            <a:r>
              <a:rPr lang="ru-RU" dirty="0" smtClean="0"/>
              <a:t>она </a:t>
            </a:r>
            <a:r>
              <a:rPr lang="ru-RU" dirty="0"/>
              <a:t>и ожесточает душу, но человек всё же </a:t>
            </a:r>
            <a:r>
              <a:rPr lang="ru-RU" dirty="0" smtClean="0"/>
              <a:t>способен </a:t>
            </a:r>
            <a:r>
              <a:rPr lang="ru-RU" dirty="0"/>
              <a:t>проявлять все свои лучшие качества, он никогда не должен забывать, что он всё же человек. … «Война! - повторила Полина, покачав печально головою. - Ах! Когда люди станут думать, что они все братья, что слава, честь, лавры, все эти пустые слова не стоят и одной капли человеческой крови?»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Денис\Desktop\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071834" cy="37862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43900" y="6356351"/>
            <a:ext cx="542900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Подвиг вселяет нравственную силу в людей, сохраняет в них веру.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186370" cy="51149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Прославляя </a:t>
            </a:r>
            <a:r>
              <a:rPr lang="ru-RU" dirty="0"/>
              <a:t>подвиг народа в священной освободительной войне, художники слова выступают в своих произведениях страстными противниками агрессивных захватнических войн.</a:t>
            </a:r>
          </a:p>
          <a:p>
            <a:pPr algn="just">
              <a:buNone/>
            </a:pPr>
            <a:r>
              <a:rPr lang="ru-RU" dirty="0" smtClean="0"/>
              <a:t>          «</a:t>
            </a:r>
            <a:r>
              <a:rPr lang="ru-RU" dirty="0"/>
              <a:t>Война есть противное человеческому естеству состояние», - писал Л.Толстой, и мы согласны с этим утверждением, ведь война приносит страх, кровь, слёзы. Значит, быть войны не должно никогда! «Но если мы войну забудем, вновь придёт война». Значит, наш долг – помнить о победах русского оружия. </a:t>
            </a:r>
            <a:r>
              <a:rPr lang="ru-RU" dirty="0" smtClean="0"/>
              <a:t>Пронести </a:t>
            </a:r>
            <a:r>
              <a:rPr lang="ru-RU" dirty="0"/>
              <a:t>память через века помогают художественные произведения об Отечественной войне 1812 года. Герои этих произведений становятся для нас примером любви к своей Родине – великой России, образцом беззаветного мужества и непобедимой стойкости.                        </a:t>
            </a:r>
          </a:p>
          <a:p>
            <a:endParaRPr lang="ru-RU" dirty="0"/>
          </a:p>
        </p:txBody>
      </p:sp>
      <p:pic>
        <p:nvPicPr>
          <p:cNvPr id="11267" name="Picture 3" descr="C:\Users\Денис\Desktop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643113" cy="48577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43900" y="6356351"/>
            <a:ext cx="542900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400" dirty="0" smtClean="0"/>
              <a:t>Детская энциклопедия. Язык и литература. Т. 11. - М., 1976</a:t>
            </a:r>
            <a:r>
              <a:rPr lang="ru-RU" sz="3400" dirty="0" smtClean="0"/>
              <a:t>.</a:t>
            </a:r>
          </a:p>
          <a:p>
            <a:pPr lvl="0" algn="just"/>
            <a:r>
              <a:rPr lang="ru-RU" sz="3400" dirty="0" smtClean="0"/>
              <a:t>Журнал </a:t>
            </a:r>
            <a:r>
              <a:rPr lang="ru-RU" sz="3400" dirty="0" smtClean="0"/>
              <a:t>«Детская энциклопедия» № 11 – 2011. – М.</a:t>
            </a:r>
          </a:p>
          <a:p>
            <a:pPr lvl="0" algn="just"/>
            <a:r>
              <a:rPr lang="ru-RU" sz="3400" dirty="0" smtClean="0"/>
              <a:t>Журнал «Детская энциклопедия» № 8 – 2012. – М</a:t>
            </a:r>
            <a:r>
              <a:rPr lang="ru-RU" sz="3400" dirty="0" smtClean="0"/>
              <a:t>.</a:t>
            </a:r>
          </a:p>
          <a:p>
            <a:pPr algn="just"/>
            <a:r>
              <a:rPr lang="ru-RU" sz="3400" dirty="0" smtClean="0"/>
              <a:t>Загоскин М.Н. Рославлёв, или Русские в 1812 году. – М., 1995</a:t>
            </a:r>
            <a:r>
              <a:rPr lang="ru-RU" sz="3400" dirty="0" smtClean="0"/>
              <a:t>.</a:t>
            </a:r>
          </a:p>
          <a:p>
            <a:pPr lvl="0" algn="just"/>
            <a:r>
              <a:rPr lang="ru-RU" sz="3400" dirty="0" smtClean="0"/>
              <a:t>Лермонтов </a:t>
            </a:r>
            <a:r>
              <a:rPr lang="ru-RU" sz="3400" dirty="0" smtClean="0"/>
              <a:t>М.Ю. Сочинения в 2-х томах. Т. 1. – М., 1988.</a:t>
            </a:r>
          </a:p>
          <a:p>
            <a:pPr lvl="0" algn="just"/>
            <a:r>
              <a:rPr lang="ru-RU" sz="3400" dirty="0" err="1" smtClean="0"/>
              <a:t>Лубченков</a:t>
            </a:r>
            <a:r>
              <a:rPr lang="ru-RU" sz="3400" dirty="0" smtClean="0"/>
              <a:t> </a:t>
            </a:r>
            <a:r>
              <a:rPr lang="ru-RU" sz="3400" dirty="0" smtClean="0"/>
              <a:t>Ю. История России. Война 1812 года. – М., 2001</a:t>
            </a:r>
            <a:r>
              <a:rPr lang="ru-RU" sz="3400" dirty="0" smtClean="0"/>
              <a:t>.</a:t>
            </a:r>
          </a:p>
          <a:p>
            <a:pPr algn="just"/>
            <a:r>
              <a:rPr lang="ru-RU" sz="3400" dirty="0" smtClean="0"/>
              <a:t>Толстой Л.Н. Собрания сочинений. Т. 3, 4, 5, 6. – М., 1987.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356351"/>
            <a:ext cx="471462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Haettenschweiler" pitchFamily="34" charset="0"/>
              </a:rPr>
              <a:t>План</a:t>
            </a:r>
            <a:endParaRPr lang="ru-RU" dirty="0">
              <a:latin typeface="Haettenschweiler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215370" cy="5357850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Цели и задачи.</a:t>
            </a:r>
          </a:p>
          <a:p>
            <a:pPr marL="457200" indent="-457200" algn="just">
              <a:buAutoNum type="arabicPeriod"/>
            </a:pPr>
            <a:r>
              <a:rPr lang="ru-RU" sz="2400" b="0" dirty="0" smtClean="0">
                <a:solidFill>
                  <a:schemeClr val="tx1"/>
                </a:solidFill>
                <a:latin typeface="Calibri" pitchFamily="34" charset="0"/>
              </a:rPr>
              <a:t>«…</a:t>
            </a:r>
            <a:r>
              <a:rPr lang="ru-RU" sz="2400" b="0" dirty="0" smtClean="0">
                <a:solidFill>
                  <a:schemeClr val="tx1"/>
                </a:solidFill>
                <a:latin typeface="Calibri" pitchFamily="34" charset="0"/>
              </a:rPr>
              <a:t>На поле чести зовет к отечеству </a:t>
            </a:r>
            <a:r>
              <a:rPr lang="ru-RU" sz="2400" b="0" dirty="0" smtClean="0">
                <a:solidFill>
                  <a:schemeClr val="tx1"/>
                </a:solidFill>
                <a:latin typeface="Calibri" pitchFamily="34" charset="0"/>
              </a:rPr>
              <a:t>любовь».</a:t>
            </a:r>
            <a:endParaRPr lang="ru-RU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Русский народ  «главы под иго не склонял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М.Лермонтов  «Поле Бородина».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Л.Толстой о </a:t>
            </a:r>
            <a:r>
              <a:rPr lang="ru-RU" sz="2400" dirty="0" smtClean="0">
                <a:solidFill>
                  <a:schemeClr val="tx1"/>
                </a:solidFill>
              </a:rPr>
              <a:t>защитниках Отечества </a:t>
            </a:r>
            <a:r>
              <a:rPr lang="ru-RU" sz="2400" dirty="0" smtClean="0">
                <a:solidFill>
                  <a:schemeClr val="tx1"/>
                </a:solidFill>
              </a:rPr>
              <a:t>в романе «Война и мир».</a:t>
            </a:r>
          </a:p>
          <a:p>
            <a:pPr marL="457200" indent="-457200" algn="just"/>
            <a:r>
              <a:rPr lang="ru-RU" sz="2400" dirty="0" smtClean="0">
                <a:solidFill>
                  <a:schemeClr val="tx1"/>
                </a:solidFill>
              </a:rPr>
              <a:t>6. «Живость и занимательность»  сцен в произведении </a:t>
            </a:r>
            <a:r>
              <a:rPr lang="ru-RU" sz="2400" dirty="0" smtClean="0">
                <a:solidFill>
                  <a:schemeClr val="tx1"/>
                </a:solidFill>
              </a:rPr>
              <a:t>М.Н.Загоскина.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/>
            <a:r>
              <a:rPr lang="ru-RU" sz="2400" dirty="0" smtClean="0">
                <a:solidFill>
                  <a:schemeClr val="tx1"/>
                </a:solidFill>
              </a:rPr>
              <a:t>7. Подвиг вселяет нравственную силу в людей, сохраняет в них веру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/>
            <a:r>
              <a:rPr lang="ru-RU" sz="2400" dirty="0" smtClean="0">
                <a:solidFill>
                  <a:schemeClr val="tx1"/>
                </a:solidFill>
              </a:rPr>
              <a:t>8.  Использованная литература.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ru-RU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 algn="l"/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776" y="6143644"/>
            <a:ext cx="3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unga" pitchFamily="34" charset="0"/>
              </a:rPr>
              <a:t>Цели и </a:t>
            </a:r>
            <a:r>
              <a:rPr lang="ru-RU" dirty="0" smtClean="0">
                <a:cs typeface="Tunga" pitchFamily="34" charset="0"/>
              </a:rPr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Цели 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b="1" i="1" dirty="0" smtClean="0"/>
              <a:t>Образовательные:</a:t>
            </a:r>
            <a:r>
              <a:rPr lang="ru-RU" b="1" i="1" dirty="0" smtClean="0"/>
              <a:t> </a:t>
            </a:r>
            <a:r>
              <a:rPr lang="ru-RU" dirty="0" smtClean="0"/>
              <a:t>знакомство</a:t>
            </a:r>
            <a:r>
              <a:rPr lang="ru-RU" b="1" i="1" dirty="0" smtClean="0"/>
              <a:t> </a:t>
            </a:r>
            <a:r>
              <a:rPr lang="ru-RU" dirty="0" smtClean="0"/>
              <a:t>с произведениями М.Ю.Лермонтова, Л.Н.Толстого, М.Н.Загоскина, их </a:t>
            </a:r>
            <a:r>
              <a:rPr lang="ru-RU" dirty="0" smtClean="0"/>
              <a:t>исторической </a:t>
            </a:r>
            <a:r>
              <a:rPr lang="ru-RU" dirty="0" smtClean="0"/>
              <a:t>основой.</a:t>
            </a:r>
            <a:endParaRPr lang="ru-RU" dirty="0" smtClean="0"/>
          </a:p>
          <a:p>
            <a:r>
              <a:rPr lang="ru-RU" b="1" i="1" dirty="0" smtClean="0"/>
              <a:t>Развивающие:</a:t>
            </a:r>
            <a:r>
              <a:rPr lang="ru-RU" i="1" dirty="0" smtClean="0"/>
              <a:t> </a:t>
            </a:r>
            <a:r>
              <a:rPr lang="ru-RU" dirty="0" smtClean="0"/>
              <a:t>создание мотивационной основы для восприятия учебного материала, развитие навыков осмысленного чтения, умения «всматриваться и вслушиваться» в слово художественного произведения,   развитие речи, аналитического мышления </a:t>
            </a:r>
            <a:r>
              <a:rPr lang="ru-RU" dirty="0" smtClean="0"/>
              <a:t>учащихся.</a:t>
            </a:r>
            <a:endParaRPr lang="ru-RU" dirty="0" smtClean="0"/>
          </a:p>
          <a:p>
            <a:r>
              <a:rPr lang="ru-RU" b="1" i="1" dirty="0" smtClean="0"/>
              <a:t>Воспитательные:  </a:t>
            </a:r>
            <a:r>
              <a:rPr lang="ru-RU" dirty="0" smtClean="0"/>
              <a:t>воспитание бережного отношения к слову, любви и уважения к великому прошлому России, воспитание чувства патриотизма.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научить </a:t>
            </a:r>
            <a:r>
              <a:rPr lang="ru-RU" dirty="0" smtClean="0"/>
              <a:t>анализировать литературное </a:t>
            </a:r>
            <a:r>
              <a:rPr lang="ru-RU" dirty="0" smtClean="0"/>
              <a:t>произведение;</a:t>
            </a:r>
            <a:endParaRPr lang="ru-RU" dirty="0" smtClean="0"/>
          </a:p>
          <a:p>
            <a:r>
              <a:rPr lang="ru-RU" dirty="0" smtClean="0"/>
              <a:t>показать </a:t>
            </a:r>
            <a:r>
              <a:rPr lang="ru-RU" dirty="0" smtClean="0"/>
              <a:t>историческое значение события, изображенного в произведении;</a:t>
            </a:r>
          </a:p>
          <a:p>
            <a:r>
              <a:rPr lang="ru-RU" dirty="0" smtClean="0"/>
              <a:t>расширять </a:t>
            </a:r>
            <a:r>
              <a:rPr lang="ru-RU" dirty="0" smtClean="0"/>
              <a:t>активный запас слов учащихся;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умение анализировать, сопоставлять, обобщать;</a:t>
            </a:r>
          </a:p>
          <a:p>
            <a:r>
              <a:rPr lang="ru-RU" dirty="0" smtClean="0"/>
              <a:t>совершенствовать </a:t>
            </a:r>
            <a:r>
              <a:rPr lang="ru-RU" dirty="0" smtClean="0"/>
              <a:t>духовно-нравственные качества личности;</a:t>
            </a:r>
          </a:p>
          <a:p>
            <a:r>
              <a:rPr lang="ru-RU" dirty="0" smtClean="0"/>
              <a:t>воспитывать </a:t>
            </a:r>
            <a:r>
              <a:rPr lang="ru-RU" dirty="0" smtClean="0"/>
              <a:t>чувство любви к Родине.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356351"/>
            <a:ext cx="471462" cy="358797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357166"/>
            <a:ext cx="5286412" cy="785818"/>
          </a:xfrm>
        </p:spPr>
        <p:txBody>
          <a:bodyPr/>
          <a:lstStyle/>
          <a:p>
            <a:pPr algn="ctr"/>
            <a:r>
              <a:rPr lang="ru-RU" b="0" dirty="0" smtClean="0"/>
              <a:t>                           </a:t>
            </a:r>
            <a:r>
              <a:rPr lang="ru-RU" b="0" dirty="0" smtClean="0">
                <a:latin typeface="Franklin Gothic Demi" pitchFamily="34" charset="0"/>
              </a:rPr>
              <a:t>…На </a:t>
            </a:r>
            <a:r>
              <a:rPr lang="ru-RU" b="0" dirty="0">
                <a:latin typeface="Franklin Gothic Demi" pitchFamily="34" charset="0"/>
              </a:rPr>
              <a:t>поле чести </a:t>
            </a:r>
            <a:r>
              <a:rPr lang="ru-RU" dirty="0" smtClean="0">
                <a:latin typeface="Franklin Gothic Demi" pitchFamily="34" charset="0"/>
              </a:rPr>
              <a:t/>
            </a:r>
            <a:br>
              <a:rPr lang="ru-RU" dirty="0" smtClean="0">
                <a:latin typeface="Franklin Gothic Demi" pitchFamily="34" charset="0"/>
              </a:rPr>
            </a:br>
            <a:r>
              <a:rPr lang="ru-RU" dirty="0" smtClean="0">
                <a:latin typeface="Franklin Gothic Demi" pitchFamily="34" charset="0"/>
              </a:rPr>
              <a:t>      </a:t>
            </a:r>
            <a:r>
              <a:rPr lang="ru-RU" b="0" dirty="0" smtClean="0">
                <a:latin typeface="Franklin Gothic Demi" pitchFamily="34" charset="0"/>
              </a:rPr>
              <a:t>Зовет </a:t>
            </a:r>
            <a:r>
              <a:rPr lang="ru-RU" b="0" dirty="0">
                <a:latin typeface="Franklin Gothic Demi" pitchFamily="34" charset="0"/>
              </a:rPr>
              <a:t>к отечеству </a:t>
            </a:r>
            <a:r>
              <a:rPr lang="ru-RU" b="0" dirty="0" smtClean="0">
                <a:latin typeface="Franklin Gothic Demi" pitchFamily="34" charset="0"/>
              </a:rPr>
              <a:t>любовь</a:t>
            </a:r>
            <a:r>
              <a:rPr lang="ru-RU" b="0" dirty="0">
                <a:latin typeface="Franklin Gothic Demi" pitchFamily="34" charset="0"/>
              </a:rPr>
              <a:t> </a:t>
            </a:r>
            <a:endParaRPr lang="ru-RU" dirty="0">
              <a:latin typeface="Franklin Gothic Demi" pitchFamily="34" charset="0"/>
            </a:endParaRPr>
          </a:p>
        </p:txBody>
      </p:sp>
      <p:pic>
        <p:nvPicPr>
          <p:cNvPr id="2050" name="Picture 2" descr="C:\Users\Денис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86512" y="285728"/>
            <a:ext cx="2643186" cy="307183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0" y="1357298"/>
            <a:ext cx="5686436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latin typeface="Franklin Gothic Medium" pitchFamily="34" charset="0"/>
              </a:rPr>
              <a:t>     </a:t>
            </a:r>
            <a:r>
              <a:rPr lang="ru-RU" sz="1800" dirty="0" smtClean="0">
                <a:latin typeface="Franklin Gothic Medium" pitchFamily="34" charset="0"/>
              </a:rPr>
              <a:t>История </a:t>
            </a:r>
            <a:r>
              <a:rPr lang="ru-RU" sz="1800" dirty="0">
                <a:latin typeface="Franklin Gothic Medium" pitchFamily="34" charset="0"/>
              </a:rPr>
              <a:t>– это память народа. Память может быть в граните и бронзе, но есть и духовные памятники, отражающие важнейшие вехи жизни </a:t>
            </a:r>
            <a:r>
              <a:rPr lang="ru-RU" sz="1800" dirty="0" smtClean="0">
                <a:latin typeface="Franklin Gothic Medium" pitchFamily="34" charset="0"/>
              </a:rPr>
              <a:t>людей. </a:t>
            </a:r>
            <a:r>
              <a:rPr lang="ru-RU" sz="1800" dirty="0" smtClean="0">
                <a:latin typeface="Franklin Gothic Medium" pitchFamily="34" charset="0"/>
              </a:rPr>
              <a:t>Война 1812 </a:t>
            </a:r>
            <a:r>
              <a:rPr lang="ru-RU" sz="1800" dirty="0">
                <a:latin typeface="Franklin Gothic Medium" pitchFamily="34" charset="0"/>
              </a:rPr>
              <a:t>года - это то священное событие в истории России, которое воспето во многих произведениях. Писатели и поэты воспроизводят славную эпоху, показывают народный характер войны. Страстно осуждая захватнические, несправедливые войны, они прославляют великий подвиг русского народа, вставшего на защиту родной земли. </a:t>
            </a:r>
            <a:endParaRPr lang="ru-RU" sz="1800" dirty="0" smtClean="0">
              <a:latin typeface="Franklin Gothic Medium" pitchFamily="34" charset="0"/>
            </a:endParaRPr>
          </a:p>
          <a:p>
            <a:pPr algn="just"/>
            <a:r>
              <a:rPr lang="ru-RU" sz="1800" dirty="0">
                <a:latin typeface="Franklin Gothic Medium" pitchFamily="34" charset="0"/>
              </a:rPr>
              <a:t> </a:t>
            </a:r>
            <a:r>
              <a:rPr lang="ru-RU" sz="1800" dirty="0" smtClean="0">
                <a:latin typeface="Franklin Gothic Medium" pitchFamily="34" charset="0"/>
              </a:rPr>
              <a:t>    </a:t>
            </a:r>
            <a:endParaRPr lang="ru-RU" sz="1800" dirty="0">
              <a:latin typeface="Franklin Gothic Medium" pitchFamily="34" charset="0"/>
            </a:endParaRPr>
          </a:p>
          <a:p>
            <a:pPr algn="ctr"/>
            <a:r>
              <a:rPr lang="ru-RU" sz="1800" dirty="0">
                <a:latin typeface="Franklin Gothic Medium" pitchFamily="34" charset="0"/>
              </a:rPr>
              <a:t>     Теперь ли нам дремать в </a:t>
            </a:r>
            <a:r>
              <a:rPr lang="ru-RU" sz="1800" dirty="0" smtClean="0">
                <a:latin typeface="Franklin Gothic Medium" pitchFamily="34" charset="0"/>
              </a:rPr>
              <a:t>покое, </a:t>
            </a:r>
          </a:p>
          <a:p>
            <a:pPr algn="ctr"/>
            <a:r>
              <a:rPr lang="ru-RU" sz="1800" dirty="0" smtClean="0">
                <a:latin typeface="Franklin Gothic Medium" pitchFamily="34" charset="0"/>
              </a:rPr>
              <a:t>России верные сыны?!</a:t>
            </a:r>
          </a:p>
          <a:p>
            <a:pPr algn="ctr"/>
            <a:r>
              <a:rPr lang="ru-RU" sz="1800" dirty="0" smtClean="0">
                <a:latin typeface="Franklin Gothic Medium" pitchFamily="34" charset="0"/>
              </a:rPr>
              <a:t>Пойдем, сомкнемся в ратном строе, </a:t>
            </a:r>
          </a:p>
          <a:p>
            <a:pPr algn="ctr"/>
            <a:r>
              <a:rPr lang="ru-RU" sz="1800" dirty="0" smtClean="0">
                <a:latin typeface="Franklin Gothic Medium" pitchFamily="34" charset="0"/>
              </a:rPr>
              <a:t>Пойдем — и в ужасах войны </a:t>
            </a:r>
          </a:p>
          <a:p>
            <a:pPr algn="ctr"/>
            <a:r>
              <a:rPr lang="ru-RU" sz="1800" dirty="0" smtClean="0">
                <a:latin typeface="Franklin Gothic Medium" pitchFamily="34" charset="0"/>
              </a:rPr>
              <a:t>Друзьям, отечеству, народу </a:t>
            </a:r>
          </a:p>
          <a:p>
            <a:pPr algn="ctr"/>
            <a:r>
              <a:rPr lang="ru-RU" sz="1800" dirty="0" smtClean="0">
                <a:latin typeface="Franklin Gothic Medium" pitchFamily="34" charset="0"/>
              </a:rPr>
              <a:t>Отыщем славу и свободу, </a:t>
            </a:r>
          </a:p>
          <a:p>
            <a:pPr algn="ctr"/>
            <a:r>
              <a:rPr lang="ru-RU" sz="1800" dirty="0" smtClean="0">
                <a:latin typeface="Franklin Gothic Medium" pitchFamily="34" charset="0"/>
              </a:rPr>
              <a:t>Иль все падем в родных полях!</a:t>
            </a:r>
            <a:endParaRPr lang="ru-RU" sz="1800" dirty="0">
              <a:latin typeface="Franklin Gothic Medium" pitchFamily="34" charset="0"/>
            </a:endParaRPr>
          </a:p>
          <a:p>
            <a:pPr algn="just"/>
            <a:r>
              <a:rPr lang="ru-RU" sz="1800" dirty="0" smtClean="0">
                <a:latin typeface="Franklin Gothic Medium" pitchFamily="34" charset="0"/>
              </a:rPr>
              <a:t>- писал </a:t>
            </a:r>
            <a:r>
              <a:rPr lang="ru-RU" sz="1800" dirty="0">
                <a:latin typeface="Franklin Gothic Medium" pitchFamily="34" charset="0"/>
              </a:rPr>
              <a:t>поэт и боевой офицер Фёдор Глинка.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Денис\Desktop\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876"/>
            <a:ext cx="2220912" cy="300037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28" y="6357958"/>
            <a:ext cx="428596" cy="357190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ranklin Gothic Demi" pitchFamily="34" charset="0"/>
              </a:rPr>
              <a:t>Р</a:t>
            </a:r>
            <a:r>
              <a:rPr lang="ru-RU" sz="3200" dirty="0" smtClean="0">
                <a:latin typeface="Franklin Gothic Demi" pitchFamily="34" charset="0"/>
              </a:rPr>
              <a:t>усский народ </a:t>
            </a:r>
            <a:br>
              <a:rPr lang="ru-RU" sz="3200" dirty="0" smtClean="0">
                <a:latin typeface="Franklin Gothic Demi" pitchFamily="34" charset="0"/>
              </a:rPr>
            </a:br>
            <a:r>
              <a:rPr lang="ru-RU" sz="3200" dirty="0" smtClean="0">
                <a:latin typeface="Franklin Gothic Demi" pitchFamily="34" charset="0"/>
              </a:rPr>
              <a:t>«</a:t>
            </a:r>
            <a:r>
              <a:rPr lang="ru-RU" sz="3200" dirty="0">
                <a:latin typeface="Franklin Gothic Demi" pitchFamily="34" charset="0"/>
              </a:rPr>
              <a:t>главы под иго не склонял</a:t>
            </a:r>
            <a:r>
              <a:rPr lang="ru-RU" sz="3200" dirty="0" smtClean="0">
                <a:latin typeface="Franklin Gothic Demi" pitchFamily="34" charset="0"/>
              </a:rPr>
              <a:t>»</a:t>
            </a:r>
            <a:endParaRPr lang="ru-RU" sz="3200" dirty="0">
              <a:latin typeface="Franklin Gothic Dem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786874" cy="268605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/>
              <a:t>О войне 1812 года, о Бородинском сражении написаны поэмы, повести, романы. Война врывается в судьбы героев, калечит жизни. Но одновременно война становится </a:t>
            </a:r>
            <a:r>
              <a:rPr lang="ru-RU" dirty="0" smtClean="0"/>
              <a:t>проверкой </a:t>
            </a:r>
            <a:r>
              <a:rPr lang="ru-RU" dirty="0"/>
              <a:t>на человеческую значимость и показывает,  кто есть кто.</a:t>
            </a:r>
          </a:p>
        </p:txBody>
      </p:sp>
      <p:pic>
        <p:nvPicPr>
          <p:cNvPr id="3075" name="Picture 3" descr="C:\Users\Денис\Desktop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7618">
            <a:off x="1877276" y="3779896"/>
            <a:ext cx="1767837" cy="2762246"/>
          </a:xfrm>
          <a:prstGeom prst="rect">
            <a:avLst/>
          </a:prstGeom>
          <a:noFill/>
        </p:spPr>
      </p:pic>
      <p:pic>
        <p:nvPicPr>
          <p:cNvPr id="3076" name="Picture 4" descr="C:\Users\Денис\Desktop\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857628"/>
            <a:ext cx="1982155" cy="2838446"/>
          </a:xfrm>
          <a:prstGeom prst="rect">
            <a:avLst/>
          </a:prstGeom>
          <a:noFill/>
        </p:spPr>
      </p:pic>
      <p:pic>
        <p:nvPicPr>
          <p:cNvPr id="3078" name="Picture 6" descr="C:\Users\Денис\Desktop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2675">
            <a:off x="5616263" y="3972002"/>
            <a:ext cx="1933568" cy="251112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6776" y="6356351"/>
            <a:ext cx="400024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3573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Franklin Gothic Demi" pitchFamily="34" charset="0"/>
              </a:rPr>
              <a:t>Накануне сражения </a:t>
            </a:r>
            <a:r>
              <a:rPr lang="ru-RU" sz="2800" dirty="0" smtClean="0">
                <a:latin typeface="Franklin Gothic Demi" pitchFamily="34" charset="0"/>
              </a:rPr>
              <a:t>в </a:t>
            </a:r>
            <a:r>
              <a:rPr lang="ru-RU" sz="2800" dirty="0" smtClean="0">
                <a:latin typeface="Franklin Gothic Demi" pitchFamily="34" charset="0"/>
              </a:rPr>
              <a:t>стихотворении</a:t>
            </a:r>
            <a:br>
              <a:rPr lang="ru-RU" sz="2800" dirty="0" smtClean="0">
                <a:latin typeface="Franklin Gothic Demi" pitchFamily="34" charset="0"/>
              </a:rPr>
            </a:br>
            <a:r>
              <a:rPr lang="ru-RU" sz="2800" dirty="0" smtClean="0">
                <a:latin typeface="Franklin Gothic Demi" pitchFamily="34" charset="0"/>
              </a:rPr>
              <a:t>М.Лермонтова </a:t>
            </a:r>
            <a:r>
              <a:rPr lang="ru-RU" sz="2800" dirty="0" smtClean="0">
                <a:latin typeface="Franklin Gothic Demi" pitchFamily="34" charset="0"/>
              </a:rPr>
              <a:t>«</a:t>
            </a:r>
            <a:r>
              <a:rPr lang="ru-RU" sz="2800" dirty="0" smtClean="0">
                <a:latin typeface="Franklin Gothic Demi" pitchFamily="34" charset="0"/>
              </a:rPr>
              <a:t>Поле Бородина»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15404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  Восхищаясь </a:t>
            </a:r>
            <a:r>
              <a:rPr lang="ru-RU" sz="2000" dirty="0"/>
              <a:t>стихотворениями М.Ю.Лермонтова </a:t>
            </a:r>
            <a:r>
              <a:rPr lang="ru-RU" sz="2000" dirty="0" smtClean="0"/>
              <a:t>о Бородинском </a:t>
            </a:r>
            <a:r>
              <a:rPr lang="ru-RU" sz="2000" dirty="0"/>
              <a:t>сражении, Л.Н.Толстой говорил, что без них не было бы романа «Война и мир».  И действительно, в обоих произведениях народный характер войны 1812 года раскрывается через изображение Бородинского сражения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Армия </a:t>
            </a:r>
            <a:r>
              <a:rPr lang="ru-RU" sz="2000" dirty="0"/>
              <a:t>под Бородином воплощает дух народа. И хотя простые солдаты не говорят высоких слов, но все они накануне Бородинского боя </a:t>
            </a:r>
            <a:r>
              <a:rPr lang="ru-RU" sz="2000" dirty="0" smtClean="0"/>
              <a:t>не </a:t>
            </a:r>
            <a:r>
              <a:rPr lang="ru-RU" sz="2000" dirty="0"/>
              <a:t>просто готовятся к одному из очередных сражений, </a:t>
            </a:r>
            <a:r>
              <a:rPr lang="ru-RU" sz="2000" dirty="0" smtClean="0"/>
              <a:t>а </a:t>
            </a:r>
            <a:r>
              <a:rPr lang="ru-RU" sz="2000" dirty="0"/>
              <a:t>идут на подвиг, прекрасно понимая, что завтра многие не </a:t>
            </a:r>
            <a:r>
              <a:rPr lang="ru-RU" sz="2000" dirty="0" smtClean="0"/>
              <a:t>вернутся.</a:t>
            </a:r>
          </a:p>
          <a:p>
            <a:pPr algn="just">
              <a:buNone/>
            </a:pPr>
            <a:r>
              <a:rPr lang="ru-RU" sz="2000" dirty="0" smtClean="0"/>
              <a:t>              У  Лермонтова так звучат воспоминания самого участника сражения, от лица которого ведётся повествование в стихотворении «Поле Бородина»:</a:t>
            </a:r>
          </a:p>
          <a:p>
            <a:pPr algn="just">
              <a:buNone/>
            </a:pPr>
            <a:r>
              <a:rPr lang="ru-RU" sz="2000" dirty="0" smtClean="0"/>
              <a:t>         </a:t>
            </a:r>
            <a:r>
              <a:rPr lang="ru-RU" sz="2000" dirty="0"/>
              <a:t>Всю ночь у пушек </a:t>
            </a:r>
            <a:r>
              <a:rPr lang="ru-RU" sz="2000" dirty="0" smtClean="0"/>
              <a:t>пролежали</a:t>
            </a:r>
            <a:endParaRPr lang="ru-RU" sz="2000" dirty="0"/>
          </a:p>
          <a:p>
            <a:pPr algn="just">
              <a:buNone/>
            </a:pPr>
            <a:r>
              <a:rPr lang="ru-RU" sz="2000" dirty="0"/>
              <a:t>  </a:t>
            </a:r>
            <a:r>
              <a:rPr lang="ru-RU" sz="2000" dirty="0" smtClean="0"/>
              <a:t>       </a:t>
            </a:r>
            <a:r>
              <a:rPr lang="ru-RU" sz="2000" dirty="0"/>
              <a:t>Мы без палаток, без огней. </a:t>
            </a:r>
            <a:r>
              <a:rPr lang="ru-RU" sz="2000" dirty="0" smtClean="0"/>
              <a:t>               </a:t>
            </a:r>
          </a:p>
          <a:p>
            <a:pPr algn="just">
              <a:buNone/>
            </a:pPr>
            <a:r>
              <a:rPr lang="ru-RU" sz="2000" dirty="0" smtClean="0"/>
              <a:t>         </a:t>
            </a:r>
            <a:r>
              <a:rPr lang="ru-RU" sz="2000" dirty="0" smtClean="0"/>
              <a:t>Штыки вострили да </a:t>
            </a:r>
            <a:r>
              <a:rPr lang="ru-RU" sz="2000" dirty="0" smtClean="0"/>
              <a:t>шептали</a:t>
            </a:r>
          </a:p>
          <a:p>
            <a:pPr algn="just">
              <a:buNone/>
            </a:pPr>
            <a:r>
              <a:rPr lang="ru-RU" sz="2000" dirty="0" smtClean="0"/>
              <a:t>         </a:t>
            </a:r>
            <a:r>
              <a:rPr lang="ru-RU" sz="2000" dirty="0" smtClean="0"/>
              <a:t>Молитву родины своей</a:t>
            </a: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099" name="Picture 3" descr="C:\Users\Денис\Desktop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572008"/>
            <a:ext cx="4143404" cy="21431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01090" y="6357958"/>
            <a:ext cx="471462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286676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Л.Толстой о чувствах каждого русского человека </a:t>
            </a:r>
            <a:r>
              <a:rPr lang="ru-RU" sz="2400" dirty="0" smtClean="0">
                <a:latin typeface="Franklin Gothic Demi" pitchFamily="34" charset="0"/>
              </a:rPr>
              <a:t/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в </a:t>
            </a:r>
            <a:r>
              <a:rPr lang="ru-RU" sz="2400" dirty="0" smtClean="0">
                <a:latin typeface="Franklin Gothic Demi" pitchFamily="34" charset="0"/>
              </a:rPr>
              <a:t>романе «Война и мир»</a:t>
            </a: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14425"/>
            <a:ext cx="6572264" cy="55435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sz="2400" dirty="0" smtClean="0"/>
              <a:t>Л.Толстой готовность </a:t>
            </a:r>
            <a:r>
              <a:rPr lang="ru-RU" sz="2400" dirty="0"/>
              <a:t>к смерти не считает жертвенностью, ведь </a:t>
            </a:r>
            <a:r>
              <a:rPr lang="ru-RU" sz="2400" dirty="0" smtClean="0"/>
              <a:t>для солдат </a:t>
            </a:r>
            <a:r>
              <a:rPr lang="ru-RU" sz="2400" dirty="0"/>
              <a:t>это совершенно естественное, единственно возможное отношение к событиям.</a:t>
            </a:r>
          </a:p>
          <a:p>
            <a:pPr algn="just">
              <a:buNone/>
            </a:pPr>
            <a:r>
              <a:rPr lang="ru-RU" sz="2400" dirty="0"/>
              <a:t>   </a:t>
            </a:r>
            <a:r>
              <a:rPr lang="ru-RU" sz="2400" dirty="0" smtClean="0"/>
              <a:t>         О </a:t>
            </a:r>
            <a:r>
              <a:rPr lang="ru-RU" sz="2400" dirty="0"/>
              <a:t>непримиримой ненависти всех русских людей к чужеземным захватчикам говорил Пьеру </a:t>
            </a:r>
            <a:r>
              <a:rPr lang="ru-RU" sz="2400" dirty="0" smtClean="0"/>
              <a:t>Безухову перед </a:t>
            </a:r>
            <a:r>
              <a:rPr lang="ru-RU" sz="2400" dirty="0"/>
              <a:t>Бородинским боем </a:t>
            </a:r>
            <a:r>
              <a:rPr lang="ru-RU" sz="2400" dirty="0" smtClean="0"/>
              <a:t>Андрей Болконский: </a:t>
            </a:r>
            <a:r>
              <a:rPr lang="ru-RU" sz="2400" dirty="0"/>
              <a:t>«Французы разорили мой дом и идут разорить Москву, оскорбили и оскорбляют меня всякую секунду. Они враги мои, они преступники все, по моим понятиям. И так же думает Тимохин и вся армия. Надо их казнить».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dirty="0"/>
              <a:t>Вот почему так необходимо оказалось передававшееся по всей армии распоряжение Кутузова </a:t>
            </a:r>
            <a:r>
              <a:rPr lang="ru-RU" sz="2400" dirty="0" smtClean="0"/>
              <a:t>«атаковать назавтра» </a:t>
            </a:r>
            <a:r>
              <a:rPr lang="ru-RU" sz="2400" dirty="0"/>
              <a:t>– оно «вытекало не из хитрых соображений, а из чувства, которое лежало в душе главнокомандующего, так же, как и в душе каждого русского человека».</a:t>
            </a:r>
          </a:p>
        </p:txBody>
      </p:sp>
      <p:pic>
        <p:nvPicPr>
          <p:cNvPr id="5122" name="Picture 2" descr="C:\Users\Денис\Desktop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857628"/>
            <a:ext cx="2097790" cy="2571768"/>
          </a:xfrm>
          <a:prstGeom prst="rect">
            <a:avLst/>
          </a:prstGeom>
          <a:noFill/>
        </p:spPr>
      </p:pic>
      <p:pic>
        <p:nvPicPr>
          <p:cNvPr id="5123" name="Picture 3" descr="C:\Users\Денис\Desktop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868" y="928670"/>
            <a:ext cx="2069170" cy="264320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471462" cy="501650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85725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Franklin Gothic Medium" pitchFamily="34" charset="0"/>
              </a:rPr>
              <a:t>Бородинское сражение </a:t>
            </a:r>
            <a:r>
              <a:rPr lang="ru-RU" sz="3600" dirty="0" smtClean="0">
                <a:latin typeface="Franklin Gothic Medium" pitchFamily="34" charset="0"/>
              </a:rPr>
              <a:t/>
            </a:r>
            <a:br>
              <a:rPr lang="ru-RU" sz="3600" dirty="0" smtClean="0">
                <a:latin typeface="Franklin Gothic Medium" pitchFamily="34" charset="0"/>
              </a:rPr>
            </a:br>
            <a:r>
              <a:rPr lang="ru-RU" sz="3600" dirty="0" smtClean="0">
                <a:latin typeface="Franklin Gothic Medium" pitchFamily="34" charset="0"/>
              </a:rPr>
              <a:t>в </a:t>
            </a:r>
            <a:r>
              <a:rPr lang="ru-RU" sz="3600" dirty="0" smtClean="0">
                <a:latin typeface="Franklin Gothic Medium" pitchFamily="34" charset="0"/>
              </a:rPr>
              <a:t>стихотворении М.Лермонтова</a:t>
            </a:r>
            <a:endParaRPr lang="ru-RU" sz="3600" dirty="0"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/>
              <a:t>  Читая </a:t>
            </a:r>
            <a:r>
              <a:rPr lang="ru-RU" dirty="0" smtClean="0"/>
              <a:t>стихотворение М.Лермонтова «Поле </a:t>
            </a:r>
            <a:r>
              <a:rPr lang="ru-RU" dirty="0"/>
              <a:t>Бородина</a:t>
            </a:r>
            <a:r>
              <a:rPr lang="ru-RU" dirty="0" smtClean="0"/>
              <a:t>», читатель оказывается </a:t>
            </a:r>
            <a:r>
              <a:rPr lang="ru-RU" dirty="0"/>
              <a:t>в </a:t>
            </a:r>
            <a:r>
              <a:rPr lang="ru-RU" dirty="0" smtClean="0"/>
              <a:t>самой гуще </a:t>
            </a:r>
            <a:r>
              <a:rPr lang="ru-RU" dirty="0"/>
              <a:t>сражения, </a:t>
            </a:r>
            <a:r>
              <a:rPr lang="ru-RU" dirty="0" smtClean="0"/>
              <a:t>видит бой как рядовой </a:t>
            </a:r>
            <a:r>
              <a:rPr lang="ru-RU" dirty="0"/>
              <a:t>солдат</a:t>
            </a:r>
            <a:r>
              <a:rPr lang="ru-RU" dirty="0" smtClean="0"/>
              <a:t>: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dirty="0"/>
              <a:t>… На пушки конница летала,               </a:t>
            </a:r>
          </a:p>
          <a:p>
            <a:pPr algn="just">
              <a:buNone/>
            </a:pPr>
            <a:r>
              <a:rPr lang="ru-RU" dirty="0"/>
              <a:t>     </a:t>
            </a:r>
            <a:r>
              <a:rPr lang="ru-RU" dirty="0" smtClean="0"/>
              <a:t>  </a:t>
            </a:r>
            <a:r>
              <a:rPr lang="ru-RU" dirty="0"/>
              <a:t>Рука бойцов колоть устала,              </a:t>
            </a:r>
            <a:r>
              <a:rPr lang="ru-RU" dirty="0" smtClean="0"/>
              <a:t>  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/>
              <a:t>И ядрам пролетать </a:t>
            </a:r>
            <a:r>
              <a:rPr lang="ru-RU" dirty="0" smtClean="0"/>
              <a:t>мешала</a:t>
            </a:r>
          </a:p>
          <a:p>
            <a:pPr algn="just">
              <a:buNone/>
            </a:pPr>
            <a:r>
              <a:rPr lang="ru-RU" dirty="0" smtClean="0"/>
              <a:t>       Гора </a:t>
            </a:r>
            <a:r>
              <a:rPr lang="ru-RU" dirty="0" smtClean="0"/>
              <a:t>кровавых тел.</a:t>
            </a:r>
            <a:r>
              <a:rPr lang="ru-RU" dirty="0" smtClean="0"/>
              <a:t>                       </a:t>
            </a:r>
            <a:endParaRPr lang="ru-RU" dirty="0"/>
          </a:p>
          <a:p>
            <a:pPr algn="just">
              <a:buNone/>
            </a:pPr>
            <a:r>
              <a:rPr lang="ru-RU" dirty="0"/>
              <a:t>  </a:t>
            </a:r>
            <a:r>
              <a:rPr lang="ru-RU" dirty="0" smtClean="0"/>
              <a:t>         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dirty="0" err="1" smtClean="0"/>
              <a:t>Лермонтовское</a:t>
            </a:r>
            <a:r>
              <a:rPr lang="ru-RU" dirty="0" smtClean="0"/>
              <a:t> </a:t>
            </a:r>
            <a:r>
              <a:rPr lang="ru-RU" dirty="0"/>
              <a:t>описание </a:t>
            </a:r>
            <a:r>
              <a:rPr lang="ru-RU" dirty="0" smtClean="0"/>
              <a:t>битвы </a:t>
            </a:r>
            <a:r>
              <a:rPr lang="ru-RU" dirty="0"/>
              <a:t>«открыло для русской литературы новый путь – к «маленькому» герою, рядовому человеку, который, выражая чувства народа, есть сам народ». Слова солдата: </a:t>
            </a:r>
            <a:r>
              <a:rPr lang="ru-RU" dirty="0" smtClean="0"/>
              <a:t>«товарищ», «брат», «наши» </a:t>
            </a:r>
            <a:r>
              <a:rPr lang="ru-RU" dirty="0"/>
              <a:t>- подчёркивают чувство единства русских:</a:t>
            </a:r>
          </a:p>
          <a:p>
            <a:pPr algn="just">
              <a:buNone/>
            </a:pPr>
            <a:r>
              <a:rPr lang="ru-RU" dirty="0"/>
              <a:t>      </a:t>
            </a:r>
            <a:r>
              <a:rPr lang="ru-RU" dirty="0" smtClean="0"/>
              <a:t>    </a:t>
            </a:r>
            <a:r>
              <a:rPr lang="ru-RU" dirty="0"/>
              <a:t>Мой пал товарищ, кровь </a:t>
            </a:r>
            <a:r>
              <a:rPr lang="ru-RU" dirty="0" err="1"/>
              <a:t>лилася</a:t>
            </a:r>
            <a:r>
              <a:rPr lang="ru-RU" dirty="0"/>
              <a:t>,       </a:t>
            </a:r>
            <a:r>
              <a:rPr lang="ru-RU" dirty="0" smtClean="0"/>
              <a:t>И </a:t>
            </a:r>
            <a:r>
              <a:rPr lang="ru-RU" dirty="0"/>
              <a:t>пуля смерти </a:t>
            </a:r>
            <a:r>
              <a:rPr lang="ru-RU" dirty="0" err="1"/>
              <a:t>понеслася</a:t>
            </a:r>
            <a:endParaRPr lang="ru-RU" dirty="0"/>
          </a:p>
          <a:p>
            <a:pPr algn="just">
              <a:buNone/>
            </a:pPr>
            <a:r>
              <a:rPr lang="ru-RU" dirty="0"/>
              <a:t>      </a:t>
            </a:r>
            <a:r>
              <a:rPr lang="ru-RU" dirty="0" smtClean="0"/>
              <a:t>    </a:t>
            </a:r>
            <a:r>
              <a:rPr lang="ru-RU" dirty="0"/>
              <a:t>Душа от мщения </a:t>
            </a:r>
            <a:r>
              <a:rPr lang="ru-RU" dirty="0" err="1"/>
              <a:t>тряслася</a:t>
            </a:r>
            <a:r>
              <a:rPr lang="ru-RU" dirty="0"/>
              <a:t>,                  </a:t>
            </a:r>
            <a:r>
              <a:rPr lang="ru-RU" dirty="0" smtClean="0"/>
              <a:t> </a:t>
            </a:r>
            <a:r>
              <a:rPr lang="ru-RU" dirty="0"/>
              <a:t>Из моего ружья.                                  </a:t>
            </a:r>
          </a:p>
        </p:txBody>
      </p:sp>
      <p:pic>
        <p:nvPicPr>
          <p:cNvPr id="7171" name="Picture 3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71678"/>
            <a:ext cx="3980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338" y="6356351"/>
            <a:ext cx="471462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000528" cy="14398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Franklin Gothic Medium" pitchFamily="34" charset="0"/>
              </a:rPr>
              <a:t>Л.Толстой о </a:t>
            </a:r>
            <a:r>
              <a:rPr lang="ru-RU" sz="2800" dirty="0" smtClean="0">
                <a:latin typeface="Franklin Gothic Medium" pitchFamily="34" charset="0"/>
              </a:rPr>
              <a:t>защитниках Отечества</a:t>
            </a:r>
            <a:r>
              <a:rPr lang="ru-RU" sz="2800" dirty="0" smtClean="0">
                <a:latin typeface="Franklin Gothic Medium" pitchFamily="34" charset="0"/>
              </a:rPr>
              <a:t> </a:t>
            </a:r>
            <a:r>
              <a:rPr lang="ru-RU" sz="2800" dirty="0" smtClean="0">
                <a:latin typeface="Franklin Gothic Medium" pitchFamily="34" charset="0"/>
              </a:rPr>
              <a:t>в </a:t>
            </a:r>
            <a:r>
              <a:rPr lang="ru-RU" sz="2800" dirty="0" smtClean="0">
                <a:latin typeface="Franklin Gothic Medium" pitchFamily="34" charset="0"/>
              </a:rPr>
              <a:t>романе </a:t>
            </a:r>
            <a:br>
              <a:rPr lang="ru-RU" sz="2800" dirty="0" smtClean="0">
                <a:latin typeface="Franklin Gothic Medium" pitchFamily="34" charset="0"/>
              </a:rPr>
            </a:br>
            <a:r>
              <a:rPr lang="ru-RU" sz="2800" dirty="0" smtClean="0">
                <a:latin typeface="Franklin Gothic Medium" pitchFamily="34" charset="0"/>
              </a:rPr>
              <a:t>«Война и мир»</a:t>
            </a:r>
            <a:endParaRPr lang="ru-RU" sz="2800" dirty="0"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7166"/>
            <a:ext cx="4714876" cy="650083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</a:p>
          <a:p>
            <a:pPr algn="just">
              <a:buNone/>
            </a:pPr>
            <a:r>
              <a:rPr lang="ru-RU" dirty="0" smtClean="0"/>
              <a:t>            Л.Толстой так же, как и М.Лермонтов, </a:t>
            </a:r>
            <a:r>
              <a:rPr lang="ru-RU" dirty="0"/>
              <a:t>в описании боя высвечивает фигуры </a:t>
            </a:r>
            <a:r>
              <a:rPr lang="ru-RU" dirty="0" smtClean="0"/>
              <a:t>простых защитников </a:t>
            </a:r>
            <a:r>
              <a:rPr lang="ru-RU" dirty="0"/>
              <a:t>Отечества.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Вот </a:t>
            </a:r>
            <a:r>
              <a:rPr lang="ru-RU" dirty="0"/>
              <a:t>Тушин появляется на самом жарком участке в центре сражения, куда его никто не посылал, он вызвался сам, без всякого прикрытия.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Вот Тимохин</a:t>
            </a:r>
            <a:r>
              <a:rPr lang="ru-RU" dirty="0"/>
              <a:t>, казавшийся нескладным, сумел удержать роты в порядке и бросился первый на французов с одной шпагой в руке, остановил французскую цепь.</a:t>
            </a:r>
          </a:p>
          <a:p>
            <a:pPr algn="just">
              <a:buNone/>
            </a:pPr>
            <a:r>
              <a:rPr lang="ru-RU" dirty="0"/>
              <a:t>   </a:t>
            </a:r>
            <a:r>
              <a:rPr lang="ru-RU" dirty="0" smtClean="0"/>
              <a:t>        Описывая Бородинский бой, </a:t>
            </a:r>
            <a:r>
              <a:rPr lang="ru-RU" dirty="0"/>
              <a:t>и Лермонтов, и Толстой отдали должное русскому солдату.</a:t>
            </a:r>
          </a:p>
          <a:p>
            <a:pPr algn="just">
              <a:buNone/>
            </a:pPr>
            <a:r>
              <a:rPr lang="ru-RU" dirty="0" smtClean="0"/>
              <a:t>            Оценивая </a:t>
            </a:r>
            <a:r>
              <a:rPr lang="ru-RU" dirty="0"/>
              <a:t>роль этого </a:t>
            </a:r>
            <a:r>
              <a:rPr lang="ru-RU" dirty="0" smtClean="0"/>
              <a:t>сражения </a:t>
            </a:r>
            <a:r>
              <a:rPr lang="ru-RU" dirty="0"/>
              <a:t>в войне 1812 года, Толстой утверждает, что под Бородином наполеоновская </a:t>
            </a:r>
            <a:r>
              <a:rPr lang="ru-RU" dirty="0" smtClean="0"/>
              <a:t>армия </a:t>
            </a:r>
            <a:r>
              <a:rPr lang="ru-RU" dirty="0"/>
              <a:t>в первый раз испытала на себе руку «сильнейшего духом противника». </a:t>
            </a:r>
          </a:p>
        </p:txBody>
      </p:sp>
      <p:pic>
        <p:nvPicPr>
          <p:cNvPr id="8194" name="Picture 2" descr="C:\Users\Денис\Desktop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286248" cy="38989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338" y="6356351"/>
            <a:ext cx="471462" cy="358798"/>
          </a:xfrm>
        </p:spPr>
        <p:txBody>
          <a:bodyPr/>
          <a:lstStyle/>
          <a:p>
            <a:fld id="{639962D1-C9EB-44A4-90DD-E00C9640EBB7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1312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План</vt:lpstr>
      <vt:lpstr>Цели и задачи </vt:lpstr>
      <vt:lpstr>                           …На поле чести        Зовет к отечеству любовь </vt:lpstr>
      <vt:lpstr>Русский народ  «главы под иго не склонял»</vt:lpstr>
      <vt:lpstr>Накануне сражения в стихотворении М.Лермонтова «Поле Бородина»</vt:lpstr>
      <vt:lpstr>Л.Толстой о чувствах каждого русского человека  в романе «Война и мир»</vt:lpstr>
      <vt:lpstr>Бородинское сражение  в стихотворении М.Лермонтова</vt:lpstr>
      <vt:lpstr>Л.Толстой о защитниках Отечества в романе  «Война и мир»</vt:lpstr>
      <vt:lpstr>«Живость и занимательность»  сцен в произведении М.Н.Загоскина</vt:lpstr>
      <vt:lpstr>«У нас нет крепостей, но русские груди  стоят их».</vt:lpstr>
      <vt:lpstr>Подвиг вселяет нравственную силу в людей, сохраняет в них веру.</vt:lpstr>
      <vt:lpstr>Использованная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59</cp:revision>
  <dcterms:created xsi:type="dcterms:W3CDTF">2018-01-30T17:05:54Z</dcterms:created>
  <dcterms:modified xsi:type="dcterms:W3CDTF">2018-01-31T18:11:49Z</dcterms:modified>
</cp:coreProperties>
</file>