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A3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31.01.2018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357298"/>
          </a:xfrm>
        </p:spPr>
        <p:txBody>
          <a:bodyPr>
            <a:normAutofit/>
          </a:bodyPr>
          <a:lstStyle/>
          <a:p>
            <a:pPr algn="ctr"/>
            <a:r>
              <a:rPr lang="ru-RU" sz="2500" b="0" dirty="0" smtClean="0">
                <a:solidFill>
                  <a:schemeClr val="accent3">
                    <a:lumMod val="50000"/>
                  </a:schemeClr>
                </a:solidFill>
              </a:rPr>
              <a:t>МБОУ СОШ</a:t>
            </a:r>
            <a:r>
              <a:rPr lang="ru-RU" sz="2500" b="0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2500" b="0" dirty="0" smtClean="0">
                <a:solidFill>
                  <a:schemeClr val="accent3">
                    <a:lumMod val="50000"/>
                  </a:schemeClr>
                </a:solidFill>
              </a:rPr>
              <a:t>№ 14 </a:t>
            </a:r>
            <a:endParaRPr lang="ru-RU" sz="2500" b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428736"/>
            <a:ext cx="7854696" cy="5214974"/>
          </a:xfrm>
        </p:spPr>
        <p:txBody>
          <a:bodyPr>
            <a:noAutofit/>
          </a:bodyPr>
          <a:lstStyle/>
          <a:p>
            <a:pPr algn="ctr"/>
            <a:r>
              <a:rPr lang="ru-RU" sz="4500" dirty="0" smtClean="0">
                <a:solidFill>
                  <a:schemeClr val="accent3">
                    <a:lumMod val="50000"/>
                  </a:schemeClr>
                </a:solidFill>
              </a:rPr>
              <a:t>Развитие орфографической зоркости через систему заданий на уроках русского языка</a:t>
            </a:r>
          </a:p>
          <a:p>
            <a:pPr algn="ctr"/>
            <a:r>
              <a:rPr lang="ru-RU" sz="2500" dirty="0" smtClean="0">
                <a:solidFill>
                  <a:schemeClr val="accent3">
                    <a:lumMod val="50000"/>
                  </a:schemeClr>
                </a:solidFill>
              </a:rPr>
              <a:t>Выполнила учитель начальных классов Старицына Светлана Анатольевна</a:t>
            </a:r>
          </a:p>
          <a:p>
            <a:pPr algn="ctr"/>
            <a:endParaRPr lang="ru-RU" sz="25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ru-RU" sz="25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2500" dirty="0" smtClean="0">
                <a:solidFill>
                  <a:schemeClr val="accent3">
                    <a:lumMod val="50000"/>
                  </a:schemeClr>
                </a:solidFill>
              </a:rPr>
              <a:t>Г. Пермь</a:t>
            </a:r>
            <a:endParaRPr lang="ru-RU" sz="25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Игра «Кто больше запомнит».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389120"/>
          </a:xfrm>
        </p:spPr>
        <p:txBody>
          <a:bodyPr/>
          <a:lstStyle/>
          <a:p>
            <a:r>
              <a:rPr lang="ru-RU" dirty="0" smtClean="0"/>
              <a:t>Н</a:t>
            </a:r>
            <a:r>
              <a:rPr lang="ru-RU" dirty="0" smtClean="0"/>
              <a:t>а </a:t>
            </a:r>
            <a:r>
              <a:rPr lang="ru-RU" dirty="0" smtClean="0"/>
              <a:t>доске или </a:t>
            </a:r>
            <a:r>
              <a:rPr lang="ru-RU" dirty="0" smtClean="0"/>
              <a:t>плакате записано </a:t>
            </a:r>
            <a:r>
              <a:rPr lang="ru-RU" dirty="0" smtClean="0"/>
              <a:t>несколько слов с </a:t>
            </a:r>
            <a:r>
              <a:rPr lang="ru-RU" dirty="0" smtClean="0"/>
              <a:t>труднопроверяемыми</a:t>
            </a:r>
            <a:r>
              <a:rPr lang="ru-RU" dirty="0" smtClean="0"/>
              <a:t> написаниями. Учащиеся в течение 30-60 секунд читают и запоминают то, что </a:t>
            </a:r>
            <a:r>
              <a:rPr lang="ru-RU" dirty="0" smtClean="0"/>
              <a:t>запомнили.</a:t>
            </a:r>
          </a:p>
          <a:p>
            <a:endParaRPr lang="ru-RU" dirty="0" smtClean="0"/>
          </a:p>
          <a:p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Выполнить по образцу: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Явления природы: мороз, …</a:t>
            </a:r>
            <a:br>
              <a:rPr lang="ru-RU" dirty="0" smtClean="0"/>
            </a:br>
            <a:r>
              <a:rPr lang="ru-RU" dirty="0" smtClean="0"/>
              <a:t>Профессии: агроном, …</a:t>
            </a:r>
            <a:br>
              <a:rPr lang="ru-RU" dirty="0" smtClean="0"/>
            </a:br>
            <a:r>
              <a:rPr lang="ru-RU" dirty="0" smtClean="0"/>
              <a:t>Машины: комбайн,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857232"/>
            <a:ext cx="4040188" cy="500066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«Подскажи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словечко»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857233"/>
            <a:ext cx="4041775" cy="92869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Шуточные вопросы и загадки</a:t>
            </a:r>
            <a:b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57158" y="1928802"/>
            <a:ext cx="4000528" cy="407196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На жарком солнышке подсох,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И рвется из стручков … (горох)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Прошу вас все слова называть,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Где –</a:t>
            </a:r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</a:rPr>
              <a:t>оро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- надо написать.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4714876" y="1928802"/>
            <a:ext cx="4000528" cy="41434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а) В каких словах спрятались ноты?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(помидор, ребята, дорога)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б) В каких словах ель «растет»?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(понедельник, учитель)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Работа с орфографическим словарём.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Выписывание </a:t>
            </a:r>
            <a:r>
              <a:rPr lang="ru-RU" dirty="0" smtClean="0"/>
              <a:t>из словаря слов на разные темы: «Школа», «Домашние животные», «Дикие животные», «Птицы» и т.д.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Выписывание слов на определенную букву: </a:t>
            </a:r>
            <a:r>
              <a:rPr lang="ru-RU" dirty="0" err="1" smtClean="0"/>
              <a:t>п</a:t>
            </a:r>
            <a:r>
              <a:rPr lang="ru-RU" dirty="0" smtClean="0"/>
              <a:t>, с, к, </a:t>
            </a:r>
            <a:r>
              <a:rPr lang="ru-RU" dirty="0" err="1" smtClean="0"/>
              <a:t>н</a:t>
            </a:r>
            <a:r>
              <a:rPr lang="ru-RU" dirty="0" smtClean="0"/>
              <a:t> и т.д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Выписывание слов с определенной гласной буквой: о, е, 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r>
              <a:rPr lang="ru-RU" sz="3500" dirty="0" smtClean="0">
                <a:solidFill>
                  <a:schemeClr val="accent4">
                    <a:lumMod val="50000"/>
                  </a:schemeClr>
                </a:solidFill>
              </a:rPr>
              <a:t>Выборочный диктант. </a:t>
            </a:r>
            <a:r>
              <a:rPr lang="ru-RU" sz="3000" dirty="0" smtClean="0"/>
              <a:t>Из </a:t>
            </a:r>
            <a:r>
              <a:rPr lang="ru-RU" sz="3000" dirty="0" smtClean="0"/>
              <a:t>текста записать только слова </a:t>
            </a:r>
            <a:r>
              <a:rPr lang="ru-RU" sz="3000" dirty="0" smtClean="0"/>
              <a:t>с определенной орфограммой.</a:t>
            </a:r>
          </a:p>
          <a:p>
            <a:pPr>
              <a:buNone/>
            </a:pPr>
            <a:endParaRPr lang="ru-RU" sz="3000" dirty="0" smtClean="0"/>
          </a:p>
          <a:p>
            <a:r>
              <a:rPr lang="ru-RU" sz="3500" dirty="0" smtClean="0">
                <a:solidFill>
                  <a:schemeClr val="accent4">
                    <a:lumMod val="50000"/>
                  </a:schemeClr>
                </a:solidFill>
              </a:rPr>
              <a:t>Сочинение-миниатюра</a:t>
            </a:r>
            <a:r>
              <a:rPr lang="ru-RU" sz="3000" dirty="0" smtClean="0"/>
              <a:t> по опорным словам: декабрь, мороз, ребята, коньки, лыжи, весело</a:t>
            </a:r>
            <a:r>
              <a:rPr lang="ru-RU" sz="3000" dirty="0" smtClean="0"/>
              <a:t>.</a:t>
            </a:r>
          </a:p>
          <a:p>
            <a:endParaRPr lang="ru-RU" sz="30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r>
              <a:rPr lang="ru-RU" dirty="0" smtClean="0"/>
              <a:t>В</a:t>
            </a:r>
            <a:r>
              <a:rPr lang="ru-RU" dirty="0" smtClean="0"/>
              <a:t>се </a:t>
            </a:r>
            <a:r>
              <a:rPr lang="ru-RU" dirty="0" smtClean="0"/>
              <a:t>перечисленные приемы развития орфографической зоркости дают хорошие результаты, если ведутся целенаправленно и систематически. Только в результате постоянных тренировок умение видеть орфограмму автоматизируется и становится частью орфографического навыка.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7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/>
          </a:bodyPr>
          <a:lstStyle/>
          <a:p>
            <a:r>
              <a:rPr lang="ru-RU" dirty="0" smtClean="0"/>
              <a:t>Одной из целей обучения русскому языку  в начальной школе является формирование у учащихся навыков грамотного письма как показателя общей культуры человека. Важной составляющей этого навыка является орфографическая зоркость – умение обнаружить орфограмму в слове. </a:t>
            </a:r>
          </a:p>
          <a:p>
            <a:r>
              <a:rPr lang="ru-RU" dirty="0" smtClean="0"/>
              <a:t>Именно  отсутствие орфографической зоркости ( или слабой ее </a:t>
            </a:r>
            <a:r>
              <a:rPr lang="ru-RU" dirty="0" smtClean="0"/>
              <a:t>сформированности</a:t>
            </a:r>
            <a:r>
              <a:rPr lang="ru-RU" dirty="0" smtClean="0"/>
              <a:t>)—причина допускаемых ошибок.</a:t>
            </a:r>
          </a:p>
          <a:p>
            <a:r>
              <a:rPr lang="ru-RU" dirty="0" smtClean="0"/>
              <a:t>Выработка орфографической зоркости </a:t>
            </a:r>
            <a:r>
              <a:rPr lang="ru-RU" dirty="0" smtClean="0"/>
              <a:t>заключается в умении обнаруживать, видеть, замечать орфограммы и квалифицировать их на основе опознавательных </a:t>
            </a:r>
            <a:r>
              <a:rPr lang="ru-RU" dirty="0" smtClean="0"/>
              <a:t>признаков.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В формировании орфографического навыка выделяют две ступени:</a:t>
            </a:r>
          </a:p>
          <a:p>
            <a:r>
              <a:rPr lang="ru-RU" dirty="0" smtClean="0"/>
              <a:t>в</a:t>
            </a:r>
            <a:r>
              <a:rPr lang="ru-RU" dirty="0" smtClean="0"/>
              <a:t>ыделение орфограммы;</a:t>
            </a:r>
          </a:p>
          <a:p>
            <a:r>
              <a:rPr lang="ru-RU" dirty="0" smtClean="0"/>
              <a:t>в</a:t>
            </a:r>
            <a:r>
              <a:rPr lang="ru-RU" dirty="0" smtClean="0"/>
              <a:t>ыбор письменного знака в соответствии с правилом.</a:t>
            </a:r>
          </a:p>
          <a:p>
            <a:pPr>
              <a:buNone/>
            </a:pPr>
            <a:r>
              <a:rPr lang="ru-RU" dirty="0" smtClean="0"/>
              <a:t>       Этому способствуют :</a:t>
            </a:r>
          </a:p>
          <a:p>
            <a:r>
              <a:rPr lang="ru-RU" dirty="0" smtClean="0"/>
              <a:t>т</a:t>
            </a:r>
            <a:r>
              <a:rPr lang="ru-RU" dirty="0" smtClean="0"/>
              <a:t>ренировочные упражнения, опирающиеся на зрительные, </a:t>
            </a:r>
            <a:r>
              <a:rPr lang="ru-RU" dirty="0" smtClean="0"/>
              <a:t>рукодвигательные</a:t>
            </a:r>
            <a:r>
              <a:rPr lang="ru-RU" dirty="0" smtClean="0"/>
              <a:t>, </a:t>
            </a:r>
            <a:r>
              <a:rPr lang="ru-RU" dirty="0" smtClean="0"/>
              <a:t>слухо-артикуляционные</a:t>
            </a:r>
            <a:r>
              <a:rPr lang="ru-RU" dirty="0" smtClean="0"/>
              <a:t> восприятия;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истематический и разносторонний характер работы по орфографии;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остоянный контроль за усвоением орфограмм.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 Игра   «Зажги   маячок».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  Проводим   звуковой   анализ   слова   или списывание слов и </a:t>
            </a:r>
            <a:r>
              <a:rPr lang="ru-RU" dirty="0" smtClean="0"/>
              <a:t>предложений. </a:t>
            </a:r>
            <a:r>
              <a:rPr lang="ru-RU" dirty="0" smtClean="0"/>
              <a:t>Под «опасным </a:t>
            </a:r>
            <a:r>
              <a:rPr lang="ru-RU" dirty="0" smtClean="0"/>
              <a:t>местом»(орфограммой) дети </a:t>
            </a:r>
            <a:r>
              <a:rPr lang="ru-RU" dirty="0" smtClean="0"/>
              <a:t>ставят зеленые кружки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Особый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способ записи слов.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 </a:t>
            </a:r>
            <a:r>
              <a:rPr lang="ru-RU" dirty="0" smtClean="0"/>
              <a:t>время диктанта буквы в «опасных местах» пропускаются. Эти буквы сначала надо узнать, а это непросто: пока известны не все правила. </a:t>
            </a:r>
            <a:endParaRPr lang="ru-RU" dirty="0" smtClean="0"/>
          </a:p>
          <a:p>
            <a:r>
              <a:rPr lang="ru-RU" dirty="0" smtClean="0"/>
              <a:t>Ребенок должен действовать по принципу «знаю – пишу, не знаю – пропускаю, оставляю сигнал опасности».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Поэтому </a:t>
            </a:r>
            <a:r>
              <a:rPr lang="ru-RU" dirty="0" smtClean="0"/>
              <a:t>целесообразно ставить пропуски. Когда текст запишется, учитель    отвечает на вопросы детей, вставляются пропущенные буквы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Самопроверка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   написанного.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71472" y="1500174"/>
            <a:ext cx="7715304" cy="407196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Ученики   находят   и   подчеркивают «опасные места» в уже написанном предложении или слове.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Списывание.  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 Особо   следует   выделить   вопрос   о   списывании, поскольку оно является важнейшим видом орфографических упражнений, включающим в себя операцию предварительного выделения в списываемом тексте подавляющего числа орфограмм.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Орфографические пятиминутки.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Развитие </a:t>
            </a:r>
            <a:r>
              <a:rPr lang="ru-RU" dirty="0" smtClean="0"/>
              <a:t>орфографической зоркости может проходить легко и эффективно, если использовать и такое средство, как рифмованные упражнения, загадки, например, они учат видеть трудные случаи правописания в текстах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Рифмовки </a:t>
            </a:r>
            <a:r>
              <a:rPr lang="ru-RU" dirty="0" smtClean="0"/>
              <a:t>читаются сначала хором, </a:t>
            </a:r>
            <a:r>
              <a:rPr lang="ru-RU" dirty="0" err="1" smtClean="0"/>
              <a:t>орфографически</a:t>
            </a:r>
            <a:r>
              <a:rPr lang="ru-RU" dirty="0" smtClean="0"/>
              <a:t>, а затем – </a:t>
            </a:r>
            <a:r>
              <a:rPr lang="ru-RU" dirty="0" err="1" smtClean="0"/>
              <a:t>орфоэпически</a:t>
            </a:r>
            <a:r>
              <a:rPr lang="ru-RU" dirty="0" smtClean="0"/>
              <a:t>. Дети находят орфограмму и объясняют ее.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714348" y="3071810"/>
            <a:ext cx="3929090" cy="24288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Шубка, шапка и мороз,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Мальчик Коля, пес Барбос,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Анна, лестница, весна,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Класс, машина, тишина.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Много разных орфограмм 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Отыскать придется вам.</a:t>
            </a:r>
            <a:endParaRPr lang="ru-RU" sz="20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929190" y="2714620"/>
            <a:ext cx="3857652" cy="28575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5497513" algn="l"/>
              </a:tabLst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Разве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можно без улыбки видеть Васины ошибки? Он в тетрадке написал: «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Корондаш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портфел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пинал,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ручька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и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титратка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у меня в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порятке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» Быстро Васе помогайте, все ошибки исправляйте!</a:t>
            </a:r>
            <a:endParaRPr lang="ru-RU" sz="2800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2616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7513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 smtClean="0"/>
              <a:t>Орфографическую зоркость детей обостряют рифмовки с элементами какографии. Как пишет М.Р.Львов, «орфографическая зоркость» предполагает также умение обнаруживать ошибки, допущенные пишущим (собственные </a:t>
            </a:r>
            <a:r>
              <a:rPr lang="ru-RU" sz="3000" dirty="0" smtClean="0"/>
              <a:t>и </a:t>
            </a:r>
            <a:r>
              <a:rPr lang="ru-RU" sz="3000" dirty="0" smtClean="0"/>
              <a:t>чужие</a:t>
            </a:r>
            <a:r>
              <a:rPr lang="ru-RU" sz="3000" dirty="0" smtClean="0"/>
              <a:t>)</a:t>
            </a:r>
            <a:endParaRPr lang="ru-RU" sz="3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71472" y="2500306"/>
            <a:ext cx="3857652" cy="43576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Здесь 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ошибки отыщите, </a:t>
            </a:r>
            <a:b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В чем причина их скажите: </a:t>
            </a:r>
            <a:b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«лыжы мы купили, </a:t>
            </a:r>
            <a:b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полыжне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 ходили, </a:t>
            </a:r>
            <a:b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да не 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накотались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, </a:t>
            </a:r>
            <a:b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лыжы 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вдрук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сламались</a:t>
            </a:r>
            <a:r>
              <a:rPr lang="ru-RU" sz="1900" dirty="0" smtClean="0">
                <a:solidFill>
                  <a:schemeClr val="accent4">
                    <a:lumMod val="50000"/>
                  </a:schemeClr>
                </a:solidFill>
              </a:rPr>
              <a:t>!»</a:t>
            </a:r>
          </a:p>
          <a:p>
            <a:endParaRPr lang="ru-RU" sz="19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643438" y="2062009"/>
            <a:ext cx="4000528" cy="450057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Лиза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бижала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по длиной алее. Анна вдыхала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слатковатый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запох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зелини.Вветвях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еграл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лёхкий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витерок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. Ветви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кочялись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. Быстрые блики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разоватогосонца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скокали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позимле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, как </a:t>
            </a:r>
            <a:r>
              <a:rPr lang="ru-RU" dirty="0" err="1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жывые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Calibri" pitchFamily="34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2231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79">
      <a:dk1>
        <a:sysClr val="windowText" lastClr="000000"/>
      </a:dk1>
      <a:lt1>
        <a:sysClr val="window" lastClr="FFFFFF"/>
      </a:lt1>
      <a:dk2>
        <a:srgbClr val="DFDFDF"/>
      </a:dk2>
      <a:lt2>
        <a:srgbClr val="DBF5F9"/>
      </a:lt2>
      <a:accent1>
        <a:srgbClr val="CEF2EC"/>
      </a:accent1>
      <a:accent2>
        <a:srgbClr val="595959"/>
      </a:accent2>
      <a:accent3>
        <a:srgbClr val="5DF0F6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511</Words>
  <PresentationFormat>Экран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МБОУ СОШ № 14 </vt:lpstr>
      <vt:lpstr>Слайд 2</vt:lpstr>
      <vt:lpstr>Слайд 3</vt:lpstr>
      <vt:lpstr> Игра   «Зажги   маячок».</vt:lpstr>
      <vt:lpstr>Особый способ записи слов.</vt:lpstr>
      <vt:lpstr>Самопроверка   написанного.</vt:lpstr>
      <vt:lpstr> Списывание.  </vt:lpstr>
      <vt:lpstr> Орфографические пятиминутки.</vt:lpstr>
      <vt:lpstr>Слайд 9</vt:lpstr>
      <vt:lpstr> Игра «Кто больше запомнит».</vt:lpstr>
      <vt:lpstr>Слайд 11</vt:lpstr>
      <vt:lpstr>Работа с орфографическим словарём.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</dc:creator>
  <cp:lastModifiedBy>Семья</cp:lastModifiedBy>
  <cp:revision>20</cp:revision>
  <dcterms:created xsi:type="dcterms:W3CDTF">2018-01-31T13:26:45Z</dcterms:created>
  <dcterms:modified xsi:type="dcterms:W3CDTF">2018-01-31T16:27:43Z</dcterms:modified>
</cp:coreProperties>
</file>