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0" r:id="rId4"/>
    <p:sldId id="281" r:id="rId5"/>
    <p:sldId id="282" r:id="rId6"/>
    <p:sldId id="283" r:id="rId7"/>
    <p:sldId id="289" r:id="rId8"/>
    <p:sldId id="284" r:id="rId9"/>
    <p:sldId id="286" r:id="rId10"/>
    <p:sldId id="287" r:id="rId11"/>
    <p:sldId id="290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36A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0598" autoAdjust="0"/>
  </p:normalViewPr>
  <p:slideViewPr>
    <p:cSldViewPr>
      <p:cViewPr varScale="1">
        <p:scale>
          <a:sx n="98" d="100"/>
          <a:sy n="98" d="100"/>
        </p:scale>
        <p:origin x="4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E27140-3612-4A0E-8E0F-63074BB62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2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1%81%D1%81%D0%B8%D1%8F" TargetMode="External"/><Relationship Id="rId3" Type="http://schemas.openxmlformats.org/officeDocument/2006/relationships/hyperlink" Target="https://ru.wikipedia.org/wiki/%D0%93%D0%B5%D1%80%D0%BE%D0%B4%D0%BE%D1%82" TargetMode="External"/><Relationship Id="rId7" Type="http://schemas.openxmlformats.org/officeDocument/2006/relationships/hyperlink" Target="https://ru.wikipedia.org/wiki/%D0%9C%D0%B8%D1%80%D1%80%D0%B0_(%D1%81%D0%BC%D0%BE%D0%BB%D0%B0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1%D0%B8%D0%B5%D0%BD%D0%B8%D1%82" TargetMode="External"/><Relationship Id="rId5" Type="http://schemas.openxmlformats.org/officeDocument/2006/relationships/hyperlink" Target="https://ru.wikipedia.org/wiki/%D0%94%D0%B8%D0%BE%D0%B4%D0%BE%D1%80_%D0%A1%D0%B8%D1%86%D0%B8%D0%BB%D0%B8%D0%B9%D1%81%D0%BA%D0%B8%D0%B9" TargetMode="External"/><Relationship Id="rId10" Type="http://schemas.openxmlformats.org/officeDocument/2006/relationships/hyperlink" Target="https://ru.wikipedia.org/wiki/%D0%9A%D0%B0%D0%BC%D0%B5%D0%B4%D1%8C" TargetMode="External"/><Relationship Id="rId4" Type="http://schemas.openxmlformats.org/officeDocument/2006/relationships/hyperlink" Target="https://ru.wikipedia.org/wiki/%D0%9F%D0%BB%D1%83%D1%82%D0%B0%D1%80%D1%85" TargetMode="External"/><Relationship Id="rId9" Type="http://schemas.openxmlformats.org/officeDocument/2006/relationships/hyperlink" Target="https://ru.wikipedia.org/wiki/%D0%93%D0%B8%D0%B4%D1%80%D0%BE%D0%BA%D1%81%D0%B8%D0%B4_%D0%BD%D0%B0%D1%82%D1%80%D0%B8%D1%8F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6%D0%B5%D0%BB%D1%83%D0%B4%D0%BE%D0%BA" TargetMode="External"/><Relationship Id="rId3" Type="http://schemas.openxmlformats.org/officeDocument/2006/relationships/hyperlink" Target="https://ru.wikipedia.org/wiki/%D0%A5%D0%B0%D0%BF%D0%B8_(%D1%81%D1%8B%D0%BD_%D0%93%D0%BE%D1%80%D0%B0)" TargetMode="External"/><Relationship Id="rId7" Type="http://schemas.openxmlformats.org/officeDocument/2006/relationships/hyperlink" Target="https://ru.wikipedia.org/wiki/%D0%9F%D0%B5%D1%87%D0%B5%D0%BD%D1%8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8%D0%BC%D1%81%D0%B5%D1%82" TargetMode="External"/><Relationship Id="rId5" Type="http://schemas.openxmlformats.org/officeDocument/2006/relationships/hyperlink" Target="https://ru.wikipedia.org/wiki/%D0%9A%D0%B2%D0%B5%D0%B1%D0%B5%D1%85%D1%81%D0%B5%D0%BD%D1%83%D1%84" TargetMode="External"/><Relationship Id="rId10" Type="http://schemas.openxmlformats.org/officeDocument/2006/relationships/hyperlink" Target="https://ru.wikipedia.org/wiki/%D0%9B%D1%91%D0%B3%D0%BA%D0%B8%D0%B5" TargetMode="External"/><Relationship Id="rId4" Type="http://schemas.openxmlformats.org/officeDocument/2006/relationships/hyperlink" Target="https://ru.wikipedia.org/wiki/%D0%94%D1%83%D0%B0%D0%BC%D1%83%D1%82%D0%B5%D1%84" TargetMode="External"/><Relationship Id="rId9" Type="http://schemas.openxmlformats.org/officeDocument/2006/relationships/hyperlink" Target="https://ru.wikipedia.org/wiki/%D0%9A%D0%B8%D1%88%D0%B5%D1%87%D0%BD%D0%B8%D0%BA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A2230-ADD6-492A-8E8C-2F95959F9C0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Изготовлении мумии.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74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Защита проекта.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2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071E9-4916-45AE-904E-CB1ABBD57CC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briola" pitchFamily="82" charset="0"/>
                <a:cs typeface="Arabic Typesetting" pitchFamily="66" charset="-78"/>
              </a:rPr>
              <a:t> Уже долгие годы к пирамидам тянутся толпы путешественников, туристов, отдыхающих и любопытствующих. Гигантские усыпальницы фараонов, уникальные подземные гробницы сооружались для поселения в них душ умерших фараонов. </a:t>
            </a:r>
            <a:endParaRPr lang="ru-RU" sz="1100" kern="0" dirty="0" smtClean="0">
              <a:solidFill>
                <a:srgbClr val="FFFFFF"/>
              </a:solidFill>
              <a:latin typeface="Microsoft Sans Serif"/>
              <a:cs typeface="Arabic Typesetting" pitchFamily="66" charset="-78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briola" pitchFamily="82" charset="0"/>
                <a:cs typeface="Arabic Typesetting" pitchFamily="66" charset="-78"/>
              </a:rPr>
              <a:t>Увидеть собственными глазами многовековую мумию в саркофаге – мечта многих путешественников. Древние египтяне верили в бессмертие души.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 учению египетских жрецов, душа зависела от сохранности тела даже после их разделения. Отсюда бесконечные заботы о трупе и неприкосновенность последнего. Мысли о необходимости сохранения тела для будущей жизни привели в конце концов к возникновению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культа умерших.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Убеждение в том, что человек после смерти продолжает существовать в месте своего погребения, привело к изобретению мумификации — особой консервации тела. Первым мастером мумификации считался сам бог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Анубис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— бог бальзамирования, владыка древнеегипетского некрополя, проводник душ умерших. Одним из важнейших аспектов погребального культа является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мумификация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или бальзамирование тела умершего.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Процесс мумифицирования был довольно долгим и кропотливым.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 древнеегипетским источникам трудно реконструировать этапы процесса мумификации. Здесь сообщения античных авторов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Геродот"/>
              </a:rPr>
              <a:t>Геродота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 tooltip="Плутарх"/>
              </a:rPr>
              <a:t>Плутарха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 tooltip="Диодор Сицилийский"/>
              </a:rPr>
              <a:t>Диодора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и некоторых других. Письменные источники дополняются исследованиями самих мумий.</a:t>
            </a:r>
            <a:endParaRPr lang="ru-RU" dirty="0" smtClean="0"/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Геродот"/>
              </a:rPr>
              <a:t>Геродот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говорит, что бальзамировщик предлагает родственникам умершего несколько способов мумификации, а те, исходя из своего финансового состояния, выбирают наиболее приемлемый. После того, как обговорены все условия, мастера принимаются за работу:</a:t>
            </a:r>
          </a:p>
          <a:p>
            <a:r>
              <a:rPr lang="ru-RU" dirty="0" smtClean="0">
                <a:effectLst/>
              </a:rPr>
              <a:t>«</a:t>
            </a:r>
            <a:r>
              <a:rPr lang="ru-RU" i="1" dirty="0" smtClean="0">
                <a:effectLst/>
              </a:rPr>
              <a:t>Сначала они извлекают через ноздри железным крючком мозг. Этим способом удаляют только часть мозга, остальную же часть — путём впрыскивания растворяющих снадобий. Затем делают острым </a:t>
            </a:r>
            <a:r>
              <a:rPr lang="ru-RU" sz="1200" i="1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 tooltip="Сиенит"/>
              </a:rPr>
              <a:t>эфипским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 tooltip="Сиенит"/>
              </a:rPr>
              <a:t> камнем</a:t>
            </a:r>
            <a:r>
              <a:rPr lang="ru-RU" i="1" dirty="0" smtClean="0">
                <a:effectLst/>
              </a:rPr>
              <a:t> разрез чуть ниже живота и очищают всю брюшную полость от внутренностей. Вычистив брюшную полость и промыв её пальмовым вином, мастера потом вновь прочищают её растёртыми благовониями. Наконец, наполняют чрево чистой растёртой 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 tooltip="Мирра (смола)"/>
              </a:rPr>
              <a:t>миррой</a:t>
            </a:r>
            <a:r>
              <a:rPr lang="ru-RU" i="1" dirty="0" smtClean="0">
                <a:effectLst/>
              </a:rPr>
              <a:t>, </a:t>
            </a:r>
            <a:r>
              <a:rPr lang="ru-RU" sz="1200" i="1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8" tooltip="Кассия"/>
              </a:rPr>
              <a:t>касией</a:t>
            </a:r>
            <a:r>
              <a:rPr lang="ru-RU" i="1" dirty="0" smtClean="0">
                <a:effectLst/>
              </a:rPr>
              <a:t> и прочими благовониями и снова зашивают. После этого тело на 70 дней кладут в 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9" tooltip="Гидроксид натрия"/>
              </a:rPr>
              <a:t>натровый щёлок</a:t>
            </a:r>
            <a:r>
              <a:rPr lang="ru-RU" i="1" dirty="0" smtClean="0">
                <a:effectLst/>
              </a:rPr>
              <a:t>. Больше 70 дней, однако, оставлять тело в щёлоке нельзя. По истечении же этого 70-дневного срока, обмыв тело, обвивают повязкой из разрезанного на ленты  полотна и намазывают 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0" tooltip="Камедь"/>
              </a:rPr>
              <a:t>камедью</a:t>
            </a:r>
            <a:r>
              <a:rPr lang="ru-RU" i="1" dirty="0" smtClean="0">
                <a:effectLst/>
              </a:rPr>
              <a:t> (её употребляют вместо клея)</a:t>
            </a:r>
            <a:r>
              <a:rPr lang="ru-RU" dirty="0" smtClean="0">
                <a:effectLst/>
              </a:rPr>
              <a:t>.» (Геродот, 2.86)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1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Инструменты, которыми пользовались при бальзамировании.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5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Органы, извлечённые из трупов не выбрасывались и не уничтожались. Они тоже сохранялись. После извлечения органы промывались, а затем погружались в специальные сосуды с бальзамом — канопы. Всего каждой мумии полагалось по 4 канопы. Крышки каноп, как правило были украшены головами 4-х богов — сыновей Гора. Их звали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Хапи (сын Гора)"/>
              </a:rPr>
              <a:t>Хапи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имеющий голову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бабуина;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 tooltip="Дуамутеф"/>
              </a:rPr>
              <a:t>Дуамутеф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с головой шакала;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 tooltip="Квебехсенуф"/>
              </a:rPr>
              <a:t>Квебехсенуф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имеющий голову сокола и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 tooltip="Имсет"/>
              </a:rPr>
              <a:t>Имсет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с человеческой головой. В определённые канопы помещались определённые органы: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Имсет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хранил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 tooltip="Печень"/>
              </a:rPr>
              <a:t>печень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Дуамутеф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8" tooltip="Желудок"/>
              </a:rPr>
              <a:t>желудок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Кебексенуф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9" tooltip="Кишечник"/>
              </a:rPr>
              <a:t>кишечник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Хапи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вмещал в себя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10" tooltip="Лёгкие"/>
              </a:rPr>
              <a:t>лёгкие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01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Деление</a:t>
            </a:r>
            <a:r>
              <a:rPr lang="ru-RU" baseline="0" dirty="0" smtClean="0"/>
              <a:t> класса на группы.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7140-3612-4A0E-8E0F-63074BB623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3450" y="5276850"/>
            <a:ext cx="7010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3450" y="5962650"/>
            <a:ext cx="70104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4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274638"/>
            <a:ext cx="2171700" cy="5287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62700" cy="5287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1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4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828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1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7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90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99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33450" y="4941168"/>
            <a:ext cx="7010400" cy="8640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8000" spc="6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МУМИИ</a:t>
            </a:r>
            <a:endParaRPr lang="en-US" sz="8000" spc="6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33450" y="5805264"/>
            <a:ext cx="7010400" cy="792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5400" dirty="0">
                <a:solidFill>
                  <a:srgbClr val="FF0000"/>
                </a:solidFill>
                <a:latin typeface="Gabriola" pitchFamily="82" charset="0"/>
              </a:rPr>
              <a:t>и</a:t>
            </a:r>
            <a:r>
              <a:rPr lang="ru-RU" sz="5400" dirty="0" smtClean="0">
                <a:solidFill>
                  <a:srgbClr val="FF0000"/>
                </a:solidFill>
                <a:latin typeface="Gabriola" pitchFamily="82" charset="0"/>
              </a:rPr>
              <a:t> секреты бальзамирования</a:t>
            </a:r>
            <a:endParaRPr lang="en-US" sz="54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8104" y="548680"/>
            <a:ext cx="3533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Рязанова Елена Юрьевна</a:t>
            </a:r>
          </a:p>
          <a:p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Учитель истории</a:t>
            </a:r>
          </a:p>
          <a:p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 МОУ «СОШ № 17»</a:t>
            </a:r>
          </a:p>
          <a:p>
            <a:r>
              <a:rPr lang="ru-RU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2017</a:t>
            </a:r>
            <a:endParaRPr lang="ru-RU" dirty="0">
              <a:solidFill>
                <a:srgbClr val="FFFF00"/>
              </a:solidFill>
              <a:latin typeface="Impact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Gabriola" pitchFamily="82" charset="0"/>
              </a:rPr>
              <a:t>   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76017"/>
            <a:ext cx="4064000" cy="27051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1681"/>
            <a:ext cx="2448272" cy="27153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51806"/>
            <a:ext cx="2083048" cy="26551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7" name="Прямая со стрелкой 6"/>
          <p:cNvCxnSpPr>
            <a:stCxn id="4" idx="3"/>
          </p:cNvCxnSpPr>
          <p:nvPr/>
        </p:nvCxnSpPr>
        <p:spPr bwMode="auto">
          <a:xfrm>
            <a:off x="2555776" y="2679378"/>
            <a:ext cx="971500" cy="589967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Круговая стрелка 8"/>
          <p:cNvSpPr/>
          <p:nvPr/>
        </p:nvSpPr>
        <p:spPr bwMode="auto">
          <a:xfrm>
            <a:off x="2051720" y="2132856"/>
            <a:ext cx="1656184" cy="2054336"/>
          </a:xfrm>
          <a:prstGeom prst="circularArrow">
            <a:avLst>
              <a:gd name="adj1" fmla="val 12500"/>
              <a:gd name="adj2" fmla="val 3176920"/>
              <a:gd name="adj3" fmla="val 20457681"/>
              <a:gd name="adj4" fmla="val 14129154"/>
              <a:gd name="adj5" fmla="val 12500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 bwMode="auto">
          <a:xfrm rot="17783781">
            <a:off x="6865595" y="4333395"/>
            <a:ext cx="1120576" cy="796413"/>
          </a:xfrm>
          <a:prstGeom prst="curvedUpArrow">
            <a:avLst>
              <a:gd name="adj1" fmla="val 0"/>
              <a:gd name="adj2" fmla="val 0"/>
              <a:gd name="adj3" fmla="val 36151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Выгнутая вниз стрелка 12"/>
          <p:cNvSpPr/>
          <p:nvPr/>
        </p:nvSpPr>
        <p:spPr bwMode="auto">
          <a:xfrm rot="19390016">
            <a:off x="6610919" y="4240564"/>
            <a:ext cx="1752256" cy="855640"/>
          </a:xfrm>
          <a:prstGeom prst="curvedUpArrow">
            <a:avLst>
              <a:gd name="adj1" fmla="val 25000"/>
              <a:gd name="adj2" fmla="val 72626"/>
              <a:gd name="adj3" fmla="val 25000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371600"/>
            <a:ext cx="5588000" cy="4191000"/>
          </a:xfrm>
        </p:spPr>
      </p:pic>
    </p:spTree>
    <p:extLst>
      <p:ext uri="{BB962C8B-B14F-4D97-AF65-F5344CB8AC3E}">
        <p14:creationId xmlns:p14="http://schemas.microsoft.com/office/powerpoint/2010/main" val="776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692696"/>
            <a:ext cx="7704856" cy="486990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0" indent="0">
              <a:lnSpc>
                <a:spcPct val="80000"/>
              </a:lnSpc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1.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Египетские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пирамиды - усыпальницы фараонов</a:t>
            </a:r>
          </a:p>
          <a:p>
            <a:pPr>
              <a:buAutoNum type="arabicPeriod" startAt="2"/>
            </a:pP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Мумии 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саркофагах</a:t>
            </a:r>
          </a:p>
          <a:p>
            <a:pPr>
              <a:buAutoNum type="arabicPeriod" startAt="2"/>
            </a:pP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Мумификация и бог Анубис</a:t>
            </a:r>
          </a:p>
          <a:p>
            <a:pPr>
              <a:buFontTx/>
              <a:buAutoNum type="arabicPeriod" startAt="2"/>
            </a:pP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бальзамирования</a:t>
            </a:r>
          </a:p>
          <a:p>
            <a:pPr>
              <a:buFontTx/>
              <a:buAutoNum type="arabicPeriod" startAt="2"/>
            </a:pP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</a:p>
          <a:p>
            <a:pPr>
              <a:buFontTx/>
              <a:buAutoNum type="arabicPeriod" startAt="2"/>
            </a:pP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Канопы</a:t>
            </a:r>
          </a:p>
          <a:p>
            <a:pPr>
              <a:buFontTx/>
              <a:buAutoNum type="arabicPeriod" startAt="2"/>
            </a:pPr>
            <a:r>
              <a:rPr lang="ru-RU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Мумия своими руками</a:t>
            </a:r>
          </a:p>
          <a:p>
            <a:pPr>
              <a:buFontTx/>
              <a:buAutoNum type="arabicPeriod" startAt="2"/>
            </a:pPr>
            <a:endParaRPr lang="ru-RU" sz="1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 startAt="2"/>
            </a:pP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667" y="692696"/>
            <a:ext cx="763284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80000"/>
              </a:lnSpc>
              <a:spcBef>
                <a:spcPct val="20000"/>
              </a:spcBef>
            </a:pPr>
            <a:endParaRPr lang="ru-RU" sz="2800" kern="0" dirty="0">
              <a:solidFill>
                <a:srgbClr val="FFFFFF"/>
              </a:solidFill>
              <a:latin typeface="Microsoft Sans Serif"/>
              <a:cs typeface="Arabic Typesetting" pitchFamily="66" charset="-78"/>
            </a:endParaRPr>
          </a:p>
          <a:p>
            <a:pPr lvl="0" algn="l">
              <a:lnSpc>
                <a:spcPct val="80000"/>
              </a:lnSpc>
              <a:spcBef>
                <a:spcPct val="20000"/>
              </a:spcBef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cs typeface="Arabic Typesetting" pitchFamily="66" charset="-78"/>
            </a:endParaRPr>
          </a:p>
          <a:p>
            <a:pPr lvl="0" algn="l">
              <a:lnSpc>
                <a:spcPct val="80000"/>
              </a:lnSpc>
              <a:spcBef>
                <a:spcPct val="20000"/>
              </a:spcBef>
            </a:pPr>
            <a:endParaRPr lang="ru-RU" sz="1800" kern="0" dirty="0">
              <a:solidFill>
                <a:srgbClr val="FFFFFF"/>
              </a:solidFill>
              <a:latin typeface="Microsoft Sans Serif"/>
            </a:endParaRPr>
          </a:p>
          <a:p>
            <a:pPr lvl="0" algn="l">
              <a:lnSpc>
                <a:spcPct val="80000"/>
              </a:lnSpc>
              <a:spcBef>
                <a:spcPct val="20000"/>
              </a:spcBef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  <a:p>
            <a:pPr lvl="0" algn="l">
              <a:lnSpc>
                <a:spcPct val="80000"/>
              </a:lnSpc>
              <a:spcBef>
                <a:spcPct val="20000"/>
              </a:spcBef>
            </a:pPr>
            <a:endParaRPr lang="ru-RU" sz="1800" kern="0" dirty="0">
              <a:solidFill>
                <a:srgbClr val="FFFFFF"/>
              </a:solidFill>
              <a:latin typeface="Microsoft Sans Serif"/>
            </a:endParaRPr>
          </a:p>
          <a:p>
            <a:pPr lvl="0" algn="l">
              <a:lnSpc>
                <a:spcPct val="80000"/>
              </a:lnSpc>
              <a:spcBef>
                <a:spcPct val="20000"/>
              </a:spcBef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1" y="188640"/>
            <a:ext cx="4502299" cy="32403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57" y="3100670"/>
            <a:ext cx="4798243" cy="33524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7308304" y="4046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99901" y="1298377"/>
            <a:ext cx="4086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Египетские пирамиды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314396"/>
            <a:ext cx="31494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-усыпальницы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фараонов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1888"/>
            <a:ext cx="4156234" cy="316835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755890" cy="33400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598127" y="980728"/>
            <a:ext cx="4251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Мумии в саркофагах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52936"/>
            <a:ext cx="4896544" cy="3600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896544" cy="309634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5509537" y="1150476"/>
            <a:ext cx="3021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Мумификация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199" y="4293096"/>
            <a:ext cx="2810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бог Анубис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597400" cy="36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816424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971600" y="4046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бальзамирования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4048" y="620688"/>
            <a:ext cx="4275584" cy="715962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4013448" cy="38884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09" y="2492896"/>
            <a:ext cx="4085456" cy="38164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606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9333"/>
            <a:ext cx="4320480" cy="341560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5" y="2924944"/>
            <a:ext cx="3960440" cy="338437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627901" y="1093806"/>
            <a:ext cx="2496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Канопы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44816" cy="7159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МУМИЯ СВОИМИ РУКАМИ</a:t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НЕОБХОДИМО: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6286500" cy="4191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853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045A3"/>
      </a:lt2>
      <a:accent1>
        <a:srgbClr val="005AB6"/>
      </a:accent1>
      <a:accent2>
        <a:srgbClr val="0073CF"/>
      </a:accent2>
      <a:accent3>
        <a:srgbClr val="FFFFFF"/>
      </a:accent3>
      <a:accent4>
        <a:srgbClr val="404040"/>
      </a:accent4>
      <a:accent5>
        <a:srgbClr val="AAB5D7"/>
      </a:accent5>
      <a:accent6>
        <a:srgbClr val="0068BB"/>
      </a:accent6>
      <a:hlink>
        <a:srgbClr val="D49A0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D49A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252</Words>
  <Application>Microsoft Office PowerPoint</Application>
  <PresentationFormat>Экран (4:3)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Aharoni</vt:lpstr>
      <vt:lpstr>Arabic Typesetting</vt:lpstr>
      <vt:lpstr>Arial</vt:lpstr>
      <vt:lpstr>Gabriola</vt:lpstr>
      <vt:lpstr>Impact</vt:lpstr>
      <vt:lpstr>Microsoft Sans Serif</vt:lpstr>
      <vt:lpstr>Mistral</vt:lpstr>
      <vt:lpstr>Times New Roman</vt:lpstr>
      <vt:lpstr>powerpoint-template</vt:lpstr>
      <vt:lpstr>МУМИИ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Инструменты</vt:lpstr>
      <vt:lpstr>Презентация PowerPoint</vt:lpstr>
      <vt:lpstr>МУМИЯ СВОИМИ РУКАМИ НАМ НЕОБХОДИМО:</vt:lpstr>
      <vt:lpstr>    ПОСЛЕДОВАТЕЛЬНОСТЬ ДЕЙСТВИЙ</vt:lpstr>
      <vt:lpstr>Результат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МУМИИ</dc:title>
  <dc:creator>rim</dc:creator>
  <cp:lastModifiedBy>TYCO</cp:lastModifiedBy>
  <cp:revision>37</cp:revision>
  <dcterms:created xsi:type="dcterms:W3CDTF">2014-11-24T20:00:11Z</dcterms:created>
  <dcterms:modified xsi:type="dcterms:W3CDTF">2018-01-30T22:24:39Z</dcterms:modified>
</cp:coreProperties>
</file>