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notesMasterIdLst>
    <p:notesMasterId r:id="rId31"/>
  </p:notesMasterIdLst>
  <p:sldIdLst>
    <p:sldId id="256" r:id="rId2"/>
    <p:sldId id="278" r:id="rId3"/>
    <p:sldId id="298" r:id="rId4"/>
    <p:sldId id="292" r:id="rId5"/>
    <p:sldId id="313" r:id="rId6"/>
    <p:sldId id="307" r:id="rId7"/>
    <p:sldId id="299" r:id="rId8"/>
    <p:sldId id="300" r:id="rId9"/>
    <p:sldId id="303" r:id="rId10"/>
    <p:sldId id="301" r:id="rId11"/>
    <p:sldId id="314" r:id="rId12"/>
    <p:sldId id="302" r:id="rId13"/>
    <p:sldId id="290" r:id="rId14"/>
    <p:sldId id="295" r:id="rId15"/>
    <p:sldId id="309" r:id="rId16"/>
    <p:sldId id="308" r:id="rId17"/>
    <p:sldId id="316" r:id="rId18"/>
    <p:sldId id="263" r:id="rId19"/>
    <p:sldId id="282" r:id="rId20"/>
    <p:sldId id="273" r:id="rId21"/>
    <p:sldId id="266" r:id="rId22"/>
    <p:sldId id="291" r:id="rId23"/>
    <p:sldId id="317" r:id="rId24"/>
    <p:sldId id="318" r:id="rId25"/>
    <p:sldId id="312" r:id="rId26"/>
    <p:sldId id="297" r:id="rId27"/>
    <p:sldId id="294" r:id="rId28"/>
    <p:sldId id="311" r:id="rId29"/>
    <p:sldId id="281" r:id="rId3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49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52" autoAdjust="0"/>
    <p:restoredTop sz="92808" autoAdjust="0"/>
  </p:normalViewPr>
  <p:slideViewPr>
    <p:cSldViewPr snapToGrid="0">
      <p:cViewPr varScale="1">
        <p:scale>
          <a:sx n="64" d="100"/>
          <a:sy n="64" d="100"/>
        </p:scale>
        <p:origin x="102"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A4458-E3CA-4B27-BC78-58B19A7B76FD}" type="datetimeFigureOut">
              <a:rPr lang="ru-RU" smtClean="0"/>
              <a:t>30.01.2018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E689C1-E114-4CD2-90AE-90B8329BDA8B}" type="slidenum">
              <a:rPr lang="ru-RU" smtClean="0"/>
              <a:t>‹#›</a:t>
            </a:fld>
            <a:endParaRPr lang="ru-RU"/>
          </a:p>
        </p:txBody>
      </p:sp>
    </p:spTree>
    <p:extLst>
      <p:ext uri="{BB962C8B-B14F-4D97-AF65-F5344CB8AC3E}">
        <p14:creationId xmlns:p14="http://schemas.microsoft.com/office/powerpoint/2010/main" val="3632493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7E689C1-E114-4CD2-90AE-90B8329BDA8B}" type="slidenum">
              <a:rPr lang="ru-RU" smtClean="0"/>
              <a:t>3</a:t>
            </a:fld>
            <a:endParaRPr lang="ru-RU"/>
          </a:p>
        </p:txBody>
      </p:sp>
    </p:spTree>
    <p:extLst>
      <p:ext uri="{BB962C8B-B14F-4D97-AF65-F5344CB8AC3E}">
        <p14:creationId xmlns:p14="http://schemas.microsoft.com/office/powerpoint/2010/main" val="2152151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7E689C1-E114-4CD2-90AE-90B8329BDA8B}" type="slidenum">
              <a:rPr lang="ru-RU" smtClean="0"/>
              <a:t>7</a:t>
            </a:fld>
            <a:endParaRPr lang="ru-RU"/>
          </a:p>
        </p:txBody>
      </p:sp>
    </p:spTree>
    <p:extLst>
      <p:ext uri="{BB962C8B-B14F-4D97-AF65-F5344CB8AC3E}">
        <p14:creationId xmlns:p14="http://schemas.microsoft.com/office/powerpoint/2010/main" val="2367971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7E689C1-E114-4CD2-90AE-90B8329BDA8B}" type="slidenum">
              <a:rPr lang="ru-RU" smtClean="0"/>
              <a:t>12</a:t>
            </a:fld>
            <a:endParaRPr lang="ru-RU"/>
          </a:p>
        </p:txBody>
      </p:sp>
    </p:spTree>
    <p:extLst>
      <p:ext uri="{BB962C8B-B14F-4D97-AF65-F5344CB8AC3E}">
        <p14:creationId xmlns:p14="http://schemas.microsoft.com/office/powerpoint/2010/main" val="847816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7E689C1-E114-4CD2-90AE-90B8329BDA8B}" type="slidenum">
              <a:rPr lang="ru-RU" smtClean="0"/>
              <a:t>27</a:t>
            </a:fld>
            <a:endParaRPr lang="ru-RU"/>
          </a:p>
        </p:txBody>
      </p:sp>
    </p:spTree>
    <p:extLst>
      <p:ext uri="{BB962C8B-B14F-4D97-AF65-F5344CB8AC3E}">
        <p14:creationId xmlns:p14="http://schemas.microsoft.com/office/powerpoint/2010/main" val="1054371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7E689C1-E114-4CD2-90AE-90B8329BDA8B}" type="slidenum">
              <a:rPr lang="ru-RU" smtClean="0"/>
              <a:t>28</a:t>
            </a:fld>
            <a:endParaRPr lang="ru-RU"/>
          </a:p>
        </p:txBody>
      </p:sp>
    </p:spTree>
    <p:extLst>
      <p:ext uri="{BB962C8B-B14F-4D97-AF65-F5344CB8AC3E}">
        <p14:creationId xmlns:p14="http://schemas.microsoft.com/office/powerpoint/2010/main" val="1582485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FC3E428-4D2B-4DCD-A897-89D58B4A595F}" type="datetimeFigureOut">
              <a:rPr lang="ru-RU" smtClean="0"/>
              <a:t>30.01.2018</a:t>
            </a:fld>
            <a:endParaRPr lang="ru-RU"/>
          </a:p>
        </p:txBody>
      </p:sp>
      <p:sp>
        <p:nvSpPr>
          <p:cNvPr id="5" name="Footer Placeholder 4"/>
          <p:cNvSpPr>
            <a:spLocks noGrp="1"/>
          </p:cNvSpPr>
          <p:nvPr>
            <p:ph type="ftr" sz="quarter" idx="11"/>
          </p:nvPr>
        </p:nvSpPr>
        <p:spPr>
          <a:xfrm>
            <a:off x="5332412" y="5883275"/>
            <a:ext cx="4324044" cy="365125"/>
          </a:xfrm>
        </p:spPr>
        <p:txBody>
          <a:bodyPr/>
          <a:lstStyle/>
          <a:p>
            <a:endParaRPr lang="ru-RU"/>
          </a:p>
        </p:txBody>
      </p:sp>
      <p:sp>
        <p:nvSpPr>
          <p:cNvPr id="6" name="Slide Number Placeholder 5"/>
          <p:cNvSpPr>
            <a:spLocks noGrp="1"/>
          </p:cNvSpPr>
          <p:nvPr>
            <p:ph type="sldNum" sz="quarter" idx="12"/>
          </p:nvPr>
        </p:nvSpPr>
        <p:spPr/>
        <p:txBody>
          <a:bodyPr/>
          <a:lstStyle/>
          <a:p>
            <a:fld id="{7949EA94-2EF1-4CC9-BF2E-46B7532CD6DD}" type="slidenum">
              <a:rPr lang="ru-RU" smtClean="0"/>
              <a:t>‹#›</a:t>
            </a:fld>
            <a:endParaRPr lang="ru-RU"/>
          </a:p>
        </p:txBody>
      </p:sp>
    </p:spTree>
    <p:extLst>
      <p:ext uri="{BB962C8B-B14F-4D97-AF65-F5344CB8AC3E}">
        <p14:creationId xmlns:p14="http://schemas.microsoft.com/office/powerpoint/2010/main" val="3391844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FC3E428-4D2B-4DCD-A897-89D58B4A595F}" type="datetimeFigureOut">
              <a:rPr lang="ru-RU" smtClean="0"/>
              <a:t>30.01.2018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949EA94-2EF1-4CC9-BF2E-46B7532CD6DD}" type="slidenum">
              <a:rPr lang="ru-RU" smtClean="0"/>
              <a:t>‹#›</a:t>
            </a:fld>
            <a:endParaRPr lang="ru-RU"/>
          </a:p>
        </p:txBody>
      </p:sp>
    </p:spTree>
    <p:extLst>
      <p:ext uri="{BB962C8B-B14F-4D97-AF65-F5344CB8AC3E}">
        <p14:creationId xmlns:p14="http://schemas.microsoft.com/office/powerpoint/2010/main" val="4211778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FC3E428-4D2B-4DCD-A897-89D58B4A595F}" type="datetimeFigureOut">
              <a:rPr lang="ru-RU" smtClean="0"/>
              <a:t>30.01.2018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49EA94-2EF1-4CC9-BF2E-46B7532CD6DD}" type="slidenum">
              <a:rPr lang="ru-RU" smtClean="0"/>
              <a:t>‹#›</a:t>
            </a:fld>
            <a:endParaRPr lang="ru-RU"/>
          </a:p>
        </p:txBody>
      </p:sp>
    </p:spTree>
    <p:extLst>
      <p:ext uri="{BB962C8B-B14F-4D97-AF65-F5344CB8AC3E}">
        <p14:creationId xmlns:p14="http://schemas.microsoft.com/office/powerpoint/2010/main" val="2567302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FC3E428-4D2B-4DCD-A897-89D58B4A595F}" type="datetimeFigureOut">
              <a:rPr lang="ru-RU" smtClean="0"/>
              <a:t>30.01.2018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49EA94-2EF1-4CC9-BF2E-46B7532CD6DD}" type="slidenum">
              <a:rPr lang="ru-RU" smtClean="0"/>
              <a:t>‹#›</a:t>
            </a:fld>
            <a:endParaRPr lang="ru-RU"/>
          </a:p>
        </p:txBody>
      </p:sp>
    </p:spTree>
    <p:extLst>
      <p:ext uri="{BB962C8B-B14F-4D97-AF65-F5344CB8AC3E}">
        <p14:creationId xmlns:p14="http://schemas.microsoft.com/office/powerpoint/2010/main" val="3974064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FC3E428-4D2B-4DCD-A897-89D58B4A595F}" type="datetimeFigureOut">
              <a:rPr lang="ru-RU" smtClean="0"/>
              <a:t>30.01.2018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49EA94-2EF1-4CC9-BF2E-46B7532CD6DD}" type="slidenum">
              <a:rPr lang="ru-RU" smtClean="0"/>
              <a:t>‹#›</a:t>
            </a:fld>
            <a:endParaRPr lang="ru-RU"/>
          </a:p>
        </p:txBody>
      </p:sp>
    </p:spTree>
    <p:extLst>
      <p:ext uri="{BB962C8B-B14F-4D97-AF65-F5344CB8AC3E}">
        <p14:creationId xmlns:p14="http://schemas.microsoft.com/office/powerpoint/2010/main" val="1745210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FC3E428-4D2B-4DCD-A897-89D58B4A595F}" type="datetimeFigureOut">
              <a:rPr lang="ru-RU" smtClean="0"/>
              <a:t>30.01.2018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49EA94-2EF1-4CC9-BF2E-46B7532CD6DD}" type="slidenum">
              <a:rPr lang="ru-RU" smtClean="0"/>
              <a:t>‹#›</a:t>
            </a:fld>
            <a:endParaRPr lang="ru-RU"/>
          </a:p>
        </p:txBody>
      </p:sp>
    </p:spTree>
    <p:extLst>
      <p:ext uri="{BB962C8B-B14F-4D97-AF65-F5344CB8AC3E}">
        <p14:creationId xmlns:p14="http://schemas.microsoft.com/office/powerpoint/2010/main" val="414308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FC3E428-4D2B-4DCD-A897-89D58B4A595F}" type="datetimeFigureOut">
              <a:rPr lang="ru-RU" smtClean="0"/>
              <a:t>30.01.2018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49EA94-2EF1-4CC9-BF2E-46B7532CD6DD}" type="slidenum">
              <a:rPr lang="ru-RU" smtClean="0"/>
              <a:t>‹#›</a:t>
            </a:fld>
            <a:endParaRPr lang="ru-RU"/>
          </a:p>
        </p:txBody>
      </p:sp>
    </p:spTree>
    <p:extLst>
      <p:ext uri="{BB962C8B-B14F-4D97-AF65-F5344CB8AC3E}">
        <p14:creationId xmlns:p14="http://schemas.microsoft.com/office/powerpoint/2010/main" val="1753556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FC3E428-4D2B-4DCD-A897-89D58B4A595F}" type="datetimeFigureOut">
              <a:rPr lang="ru-RU" smtClean="0"/>
              <a:t>30.01.2018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49EA94-2EF1-4CC9-BF2E-46B7532CD6DD}" type="slidenum">
              <a:rPr lang="ru-RU" smtClean="0"/>
              <a:t>‹#›</a:t>
            </a:fld>
            <a:endParaRPr lang="ru-RU"/>
          </a:p>
        </p:txBody>
      </p:sp>
    </p:spTree>
    <p:extLst>
      <p:ext uri="{BB962C8B-B14F-4D97-AF65-F5344CB8AC3E}">
        <p14:creationId xmlns:p14="http://schemas.microsoft.com/office/powerpoint/2010/main" val="3526260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FC3E428-4D2B-4DCD-A897-89D58B4A595F}" type="datetimeFigureOut">
              <a:rPr lang="ru-RU" smtClean="0"/>
              <a:t>30.01.2018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49EA94-2EF1-4CC9-BF2E-46B7532CD6DD}" type="slidenum">
              <a:rPr lang="ru-RU" smtClean="0"/>
              <a:t>‹#›</a:t>
            </a:fld>
            <a:endParaRPr lang="ru-RU"/>
          </a:p>
        </p:txBody>
      </p:sp>
    </p:spTree>
    <p:extLst>
      <p:ext uri="{BB962C8B-B14F-4D97-AF65-F5344CB8AC3E}">
        <p14:creationId xmlns:p14="http://schemas.microsoft.com/office/powerpoint/2010/main" val="3098089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FC3E428-4D2B-4DCD-A897-89D58B4A595F}" type="datetimeFigureOut">
              <a:rPr lang="ru-RU" smtClean="0"/>
              <a:t>30.01.2018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0951856" y="5867131"/>
            <a:ext cx="551167" cy="365125"/>
          </a:xfrm>
        </p:spPr>
        <p:txBody>
          <a:bodyPr/>
          <a:lstStyle/>
          <a:p>
            <a:fld id="{7949EA94-2EF1-4CC9-BF2E-46B7532CD6DD}" type="slidenum">
              <a:rPr lang="ru-RU" smtClean="0"/>
              <a:t>‹#›</a:t>
            </a:fld>
            <a:endParaRPr lang="ru-RU"/>
          </a:p>
        </p:txBody>
      </p:sp>
    </p:spTree>
    <p:extLst>
      <p:ext uri="{BB962C8B-B14F-4D97-AF65-F5344CB8AC3E}">
        <p14:creationId xmlns:p14="http://schemas.microsoft.com/office/powerpoint/2010/main" val="3362841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FC3E428-4D2B-4DCD-A897-89D58B4A595F}" type="datetimeFigureOut">
              <a:rPr lang="ru-RU" smtClean="0"/>
              <a:t>30.01.2018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49EA94-2EF1-4CC9-BF2E-46B7532CD6DD}" type="slidenum">
              <a:rPr lang="ru-RU" smtClean="0"/>
              <a:t>‹#›</a:t>
            </a:fld>
            <a:endParaRPr lang="ru-RU"/>
          </a:p>
        </p:txBody>
      </p:sp>
    </p:spTree>
    <p:extLst>
      <p:ext uri="{BB962C8B-B14F-4D97-AF65-F5344CB8AC3E}">
        <p14:creationId xmlns:p14="http://schemas.microsoft.com/office/powerpoint/2010/main" val="1108016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FC3E428-4D2B-4DCD-A897-89D58B4A595F}" type="datetimeFigureOut">
              <a:rPr lang="ru-RU" smtClean="0"/>
              <a:t>30.01.2018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949EA94-2EF1-4CC9-BF2E-46B7532CD6DD}" type="slidenum">
              <a:rPr lang="ru-RU" smtClean="0"/>
              <a:t>‹#›</a:t>
            </a:fld>
            <a:endParaRPr lang="ru-RU"/>
          </a:p>
        </p:txBody>
      </p:sp>
    </p:spTree>
    <p:extLst>
      <p:ext uri="{BB962C8B-B14F-4D97-AF65-F5344CB8AC3E}">
        <p14:creationId xmlns:p14="http://schemas.microsoft.com/office/powerpoint/2010/main" val="598028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FC3E428-4D2B-4DCD-A897-89D58B4A595F}" type="datetimeFigureOut">
              <a:rPr lang="ru-RU" smtClean="0"/>
              <a:t>30.01.2018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949EA94-2EF1-4CC9-BF2E-46B7532CD6DD}" type="slidenum">
              <a:rPr lang="ru-RU" smtClean="0"/>
              <a:t>‹#›</a:t>
            </a:fld>
            <a:endParaRPr lang="ru-RU"/>
          </a:p>
        </p:txBody>
      </p:sp>
    </p:spTree>
    <p:extLst>
      <p:ext uri="{BB962C8B-B14F-4D97-AF65-F5344CB8AC3E}">
        <p14:creationId xmlns:p14="http://schemas.microsoft.com/office/powerpoint/2010/main" val="3376209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FC3E428-4D2B-4DCD-A897-89D58B4A595F}" type="datetimeFigureOut">
              <a:rPr lang="ru-RU" smtClean="0"/>
              <a:t>30.01.2018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949EA94-2EF1-4CC9-BF2E-46B7532CD6DD}" type="slidenum">
              <a:rPr lang="ru-RU" smtClean="0"/>
              <a:t>‹#›</a:t>
            </a:fld>
            <a:endParaRPr lang="ru-RU"/>
          </a:p>
        </p:txBody>
      </p:sp>
    </p:spTree>
    <p:extLst>
      <p:ext uri="{BB962C8B-B14F-4D97-AF65-F5344CB8AC3E}">
        <p14:creationId xmlns:p14="http://schemas.microsoft.com/office/powerpoint/2010/main" val="3868290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C3E428-4D2B-4DCD-A897-89D58B4A595F}" type="datetimeFigureOut">
              <a:rPr lang="ru-RU" smtClean="0"/>
              <a:t>30.01.2018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949EA94-2EF1-4CC9-BF2E-46B7532CD6DD}" type="slidenum">
              <a:rPr lang="ru-RU" smtClean="0"/>
              <a:t>‹#›</a:t>
            </a:fld>
            <a:endParaRPr lang="ru-RU"/>
          </a:p>
        </p:txBody>
      </p:sp>
    </p:spTree>
    <p:extLst>
      <p:ext uri="{BB962C8B-B14F-4D97-AF65-F5344CB8AC3E}">
        <p14:creationId xmlns:p14="http://schemas.microsoft.com/office/powerpoint/2010/main" val="765550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FC3E428-4D2B-4DCD-A897-89D58B4A595F}" type="datetimeFigureOut">
              <a:rPr lang="ru-RU" smtClean="0"/>
              <a:t>30.01.2018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949EA94-2EF1-4CC9-BF2E-46B7532CD6DD}" type="slidenum">
              <a:rPr lang="ru-RU" smtClean="0"/>
              <a:t>‹#›</a:t>
            </a:fld>
            <a:endParaRPr lang="ru-RU"/>
          </a:p>
        </p:txBody>
      </p:sp>
    </p:spTree>
    <p:extLst>
      <p:ext uri="{BB962C8B-B14F-4D97-AF65-F5344CB8AC3E}">
        <p14:creationId xmlns:p14="http://schemas.microsoft.com/office/powerpoint/2010/main" val="1404497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FC3E428-4D2B-4DCD-A897-89D58B4A595F}" type="datetimeFigureOut">
              <a:rPr lang="ru-RU" smtClean="0"/>
              <a:t>30.01.2018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949EA94-2EF1-4CC9-BF2E-46B7532CD6DD}" type="slidenum">
              <a:rPr lang="ru-RU" smtClean="0"/>
              <a:t>‹#›</a:t>
            </a:fld>
            <a:endParaRPr lang="ru-RU"/>
          </a:p>
        </p:txBody>
      </p:sp>
    </p:spTree>
    <p:extLst>
      <p:ext uri="{BB962C8B-B14F-4D97-AF65-F5344CB8AC3E}">
        <p14:creationId xmlns:p14="http://schemas.microsoft.com/office/powerpoint/2010/main" val="3989764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FC3E428-4D2B-4DCD-A897-89D58B4A595F}" type="datetimeFigureOut">
              <a:rPr lang="ru-RU" smtClean="0"/>
              <a:t>30.01.2018</a:t>
            </a:fld>
            <a:endParaRPr lang="ru-RU"/>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949EA94-2EF1-4CC9-BF2E-46B7532CD6DD}" type="slidenum">
              <a:rPr lang="ru-RU" smtClean="0"/>
              <a:t>‹#›</a:t>
            </a:fld>
            <a:endParaRPr lang="ru-RU"/>
          </a:p>
        </p:txBody>
      </p:sp>
    </p:spTree>
    <p:extLst>
      <p:ext uri="{BB962C8B-B14F-4D97-AF65-F5344CB8AC3E}">
        <p14:creationId xmlns:p14="http://schemas.microsoft.com/office/powerpoint/2010/main" val="410130209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tg-m.ru/img/mag/2016/1/art_50_05_09.jpg"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4.xml"/><Relationship Id="rId4" Type="http://schemas.openxmlformats.org/officeDocument/2006/relationships/image" Target="../media/image26.wmf"/></Relationships>
</file>

<file path=ppt/slides/_rels/slide21.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freeppt4u.com/documents/9012/matematicheskie-zadachi-v-khudozhestvennykh-proizvedeniyakh-avtor-scherbakov-mikhail-uchenik-7-klassa-rukovoditel-shtraykhert-e.ppt?l=ru" TargetMode="Externa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5852" y="501041"/>
            <a:ext cx="5148196" cy="2589822"/>
          </a:xfrm>
        </p:spPr>
        <p:txBody>
          <a:bodyPr>
            <a:normAutofit/>
          </a:bodyPr>
          <a:lstStyle/>
          <a:p>
            <a:pPr algn="ctr"/>
            <a:r>
              <a:rPr lang="ru-RU" sz="4800" b="1" dirty="0" smtClean="0">
                <a:solidFill>
                  <a:srgbClr val="002060"/>
                </a:solidFill>
              </a:rPr>
              <a:t>Площади</a:t>
            </a:r>
            <a:br>
              <a:rPr lang="ru-RU" sz="4800" b="1" dirty="0" smtClean="0">
                <a:solidFill>
                  <a:srgbClr val="002060"/>
                </a:solidFill>
              </a:rPr>
            </a:br>
            <a:r>
              <a:rPr lang="ru-RU" sz="4800" b="1" dirty="0" smtClean="0">
                <a:solidFill>
                  <a:srgbClr val="002060"/>
                </a:solidFill>
              </a:rPr>
              <a:t>геометрических фигур</a:t>
            </a:r>
            <a:endParaRPr lang="ru-RU" sz="4800" b="1" dirty="0">
              <a:solidFill>
                <a:srgbClr val="002060"/>
              </a:solidFill>
            </a:endParaRPr>
          </a:p>
        </p:txBody>
      </p:sp>
      <p:sp>
        <p:nvSpPr>
          <p:cNvPr id="3" name="Подзаголовок 2"/>
          <p:cNvSpPr>
            <a:spLocks noGrp="1"/>
          </p:cNvSpPr>
          <p:nvPr>
            <p:ph type="subTitle" idx="1"/>
          </p:nvPr>
        </p:nvSpPr>
        <p:spPr>
          <a:xfrm>
            <a:off x="6425852" y="3782860"/>
            <a:ext cx="5336088" cy="1982939"/>
          </a:xfrm>
        </p:spPr>
        <p:txBody>
          <a:bodyPr>
            <a:normAutofit/>
          </a:bodyPr>
          <a:lstStyle/>
          <a:p>
            <a:r>
              <a:rPr lang="ru-RU" dirty="0" smtClean="0"/>
              <a:t>Учител</a:t>
            </a:r>
            <a:r>
              <a:rPr lang="ru-RU" dirty="0" smtClean="0"/>
              <a:t>ь школы</a:t>
            </a:r>
            <a:r>
              <a:rPr lang="ru-RU" dirty="0" smtClean="0"/>
              <a:t> «</a:t>
            </a:r>
            <a:r>
              <a:rPr lang="ru-RU" dirty="0" smtClean="0"/>
              <a:t>Технологии обучения»</a:t>
            </a:r>
          </a:p>
          <a:p>
            <a:r>
              <a:rPr lang="ru-RU" dirty="0" smtClean="0"/>
              <a:t>Ягодкина </a:t>
            </a:r>
            <a:r>
              <a:rPr lang="ru-RU" dirty="0" smtClean="0"/>
              <a:t>Елена Борисовна</a:t>
            </a:r>
            <a:endParaRPr lang="ru-RU" dirty="0"/>
          </a:p>
        </p:txBody>
      </p:sp>
      <p:pic>
        <p:nvPicPr>
          <p:cNvPr id="1028" name="Picture 4" descr="http://quiltstudio.ru/wp-content/uploads/2010/06/4.jpg"/>
          <p:cNvPicPr>
            <a:picLocks noChangeAspect="1" noChangeArrowheads="1"/>
          </p:cNvPicPr>
          <p:nvPr/>
        </p:nvPicPr>
        <p:blipFill rotWithShape="1">
          <a:blip r:embed="rId2">
            <a:extLst>
              <a:ext uri="{28A0092B-C50C-407E-A947-70E740481C1C}">
                <a14:useLocalDpi xmlns:a14="http://schemas.microsoft.com/office/drawing/2010/main" val="0"/>
              </a:ext>
            </a:extLst>
          </a:blip>
          <a:srcRect t="20558" r="40948" b="3008"/>
          <a:stretch/>
        </p:blipFill>
        <p:spPr bwMode="auto">
          <a:xfrm>
            <a:off x="2213515" y="222403"/>
            <a:ext cx="2817965" cy="28684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quiltstudio.ru/wp-content/uploads/2010/06/4.jpg"/>
          <p:cNvPicPr>
            <a:picLocks noChangeAspect="1" noChangeArrowheads="1"/>
          </p:cNvPicPr>
          <p:nvPr/>
        </p:nvPicPr>
        <p:blipFill rotWithShape="1">
          <a:blip r:embed="rId2">
            <a:extLst>
              <a:ext uri="{28A0092B-C50C-407E-A947-70E740481C1C}">
                <a14:useLocalDpi xmlns:a14="http://schemas.microsoft.com/office/drawing/2010/main" val="0"/>
              </a:ext>
            </a:extLst>
          </a:blip>
          <a:srcRect l="56384" t="33990" r="3674" b="15277"/>
          <a:stretch/>
        </p:blipFill>
        <p:spPr bwMode="auto">
          <a:xfrm>
            <a:off x="4503301" y="3444958"/>
            <a:ext cx="2323384" cy="2320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105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9612" y="293913"/>
            <a:ext cx="5199018" cy="1822269"/>
          </a:xfrm>
        </p:spPr>
        <p:txBody>
          <a:bodyPr>
            <a:normAutofit fontScale="90000"/>
          </a:bodyPr>
          <a:lstStyle/>
          <a:p>
            <a:r>
              <a:rPr lang="ru-RU" b="1" dirty="0" smtClean="0">
                <a:solidFill>
                  <a:srgbClr val="002060"/>
                </a:solidFill>
              </a:rPr>
              <a:t>«Перемерял </a:t>
            </a:r>
            <a:r>
              <a:rPr lang="ru-RU" b="1" dirty="0">
                <a:solidFill>
                  <a:srgbClr val="002060"/>
                </a:solidFill>
              </a:rPr>
              <a:t>журавль десятину</a:t>
            </a:r>
            <a:r>
              <a:rPr lang="ru-RU" b="1" dirty="0" smtClean="0">
                <a:solidFill>
                  <a:srgbClr val="002060"/>
                </a:solidFill>
              </a:rPr>
              <a:t>,</a:t>
            </a:r>
            <a:br>
              <a:rPr lang="ru-RU" b="1" dirty="0" smtClean="0">
                <a:solidFill>
                  <a:srgbClr val="002060"/>
                </a:solidFill>
              </a:rPr>
            </a:br>
            <a:r>
              <a:rPr lang="ru-RU" b="1" dirty="0" smtClean="0">
                <a:solidFill>
                  <a:srgbClr val="002060"/>
                </a:solidFill>
              </a:rPr>
              <a:t> </a:t>
            </a:r>
            <a:r>
              <a:rPr lang="ru-RU" b="1" dirty="0">
                <a:solidFill>
                  <a:srgbClr val="002060"/>
                </a:solidFill>
              </a:rPr>
              <a:t>говорит: </a:t>
            </a:r>
            <a:r>
              <a:rPr lang="ru-RU" b="1" dirty="0" smtClean="0">
                <a:solidFill>
                  <a:srgbClr val="002060"/>
                </a:solidFill>
              </a:rPr>
              <a:t>верно»</a:t>
            </a:r>
            <a:endParaRPr lang="ru-RU" b="1" dirty="0">
              <a:solidFill>
                <a:srgbClr val="002060"/>
              </a:solidFill>
            </a:endParaRPr>
          </a:p>
        </p:txBody>
      </p:sp>
      <p:sp>
        <p:nvSpPr>
          <p:cNvPr id="4" name="Объект 3"/>
          <p:cNvSpPr>
            <a:spLocks noGrp="1"/>
          </p:cNvSpPr>
          <p:nvPr>
            <p:ph sz="half" idx="2"/>
          </p:nvPr>
        </p:nvSpPr>
        <p:spPr>
          <a:xfrm>
            <a:off x="1371600" y="195944"/>
            <a:ext cx="10607039" cy="6413862"/>
          </a:xfrm>
        </p:spPr>
        <p:txBody>
          <a:bodyPr>
            <a:normAutofit lnSpcReduction="10000"/>
          </a:bodyPr>
          <a:lstStyle/>
          <a:p>
            <a:pPr algn="just"/>
            <a:endParaRPr lang="ru-RU" sz="2000" dirty="0" smtClean="0"/>
          </a:p>
          <a:p>
            <a:pPr algn="just"/>
            <a:endParaRPr lang="ru-RU" sz="2000" dirty="0"/>
          </a:p>
          <a:p>
            <a:pPr algn="just"/>
            <a:endParaRPr lang="ru-RU" sz="2000" dirty="0" smtClean="0"/>
          </a:p>
          <a:p>
            <a:pPr algn="just"/>
            <a:endParaRPr lang="ru-RU" sz="2000" dirty="0"/>
          </a:p>
          <a:p>
            <a:pPr algn="just"/>
            <a:endParaRPr lang="ru-RU" sz="2000" dirty="0" smtClean="0"/>
          </a:p>
          <a:p>
            <a:pPr algn="just"/>
            <a:endParaRPr lang="ru-RU" sz="2000" dirty="0"/>
          </a:p>
          <a:p>
            <a:pPr algn="just"/>
            <a:endParaRPr lang="ru-RU" sz="2000" dirty="0" smtClean="0"/>
          </a:p>
          <a:p>
            <a:pPr algn="just"/>
            <a:endParaRPr lang="ru-RU" sz="2000" dirty="0" smtClean="0"/>
          </a:p>
          <a:p>
            <a:pPr algn="just"/>
            <a:r>
              <a:rPr lang="ru-RU" sz="2000" dirty="0" smtClean="0"/>
              <a:t>В </a:t>
            </a:r>
            <a:r>
              <a:rPr lang="ru-RU" sz="2000" dirty="0"/>
              <a:t>памятниках древней письменности с конца XIV века упоминается геометрическая мера земельных площадей —</a:t>
            </a:r>
            <a:r>
              <a:rPr lang="ru-RU" sz="2000" b="1" dirty="0"/>
              <a:t> десятина</a:t>
            </a:r>
            <a:r>
              <a:rPr lang="ru-RU" sz="2000" b="1" u="sng" dirty="0"/>
              <a:t>.</a:t>
            </a:r>
            <a:r>
              <a:rPr lang="ru-RU" sz="2000" dirty="0"/>
              <a:t> Первоначально применяли</a:t>
            </a:r>
            <a:r>
              <a:rPr lang="ru-RU" sz="2000" b="1" dirty="0"/>
              <a:t> "круглую" десятину</a:t>
            </a:r>
            <a:r>
              <a:rPr lang="ru-RU" sz="2000" dirty="0"/>
              <a:t> — квадрат со стороной, равной десятой доле версты (50 сажен), откуда и происходит название "десятина". </a:t>
            </a:r>
            <a:endParaRPr lang="ru-RU" sz="2000" dirty="0" smtClean="0"/>
          </a:p>
          <a:p>
            <a:pPr algn="just"/>
            <a:r>
              <a:rPr lang="ru-RU" sz="2000" dirty="0" smtClean="0"/>
              <a:t>С </a:t>
            </a:r>
            <a:r>
              <a:rPr lang="ru-RU" sz="2000" dirty="0"/>
              <a:t>середины XV века десятину стали употреблять для пахотных земель, а не только для сенокосных угодий. С этого момента можно говорить об использовании в землемерной практике действительно </a:t>
            </a:r>
            <a:r>
              <a:rPr lang="ru-RU" sz="2000" b="1" dirty="0" smtClean="0"/>
              <a:t>мер площади </a:t>
            </a:r>
            <a:r>
              <a:rPr lang="ru-RU" sz="2000" dirty="0"/>
              <a:t>в метрологическом смысле слова.</a:t>
            </a:r>
          </a:p>
          <a:p>
            <a:pPr algn="just"/>
            <a:r>
              <a:rPr lang="ru-RU" sz="2000" dirty="0"/>
              <a:t> Переход от четверти к десятине оказался затруднительным, т.к. в основе четверти лежало реальное засеваемое зерно, это было понятно всем, кроме того, в писцовых книгах было зафиксировано определение земельных площадей в четвертях</a:t>
            </a:r>
            <a:r>
              <a:rPr lang="ru-RU" sz="2000" dirty="0" smtClean="0"/>
              <a:t>.</a:t>
            </a:r>
            <a:endParaRPr lang="ru-RU" sz="2000" dirty="0">
              <a:solidFill>
                <a:srgbClr val="002060"/>
              </a:solidFill>
            </a:endParaRPr>
          </a:p>
        </p:txBody>
      </p:sp>
      <p:pic>
        <p:nvPicPr>
          <p:cNvPr id="6" name="Picture 4" descr="http://passion-don.org/country/images/1_poselok.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7216598" y="293913"/>
            <a:ext cx="4534072" cy="2841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4264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484311" y="279401"/>
            <a:ext cx="10018713" cy="761999"/>
          </a:xfrm>
        </p:spPr>
        <p:txBody>
          <a:bodyPr/>
          <a:lstStyle/>
          <a:p>
            <a:r>
              <a:rPr lang="ru-RU" b="1" dirty="0">
                <a:solidFill>
                  <a:schemeClr val="accent3">
                    <a:lumMod val="50000"/>
                  </a:schemeClr>
                </a:solidFill>
              </a:rPr>
              <a:t>«Много ли человеку земли нужно?»</a:t>
            </a:r>
            <a:endParaRPr lang="ru-RU" dirty="0"/>
          </a:p>
        </p:txBody>
      </p:sp>
      <p:sp>
        <p:nvSpPr>
          <p:cNvPr id="6" name="Текст 5"/>
          <p:cNvSpPr>
            <a:spLocks noGrp="1"/>
          </p:cNvSpPr>
          <p:nvPr>
            <p:ph type="body" idx="1"/>
          </p:nvPr>
        </p:nvSpPr>
        <p:spPr>
          <a:xfrm>
            <a:off x="1295400" y="1397000"/>
            <a:ext cx="5842000" cy="5048066"/>
          </a:xfrm>
        </p:spPr>
        <p:txBody>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smtClean="0"/>
          </a:p>
          <a:p>
            <a:endParaRPr lang="ru-RU" dirty="0"/>
          </a:p>
          <a:p>
            <a:r>
              <a:rPr lang="ru-RU" dirty="0" smtClean="0"/>
              <a:t>В </a:t>
            </a:r>
            <a:r>
              <a:rPr lang="ru-RU" dirty="0"/>
              <a:t>рассказе Л.Н. Толстого «Много ли человеку земли нужно?» башкиры продают кулаку </a:t>
            </a:r>
            <a:r>
              <a:rPr lang="ru-RU" dirty="0" err="1"/>
              <a:t>Пахому</a:t>
            </a:r>
            <a:r>
              <a:rPr lang="ru-RU" dirty="0"/>
              <a:t> землю по цене «тысяча рублей за день». Под этим подразумевается участок земли, который можно обойти за день. Толстой рассказывает, как жадный Пахом побежал так быстро, что к концу дня упал мертвым.</a:t>
            </a:r>
          </a:p>
          <a:p>
            <a:endParaRPr lang="ru-RU" dirty="0"/>
          </a:p>
        </p:txBody>
      </p:sp>
      <p:sp>
        <p:nvSpPr>
          <p:cNvPr id="7" name="Объект 6"/>
          <p:cNvSpPr>
            <a:spLocks noGrp="1"/>
          </p:cNvSpPr>
          <p:nvPr>
            <p:ph sz="half" idx="2"/>
          </p:nvPr>
        </p:nvSpPr>
        <p:spPr>
          <a:xfrm>
            <a:off x="1484311" y="5137330"/>
            <a:ext cx="4895056" cy="1307737"/>
          </a:xfrm>
        </p:spPr>
        <p:txBody>
          <a:bodyPr>
            <a:normAutofit/>
          </a:bodyPr>
          <a:lstStyle/>
          <a:p>
            <a:r>
              <a:rPr lang="ru-RU" dirty="0"/>
              <a:t> </a:t>
            </a:r>
          </a:p>
          <a:p>
            <a:endParaRPr lang="ru-RU" dirty="0"/>
          </a:p>
        </p:txBody>
      </p:sp>
      <p:sp>
        <p:nvSpPr>
          <p:cNvPr id="9" name="Объект 8"/>
          <p:cNvSpPr>
            <a:spLocks noGrp="1"/>
          </p:cNvSpPr>
          <p:nvPr>
            <p:ph sz="quarter" idx="4"/>
          </p:nvPr>
        </p:nvSpPr>
        <p:spPr>
          <a:xfrm>
            <a:off x="7137400" y="5137330"/>
            <a:ext cx="4851400" cy="1307736"/>
          </a:xfrm>
        </p:spPr>
        <p:txBody>
          <a:bodyPr>
            <a:normAutofit fontScale="92500" lnSpcReduction="20000"/>
          </a:bodyPr>
          <a:lstStyle/>
          <a:p>
            <a:r>
              <a:rPr lang="ru-RU" b="1" dirty="0" smtClean="0"/>
              <a:t>Аркадий Пластов </a:t>
            </a:r>
          </a:p>
          <a:p>
            <a:r>
              <a:rPr lang="ru-RU" b="1" dirty="0" smtClean="0"/>
              <a:t>Пахом </a:t>
            </a:r>
            <a:r>
              <a:rPr lang="ru-RU" b="1" dirty="0"/>
              <a:t>подбегает к Шихану.</a:t>
            </a:r>
            <a:r>
              <a:rPr lang="ru-RU" dirty="0"/>
              <a:t> 1952</a:t>
            </a:r>
          </a:p>
          <a:p>
            <a:r>
              <a:rPr lang="ru-RU" dirty="0"/>
              <a:t>Бумага, акварель, гуашь. 63,5 × 86,5 Государственный музей Л.Н. Толстого, Москва</a:t>
            </a:r>
          </a:p>
          <a:p>
            <a:endParaRPr lang="ru-RU" dirty="0"/>
          </a:p>
        </p:txBody>
      </p:sp>
      <p:pic>
        <p:nvPicPr>
          <p:cNvPr id="11" name="Рисунок 10" descr="Иллюстрация к рассказу Л.Н. Толстого «Много ли человеку земли нужно». Пахом подбегает к Шихану. 1952">
            <a:hlinkClick r:id="rId2" tooltip="&quot;Иллюстрация к рассказу Л.Н. Толстого «Много ли человеку земли нужно». Пахом подбегает к Шихану. 1952&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7023101" y="1219200"/>
            <a:ext cx="5079998" cy="3740330"/>
          </a:xfrm>
          <a:prstGeom prst="rect">
            <a:avLst/>
          </a:prstGeom>
          <a:noFill/>
          <a:ln>
            <a:noFill/>
          </a:ln>
        </p:spPr>
      </p:pic>
    </p:spTree>
    <p:extLst>
      <p:ext uri="{BB962C8B-B14F-4D97-AF65-F5344CB8AC3E}">
        <p14:creationId xmlns:p14="http://schemas.microsoft.com/office/powerpoint/2010/main" val="4058069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0423" y="238396"/>
            <a:ext cx="4767943" cy="2452553"/>
          </a:xfrm>
        </p:spPr>
        <p:txBody>
          <a:bodyPr>
            <a:normAutofit/>
          </a:bodyPr>
          <a:lstStyle/>
          <a:p>
            <a:r>
              <a:rPr lang="ru-RU" sz="3600" b="1" dirty="0" smtClean="0">
                <a:solidFill>
                  <a:schemeClr val="accent2">
                    <a:lumMod val="75000"/>
                  </a:schemeClr>
                </a:solidFill>
              </a:rPr>
              <a:t>Эпоха укрепления </a:t>
            </a:r>
            <a:br>
              <a:rPr lang="ru-RU" sz="3600" b="1" dirty="0" smtClean="0">
                <a:solidFill>
                  <a:schemeClr val="accent2">
                    <a:lumMod val="75000"/>
                  </a:schemeClr>
                </a:solidFill>
              </a:rPr>
            </a:br>
            <a:r>
              <a:rPr lang="ru-RU" sz="3600" b="1" dirty="0" smtClean="0">
                <a:solidFill>
                  <a:schemeClr val="accent2">
                    <a:lumMod val="75000"/>
                  </a:schemeClr>
                </a:solidFill>
              </a:rPr>
              <a:t>Московского </a:t>
            </a:r>
            <a:r>
              <a:rPr lang="ru-RU" sz="3600" b="1" dirty="0">
                <a:solidFill>
                  <a:schemeClr val="accent2">
                    <a:lumMod val="75000"/>
                  </a:schemeClr>
                </a:solidFill>
              </a:rPr>
              <a:t>государства </a:t>
            </a:r>
          </a:p>
        </p:txBody>
      </p:sp>
      <p:sp>
        <p:nvSpPr>
          <p:cNvPr id="4" name="Объект 3"/>
          <p:cNvSpPr>
            <a:spLocks noGrp="1"/>
          </p:cNvSpPr>
          <p:nvPr>
            <p:ph sz="half" idx="2"/>
          </p:nvPr>
        </p:nvSpPr>
        <p:spPr>
          <a:xfrm>
            <a:off x="1458185" y="3444978"/>
            <a:ext cx="10559643" cy="3413022"/>
          </a:xfrm>
        </p:spPr>
        <p:txBody>
          <a:bodyPr>
            <a:normAutofit fontScale="25000" lnSpcReduction="20000"/>
          </a:bodyPr>
          <a:lstStyle/>
          <a:p>
            <a:pPr algn="just"/>
            <a:r>
              <a:rPr lang="ru-RU" sz="8800" dirty="0"/>
              <a:t>В эпоху укрепления Московского государства установленные ранее геометрические меры стали частичными мерами площади, т.е. определяемыми как квадрат, сторона которого равна единице длины: квадратная верста, квадратная (круглая) десятина и квадратная сажень</a:t>
            </a:r>
            <a:r>
              <a:rPr lang="ru-RU" sz="8800" dirty="0" smtClean="0"/>
              <a:t>.</a:t>
            </a:r>
          </a:p>
          <a:p>
            <a:pPr algn="just"/>
            <a:r>
              <a:rPr lang="ru-RU" sz="8800" dirty="0" smtClean="0"/>
              <a:t> </a:t>
            </a:r>
            <a:r>
              <a:rPr lang="ru-RU" sz="8800" dirty="0"/>
              <a:t>Взамен слова "квадратный", не существовавшего в то время, употребляли прилагательные "дробный", "</a:t>
            </a:r>
            <a:r>
              <a:rPr lang="ru-RU" sz="8800" dirty="0" err="1"/>
              <a:t>четвероугольный</a:t>
            </a:r>
            <a:r>
              <a:rPr lang="ru-RU" sz="8800" dirty="0"/>
              <a:t>" и др</a:t>
            </a:r>
            <a:r>
              <a:rPr lang="ru-RU" sz="8800" dirty="0" smtClean="0"/>
              <a:t>.</a:t>
            </a:r>
          </a:p>
          <a:p>
            <a:pPr algn="just"/>
            <a:r>
              <a:rPr lang="ru-RU" sz="8800" dirty="0"/>
              <a:t>В городах результаты измерений небольших площадей выражали только в мерах длины (практически в саженях) без перевода их в квадратные меры: "двор истопника Юрия вдоль — </a:t>
            </a:r>
            <a:r>
              <a:rPr lang="ru-RU" sz="8800" dirty="0" err="1"/>
              <a:t>полчетверты</a:t>
            </a:r>
            <a:r>
              <a:rPr lang="ru-RU" sz="8800" dirty="0"/>
              <a:t> саж., </a:t>
            </a:r>
            <a:r>
              <a:rPr lang="ru-RU" sz="8800" dirty="0" err="1"/>
              <a:t>попереч</a:t>
            </a:r>
            <a:r>
              <a:rPr lang="ru-RU" sz="8800" dirty="0"/>
              <a:t> — 3 саж... Подле Яузы от мосту к Москве-реке огород князя Романа Пожарского, вдоль от ворот к Яузе-реке — 46 саж., </a:t>
            </a:r>
            <a:r>
              <a:rPr lang="ru-RU" sz="8800" dirty="0" err="1"/>
              <a:t>попереч</a:t>
            </a:r>
            <a:r>
              <a:rPr lang="ru-RU" sz="8800" dirty="0"/>
              <a:t> от мосту 36 саж."</a:t>
            </a:r>
          </a:p>
          <a:p>
            <a:endParaRPr lang="ru-RU" dirty="0"/>
          </a:p>
          <a:p>
            <a:endParaRPr lang="ru-RU" dirty="0"/>
          </a:p>
        </p:txBody>
      </p:sp>
      <p:pic>
        <p:nvPicPr>
          <p:cNvPr id="7" name="Picture 4" descr="http://bigslide.ru/images/7/6591/960/img3.jpg"/>
          <p:cNvPicPr>
            <a:picLocks noChangeAspect="1" noChangeArrowheads="1"/>
          </p:cNvPicPr>
          <p:nvPr/>
        </p:nvPicPr>
        <p:blipFill rotWithShape="1">
          <a:blip r:embed="rId3">
            <a:extLst>
              <a:ext uri="{28A0092B-C50C-407E-A947-70E740481C1C}">
                <a14:useLocalDpi xmlns:a14="http://schemas.microsoft.com/office/drawing/2010/main" val="0"/>
              </a:ext>
            </a:extLst>
          </a:blip>
          <a:srcRect l="4243" t="22491" r="5192" b="9659"/>
          <a:stretch/>
        </p:blipFill>
        <p:spPr bwMode="auto">
          <a:xfrm>
            <a:off x="7119256" y="329837"/>
            <a:ext cx="4323805" cy="290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205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4311" y="685800"/>
            <a:ext cx="10018713" cy="735227"/>
          </a:xfrm>
        </p:spPr>
        <p:txBody>
          <a:bodyPr/>
          <a:lstStyle/>
          <a:p>
            <a:r>
              <a:rPr lang="ru-RU" b="1" dirty="0">
                <a:solidFill>
                  <a:schemeClr val="accent1">
                    <a:lumMod val="75000"/>
                  </a:schemeClr>
                </a:solidFill>
              </a:rPr>
              <a:t>Что такое «Книга сошного письма»? </a:t>
            </a:r>
          </a:p>
        </p:txBody>
      </p:sp>
      <p:pic>
        <p:nvPicPr>
          <p:cNvPr id="5" name="Объект 4" descr="http://old.stsl.ru/manuscripts/2/004/medium/004-0096.jpg"/>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484311" y="1814887"/>
            <a:ext cx="5268166" cy="3988754"/>
          </a:xfrm>
          <a:prstGeom prst="rect">
            <a:avLst/>
          </a:prstGeom>
          <a:noFill/>
          <a:ln>
            <a:noFill/>
          </a:ln>
        </p:spPr>
      </p:pic>
      <p:sp>
        <p:nvSpPr>
          <p:cNvPr id="4" name="Объект 3"/>
          <p:cNvSpPr>
            <a:spLocks noGrp="1"/>
          </p:cNvSpPr>
          <p:nvPr>
            <p:ph sz="half" idx="2"/>
          </p:nvPr>
        </p:nvSpPr>
        <p:spPr>
          <a:xfrm>
            <a:off x="7092777" y="1544595"/>
            <a:ext cx="4880920" cy="4436074"/>
          </a:xfrm>
        </p:spPr>
        <p:txBody>
          <a:bodyPr>
            <a:noAutofit/>
          </a:bodyPr>
          <a:lstStyle/>
          <a:p>
            <a:pPr algn="just"/>
            <a:r>
              <a:rPr lang="ru-RU" sz="2400" dirty="0" smtClean="0"/>
              <a:t>Это </a:t>
            </a:r>
            <a:r>
              <a:rPr lang="ru-RU" sz="2400" dirty="0"/>
              <a:t>исконно русское руководство, которое излагало приёмы измерения площадей. Книга вышла в России в 1629 году. В ней описывались формулы для вычисления площадей прямоугольников и квадратов, которыми мы пользуемся до сих пор. И сегодня на уроке мы будем использовать эти </a:t>
            </a:r>
            <a:r>
              <a:rPr lang="ru-RU" sz="2400" dirty="0" smtClean="0"/>
              <a:t>формулы. </a:t>
            </a:r>
            <a:endParaRPr lang="ru-RU" sz="2400" dirty="0"/>
          </a:p>
        </p:txBody>
      </p:sp>
    </p:spTree>
    <p:extLst>
      <p:ext uri="{BB962C8B-B14F-4D97-AF65-F5344CB8AC3E}">
        <p14:creationId xmlns:p14="http://schemas.microsoft.com/office/powerpoint/2010/main" val="3557346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4311" y="130629"/>
            <a:ext cx="10018713" cy="1362270"/>
          </a:xfrm>
        </p:spPr>
        <p:txBody>
          <a:bodyPr/>
          <a:lstStyle/>
          <a:p>
            <a:r>
              <a:rPr lang="ru-RU" b="1" dirty="0" smtClean="0">
                <a:solidFill>
                  <a:schemeClr val="accent5">
                    <a:lumMod val="50000"/>
                  </a:schemeClr>
                </a:solidFill>
              </a:rPr>
              <a:t>Петр </a:t>
            </a:r>
            <a:r>
              <a:rPr lang="en-US" b="1" dirty="0" smtClean="0">
                <a:solidFill>
                  <a:schemeClr val="accent5">
                    <a:lumMod val="50000"/>
                  </a:schemeClr>
                </a:solidFill>
              </a:rPr>
              <a:t>I</a:t>
            </a:r>
            <a:r>
              <a:rPr lang="ru-RU" b="1" dirty="0" smtClean="0">
                <a:solidFill>
                  <a:schemeClr val="accent5">
                    <a:lumMod val="50000"/>
                  </a:schemeClr>
                </a:solidFill>
              </a:rPr>
              <a:t> (1672-1725) – великий реформатор</a:t>
            </a:r>
            <a:endParaRPr lang="ru-RU" b="1" dirty="0">
              <a:solidFill>
                <a:schemeClr val="accent5">
                  <a:lumMod val="50000"/>
                </a:schemeClr>
              </a:solidFill>
            </a:endParaRPr>
          </a:p>
        </p:txBody>
      </p:sp>
      <p:pic>
        <p:nvPicPr>
          <p:cNvPr id="4098" name="Picture 2" descr="http://scientificrussia.ru/data/shared/istoriya_ran/assambleya.jpg"/>
          <p:cNvPicPr>
            <a:picLocks noGrp="1" noChangeAspect="1" noChangeArrowheads="1"/>
          </p:cNvPicPr>
          <p:nvPr>
            <p:ph sz="half" idx="1"/>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bwMode="auto">
          <a:xfrm>
            <a:off x="812507" y="1878562"/>
            <a:ext cx="5121761" cy="3439886"/>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sz="half" idx="2"/>
          </p:nvPr>
        </p:nvSpPr>
        <p:spPr>
          <a:xfrm>
            <a:off x="5934268" y="1306285"/>
            <a:ext cx="6257731" cy="5411755"/>
          </a:xfrm>
        </p:spPr>
        <p:txBody>
          <a:bodyPr>
            <a:noAutofit/>
          </a:bodyPr>
          <a:lstStyle/>
          <a:p>
            <a:pPr algn="just"/>
            <a:r>
              <a:rPr lang="ru-RU" sz="2400" dirty="0" smtClean="0"/>
              <a:t>Если </a:t>
            </a:r>
            <a:r>
              <a:rPr lang="ru-RU" sz="2400" dirty="0"/>
              <a:t>в XVII веке результаты измерений, выраженные в десятинах, требовалось еще "положить в четверти", то в XVIII веке десятину стали употреблять для выражения окончательных результатов измерений.</a:t>
            </a:r>
          </a:p>
          <a:p>
            <a:pPr algn="just"/>
            <a:r>
              <a:rPr lang="ru-RU" sz="2400" dirty="0"/>
              <a:t>При Петре I в системе единиц площади прочно утвердились </a:t>
            </a:r>
            <a:r>
              <a:rPr lang="ru-RU" sz="2400" b="1" dirty="0"/>
              <a:t>квадратные меры</a:t>
            </a:r>
            <a:r>
              <a:rPr lang="ru-RU" sz="2400" dirty="0"/>
              <a:t>. В учебниках давали сведения о них и о действиях с ними. Еще Л.Ф. Магницкий пользуется словом "квадратный" — "квадратные стопы", "квадратные </a:t>
            </a:r>
            <a:r>
              <a:rPr lang="ru-RU" sz="2400" dirty="0" err="1"/>
              <a:t>цоли</a:t>
            </a:r>
            <a:r>
              <a:rPr lang="ru-RU" sz="2400" dirty="0"/>
              <a:t>", "квадратные мили" и пр</a:t>
            </a:r>
            <a:r>
              <a:rPr lang="ru-RU" sz="2400" dirty="0" smtClean="0"/>
              <a:t>.</a:t>
            </a:r>
            <a:endParaRPr lang="ru-RU" sz="2400" dirty="0"/>
          </a:p>
        </p:txBody>
      </p:sp>
    </p:spTree>
    <p:extLst>
      <p:ext uri="{BB962C8B-B14F-4D97-AF65-F5344CB8AC3E}">
        <p14:creationId xmlns:p14="http://schemas.microsoft.com/office/powerpoint/2010/main" val="34539619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0423" y="235338"/>
            <a:ext cx="5773783" cy="940320"/>
          </a:xfrm>
        </p:spPr>
        <p:txBody>
          <a:bodyPr>
            <a:normAutofit fontScale="90000"/>
          </a:bodyPr>
          <a:lstStyle/>
          <a:p>
            <a:r>
              <a:rPr lang="ru-RU" b="1" dirty="0" smtClean="0">
                <a:solidFill>
                  <a:schemeClr val="accent3">
                    <a:lumMod val="75000"/>
                  </a:schemeClr>
                </a:solidFill>
              </a:rPr>
              <a:t>Менделеев и метрология</a:t>
            </a:r>
            <a:endParaRPr lang="ru-RU" b="1" dirty="0">
              <a:solidFill>
                <a:schemeClr val="accent3">
                  <a:lumMod val="75000"/>
                </a:schemeClr>
              </a:solidFill>
            </a:endParaRPr>
          </a:p>
        </p:txBody>
      </p:sp>
      <p:sp>
        <p:nvSpPr>
          <p:cNvPr id="4" name="Объект 3"/>
          <p:cNvSpPr>
            <a:spLocks noGrp="1"/>
          </p:cNvSpPr>
          <p:nvPr>
            <p:ph sz="half" idx="2"/>
          </p:nvPr>
        </p:nvSpPr>
        <p:spPr>
          <a:xfrm>
            <a:off x="5472810" y="1101012"/>
            <a:ext cx="6470374" cy="5523723"/>
          </a:xfrm>
        </p:spPr>
        <p:txBody>
          <a:bodyPr>
            <a:noAutofit/>
          </a:bodyPr>
          <a:lstStyle/>
          <a:p>
            <a:pPr algn="just"/>
            <a:endParaRPr lang="ru-RU" sz="2200" dirty="0" smtClean="0"/>
          </a:p>
          <a:p>
            <a:pPr algn="just"/>
            <a:r>
              <a:rPr lang="ru-RU" sz="2200" dirty="0" smtClean="0"/>
              <a:t>Номенклатура единиц измерения площадей не изменилась и в XIX веке.</a:t>
            </a:r>
          </a:p>
          <a:p>
            <a:pPr algn="just"/>
            <a:r>
              <a:rPr lang="ru-RU" sz="2200" dirty="0" smtClean="0"/>
              <a:t> "Положение о мерах и весах" 1899 г. разработанное Д.И. Менделеевым,  </a:t>
            </a:r>
            <a:r>
              <a:rPr lang="ru-RU" sz="2200" b="1" dirty="0" smtClean="0"/>
              <a:t>узаконило квадратные единицы, образованные от узаконенных единиц длины. </a:t>
            </a:r>
          </a:p>
          <a:p>
            <a:pPr algn="just"/>
            <a:r>
              <a:rPr lang="ru-RU" sz="2200" dirty="0" smtClean="0"/>
              <a:t>В качестве специфической единицы была узаконена десятина, равная 2400 квадратных сажен. Официально были установлены соотношения русских и метрических мер площади, опубликованные в изданных "Сравнительных таблицах" (1916г.)</a:t>
            </a:r>
          </a:p>
          <a:p>
            <a:r>
              <a:rPr lang="ru-RU" sz="2200" dirty="0" smtClean="0"/>
              <a:t>1 кв. верста = 1,13806 км</a:t>
            </a:r>
            <a:r>
              <a:rPr lang="ru-RU" sz="2200" baseline="30000" dirty="0" smtClean="0"/>
              <a:t>2</a:t>
            </a:r>
            <a:r>
              <a:rPr lang="ru-RU" sz="2200" dirty="0" smtClean="0"/>
              <a:t>;</a:t>
            </a:r>
            <a:br>
              <a:rPr lang="ru-RU" sz="2200" dirty="0" smtClean="0"/>
            </a:br>
            <a:r>
              <a:rPr lang="ru-RU" sz="2200" dirty="0" smtClean="0"/>
              <a:t>1 десятина = 1,09254 га,</a:t>
            </a:r>
            <a:br>
              <a:rPr lang="ru-RU" sz="2200" dirty="0" smtClean="0"/>
            </a:br>
            <a:r>
              <a:rPr lang="ru-RU" sz="2200" dirty="0" smtClean="0"/>
              <a:t>1 кв. аршин = 0,505805 м</a:t>
            </a:r>
            <a:r>
              <a:rPr lang="ru-RU" sz="2200" baseline="30000" dirty="0" smtClean="0"/>
              <a:t>2</a:t>
            </a:r>
            <a:r>
              <a:rPr lang="ru-RU" sz="2200" dirty="0" smtClean="0"/>
              <a:t>,</a:t>
            </a:r>
            <a:br>
              <a:rPr lang="ru-RU" sz="2200" dirty="0" smtClean="0"/>
            </a:br>
            <a:r>
              <a:rPr lang="ru-RU" sz="2200" dirty="0" smtClean="0"/>
              <a:t>1 кв. фут = 0,0929030м</a:t>
            </a:r>
            <a:r>
              <a:rPr lang="ru-RU" sz="2200" baseline="30000" dirty="0" smtClean="0"/>
              <a:t>2 </a:t>
            </a:r>
            <a:r>
              <a:rPr lang="ru-RU" sz="2200" dirty="0" smtClean="0"/>
              <a:t>и т.д.</a:t>
            </a:r>
          </a:p>
          <a:p>
            <a:endParaRPr lang="ru-RU" sz="2200" dirty="0"/>
          </a:p>
        </p:txBody>
      </p:sp>
      <p:pic>
        <p:nvPicPr>
          <p:cNvPr id="4098" name="Picture 2" descr="http://www.kirovcsm.ru/180Mendeleev/metrologia/5.jpg"/>
          <p:cNvPicPr>
            <a:picLocks noGrp="1" noChangeAspect="1" noChangeArrowheads="1"/>
          </p:cNvPicPr>
          <p:nvPr>
            <p:ph sz="half" idx="1"/>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130300" y="2052733"/>
            <a:ext cx="4342510" cy="3230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8035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7147" y="0"/>
            <a:ext cx="10039350" cy="1962150"/>
          </a:xfrm>
        </p:spPr>
        <p:txBody>
          <a:bodyPr>
            <a:normAutofit/>
          </a:bodyPr>
          <a:lstStyle/>
          <a:p>
            <a:r>
              <a:rPr lang="ru-RU" b="1" dirty="0">
                <a:solidFill>
                  <a:schemeClr val="accent1">
                    <a:lumMod val="75000"/>
                  </a:schemeClr>
                </a:solidFill>
              </a:rPr>
              <a:t>XX век. Положением о мерах и весах </a:t>
            </a:r>
            <a:r>
              <a:rPr lang="en-US" b="1" dirty="0" smtClean="0">
                <a:solidFill>
                  <a:schemeClr val="accent1">
                    <a:lumMod val="75000"/>
                  </a:schemeClr>
                </a:solidFill>
              </a:rPr>
              <a:t/>
            </a:r>
            <a:br>
              <a:rPr lang="en-US" b="1" dirty="0" smtClean="0">
                <a:solidFill>
                  <a:schemeClr val="accent1">
                    <a:lumMod val="75000"/>
                  </a:schemeClr>
                </a:solidFill>
              </a:rPr>
            </a:br>
            <a:r>
              <a:rPr lang="ru-RU" b="1" dirty="0" smtClean="0">
                <a:solidFill>
                  <a:schemeClr val="accent1">
                    <a:lumMod val="75000"/>
                  </a:schemeClr>
                </a:solidFill>
              </a:rPr>
              <a:t>от </a:t>
            </a:r>
            <a:r>
              <a:rPr lang="ru-RU" b="1" dirty="0">
                <a:solidFill>
                  <a:schemeClr val="accent1">
                    <a:lumMod val="75000"/>
                  </a:schemeClr>
                </a:solidFill>
              </a:rPr>
              <a:t>27 июля 1916 года были </a:t>
            </a:r>
            <a:r>
              <a:rPr lang="ru-RU" b="1" dirty="0" smtClean="0">
                <a:solidFill>
                  <a:schemeClr val="accent1">
                    <a:lumMod val="75000"/>
                  </a:schemeClr>
                </a:solidFill>
              </a:rPr>
              <a:t>узаконены единицы измерения площадей</a:t>
            </a:r>
            <a:endParaRPr lang="ru-RU" dirty="0">
              <a:solidFill>
                <a:schemeClr val="accent1">
                  <a:lumMod val="75000"/>
                </a:schemeClr>
              </a:solidFill>
            </a:endParaRPr>
          </a:p>
        </p:txBody>
      </p:sp>
      <p:pic>
        <p:nvPicPr>
          <p:cNvPr id="5" name="Picture 2" descr="http://2.bp.blogspot.com/-AqUj6V9_lFo/TxT_bqZKwtI/AAAAAAAAAzQ/IvJSHALPqFI/s1600/Edinici_vremeni_ploshadi.jpg"/>
          <p:cNvPicPr>
            <a:picLocks noGrp="1" noChangeAspect="1" noChangeArrowheads="1"/>
          </p:cNvPicPr>
          <p:nvPr>
            <p:ph sz="half" idx="1"/>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301" t="16753" r="82921" b="42502"/>
          <a:stretch/>
        </p:blipFill>
        <p:spPr bwMode="auto">
          <a:xfrm>
            <a:off x="2346180" y="2362201"/>
            <a:ext cx="3864120" cy="41715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2.bp.blogspot.com/-AqUj6V9_lFo/TxT_bqZKwtI/AAAAAAAAAzQ/IvJSHALPqFI/s1600/Edinici_vremeni_ploshadi.jpg"/>
          <p:cNvPicPr>
            <a:picLocks noGrp="1" noChangeAspect="1" noChangeArrowheads="1"/>
          </p:cNvPicPr>
          <p:nvPr>
            <p:ph sz="half" idx="2"/>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71257" t="17186" r="10292" b="44311"/>
          <a:stretch/>
        </p:blipFill>
        <p:spPr bwMode="auto">
          <a:xfrm>
            <a:off x="7544633" y="2362200"/>
            <a:ext cx="3754120" cy="4171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67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4311" y="323850"/>
            <a:ext cx="10018713" cy="1276351"/>
          </a:xfrm>
        </p:spPr>
        <p:txBody>
          <a:bodyPr/>
          <a:lstStyle/>
          <a:p>
            <a:pPr marL="0" indent="0"/>
            <a:r>
              <a:rPr lang="ru-RU" b="1" dirty="0">
                <a:solidFill>
                  <a:srgbClr val="00B0F0"/>
                </a:solidFill>
              </a:rPr>
              <a:t>Занимательная задача </a:t>
            </a:r>
          </a:p>
        </p:txBody>
      </p:sp>
      <p:sp>
        <p:nvSpPr>
          <p:cNvPr id="4" name="Объект 3"/>
          <p:cNvSpPr>
            <a:spLocks noGrp="1"/>
          </p:cNvSpPr>
          <p:nvPr>
            <p:ph sz="half" idx="2"/>
          </p:nvPr>
        </p:nvSpPr>
        <p:spPr>
          <a:xfrm>
            <a:off x="4876800" y="1333500"/>
            <a:ext cx="7067550" cy="5524500"/>
          </a:xfrm>
        </p:spPr>
        <p:txBody>
          <a:bodyPr>
            <a:normAutofit/>
          </a:bodyPr>
          <a:lstStyle/>
          <a:p>
            <a:pPr algn="just"/>
            <a:r>
              <a:rPr lang="ru-RU" sz="2400" dirty="0"/>
              <a:t>a) В некотором царстве, в некотором государстве была такая единица длины- </a:t>
            </a:r>
            <a:r>
              <a:rPr lang="ru-RU" sz="2400" dirty="0" err="1"/>
              <a:t>бумбамс</a:t>
            </a:r>
            <a:r>
              <a:rPr lang="ru-RU" sz="2400" dirty="0"/>
              <a:t>. Двор вокруг царского дворца имел форму прямоугольника со сторонами 50 и 80 </a:t>
            </a:r>
            <a:r>
              <a:rPr lang="ru-RU" sz="2400" dirty="0" err="1"/>
              <a:t>бумбамсов</a:t>
            </a:r>
            <a:r>
              <a:rPr lang="ru-RU" sz="2400" dirty="0"/>
              <a:t>. Найдите площадь дворца в квадратных </a:t>
            </a:r>
            <a:r>
              <a:rPr lang="ru-RU" sz="2400" dirty="0" err="1"/>
              <a:t>бумбамсах</a:t>
            </a:r>
            <a:r>
              <a:rPr lang="ru-RU" sz="2400" dirty="0"/>
              <a:t>: </a:t>
            </a:r>
          </a:p>
          <a:p>
            <a:pPr algn="just"/>
            <a:r>
              <a:rPr lang="ru-RU" sz="2400" dirty="0"/>
              <a:t>b) А сам дворец стоял в углу двора, занимая квадрат со стороной 20 </a:t>
            </a:r>
            <a:r>
              <a:rPr lang="ru-RU" sz="2400" dirty="0" err="1"/>
              <a:t>бумбамсов</a:t>
            </a:r>
            <a:r>
              <a:rPr lang="ru-RU" sz="2400" dirty="0"/>
              <a:t>. Царь решил выложить весь двор снаружи коврами, имевшими форму прямоугольника со сторонами 2 и 3 </a:t>
            </a:r>
            <a:r>
              <a:rPr lang="ru-RU" sz="2400" dirty="0" err="1"/>
              <a:t>бумбамса</a:t>
            </a:r>
            <a:r>
              <a:rPr lang="ru-RU" sz="2400" dirty="0"/>
              <a:t>. Сколько потребовалось для этого ковров?</a:t>
            </a:r>
          </a:p>
          <a:p>
            <a:endParaRPr lang="ru-RU" dirty="0"/>
          </a:p>
        </p:txBody>
      </p:sp>
      <p:pic>
        <p:nvPicPr>
          <p:cNvPr id="5" name="Picture 2" descr="http://www.metod-kopilka.ru/images/doc/6/49763/img8.jpg"/>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4028" t="29208" r="48279" b="3550"/>
          <a:stretch/>
        </p:blipFill>
        <p:spPr bwMode="auto">
          <a:xfrm>
            <a:off x="1165597" y="1885950"/>
            <a:ext cx="3711203" cy="3924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559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4311" y="241301"/>
            <a:ext cx="10018713" cy="850900"/>
          </a:xfrm>
        </p:spPr>
        <p:txBody>
          <a:bodyPr/>
          <a:lstStyle/>
          <a:p>
            <a:r>
              <a:rPr lang="ru-RU" dirty="0" smtClean="0"/>
              <a:t>Площади геометрических фигур</a:t>
            </a:r>
            <a:endParaRPr lang="ru-RU" dirty="0"/>
          </a:p>
        </p:txBody>
      </p:sp>
      <p:pic>
        <p:nvPicPr>
          <p:cNvPr id="5" name="Объект 4" descr="http://festival.1september.ru/articles/212874/img1.jpg"/>
          <p:cNvPicPr>
            <a:picLocks noGrp="1"/>
          </p:cNvPicPr>
          <p:nvPr>
            <p:ph sz="half" idx="1"/>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738310" y="1092201"/>
            <a:ext cx="10110790" cy="5327649"/>
          </a:xfrm>
          <a:prstGeom prst="rect">
            <a:avLst/>
          </a:prstGeom>
          <a:noFill/>
          <a:ln>
            <a:noFill/>
          </a:ln>
        </p:spPr>
      </p:pic>
      <p:sp>
        <p:nvSpPr>
          <p:cNvPr id="4" name="TextBox 3"/>
          <p:cNvSpPr txBox="1"/>
          <p:nvPr/>
        </p:nvSpPr>
        <p:spPr>
          <a:xfrm>
            <a:off x="8998225" y="5435015"/>
            <a:ext cx="2703445" cy="1200329"/>
          </a:xfrm>
          <a:prstGeom prst="rect">
            <a:avLst/>
          </a:prstGeom>
          <a:noFill/>
        </p:spPr>
        <p:txBody>
          <a:bodyPr wrap="square" rtlCol="0">
            <a:spAutoFit/>
          </a:bodyPr>
          <a:lstStyle/>
          <a:p>
            <a:r>
              <a:rPr lang="ru-RU" sz="2400" dirty="0"/>
              <a:t>Задание. Запиши в тетрадь формулы.</a:t>
            </a:r>
          </a:p>
          <a:p>
            <a:endParaRPr lang="ru-RU" sz="2400" dirty="0"/>
          </a:p>
        </p:txBody>
      </p:sp>
    </p:spTree>
    <p:extLst>
      <p:ext uri="{BB962C8B-B14F-4D97-AF65-F5344CB8AC3E}">
        <p14:creationId xmlns:p14="http://schemas.microsoft.com/office/powerpoint/2010/main" val="13395564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4311" y="241301"/>
            <a:ext cx="10018713" cy="1003300"/>
          </a:xfrm>
        </p:spPr>
        <p:txBody>
          <a:bodyPr/>
          <a:lstStyle/>
          <a:p>
            <a:r>
              <a:rPr lang="ru-RU" b="1" dirty="0">
                <a:solidFill>
                  <a:schemeClr val="accent1">
                    <a:lumMod val="75000"/>
                  </a:schemeClr>
                </a:solidFill>
              </a:rPr>
              <a:t>Площадь </a:t>
            </a:r>
            <a:r>
              <a:rPr lang="ru-RU" b="1" dirty="0" smtClean="0">
                <a:solidFill>
                  <a:schemeClr val="accent1">
                    <a:lumMod val="75000"/>
                  </a:schemeClr>
                </a:solidFill>
              </a:rPr>
              <a:t>круга и сектора</a:t>
            </a:r>
            <a:endParaRPr lang="ru-RU" b="1" dirty="0">
              <a:solidFill>
                <a:schemeClr val="accent1">
                  <a:lumMod val="75000"/>
                </a:schemeClr>
              </a:solidFill>
            </a:endParaRPr>
          </a:p>
        </p:txBody>
      </p:sp>
      <p:pic>
        <p:nvPicPr>
          <p:cNvPr id="5" name="Объект 4"/>
          <p:cNvPicPr>
            <a:picLocks noGrp="1" noChangeAspect="1"/>
          </p:cNvPicPr>
          <p:nvPr>
            <p:ph sz="half" idx="1"/>
          </p:nvPr>
        </p:nvPicPr>
        <p:blipFill>
          <a:blip r:embed="rId2"/>
          <a:stretch>
            <a:fillRect/>
          </a:stretch>
        </p:blipFill>
        <p:spPr>
          <a:xfrm>
            <a:off x="1920246" y="1153160"/>
            <a:ext cx="7289068" cy="5484541"/>
          </a:xfrm>
          <a:prstGeom prst="rect">
            <a:avLst/>
          </a:prstGeom>
        </p:spPr>
      </p:pic>
      <p:sp>
        <p:nvSpPr>
          <p:cNvPr id="4" name="Объект 3"/>
          <p:cNvSpPr>
            <a:spLocks noGrp="1"/>
          </p:cNvSpPr>
          <p:nvPr>
            <p:ph sz="half" idx="2"/>
          </p:nvPr>
        </p:nvSpPr>
        <p:spPr>
          <a:xfrm>
            <a:off x="9209314" y="3683726"/>
            <a:ext cx="2614385" cy="2107474"/>
          </a:xfrm>
        </p:spPr>
        <p:txBody>
          <a:bodyPr/>
          <a:lstStyle/>
          <a:p>
            <a:r>
              <a:rPr lang="ru-RU" dirty="0" smtClean="0"/>
              <a:t>Задание. Запиши в тетрадь формулы.</a:t>
            </a:r>
            <a:endParaRPr lang="ru-RU" dirty="0"/>
          </a:p>
        </p:txBody>
      </p:sp>
    </p:spTree>
    <p:extLst>
      <p:ext uri="{BB962C8B-B14F-4D97-AF65-F5344CB8AC3E}">
        <p14:creationId xmlns:p14="http://schemas.microsoft.com/office/powerpoint/2010/main" val="3644259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9711" y="0"/>
            <a:ext cx="10018713" cy="1181101"/>
          </a:xfrm>
        </p:spPr>
        <p:txBody>
          <a:bodyPr/>
          <a:lstStyle/>
          <a:p>
            <a:r>
              <a:rPr lang="ru-RU" b="1" dirty="0" smtClean="0">
                <a:solidFill>
                  <a:srgbClr val="00B0F0"/>
                </a:solidFill>
              </a:rPr>
              <a:t>Площадь фигуры</a:t>
            </a:r>
            <a:endParaRPr lang="ru-RU" b="1" dirty="0">
              <a:solidFill>
                <a:srgbClr val="00B0F0"/>
              </a:solidFill>
            </a:endParaRPr>
          </a:p>
        </p:txBody>
      </p:sp>
      <p:pic>
        <p:nvPicPr>
          <p:cNvPr id="6146" name="Picture 2" descr="http://i2.wp.com/xn--80aknic8a0b.xn--p1ai/wp-content/uploads/2012/09/paletka.png?resize=290%2C287"/>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09711" y="1460500"/>
            <a:ext cx="4725989" cy="4677101"/>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sz="half" idx="2"/>
          </p:nvPr>
        </p:nvSpPr>
        <p:spPr>
          <a:xfrm>
            <a:off x="6451600" y="1460500"/>
            <a:ext cx="5165723" cy="4978672"/>
          </a:xfrm>
        </p:spPr>
        <p:txBody>
          <a:bodyPr>
            <a:noAutofit/>
          </a:bodyPr>
          <a:lstStyle/>
          <a:p>
            <a:r>
              <a:rPr lang="ru-RU" sz="2400" dirty="0" smtClean="0"/>
              <a:t>Площадь фигуры-это количество квадратные единиц измерения, которые укладываются в этой фигуре.</a:t>
            </a:r>
          </a:p>
          <a:p>
            <a:r>
              <a:rPr lang="ru-RU" sz="2400" dirty="0" smtClean="0"/>
              <a:t>Вычислите площадь фигуры с помощью палетки (сторона  клетки 1 см) :</a:t>
            </a:r>
          </a:p>
          <a:p>
            <a:r>
              <a:rPr lang="ru-RU" sz="2400" dirty="0" smtClean="0"/>
              <a:t>Количество полных клеток- 23.</a:t>
            </a:r>
          </a:p>
          <a:p>
            <a:r>
              <a:rPr lang="ru-RU" sz="2400" dirty="0" smtClean="0"/>
              <a:t>Количество неполных клеток – 22.</a:t>
            </a:r>
          </a:p>
          <a:p>
            <a:r>
              <a:rPr lang="ru-RU" sz="2400" dirty="0" smtClean="0"/>
              <a:t>Площадь фигуры – 34 </a:t>
            </a:r>
            <a:r>
              <a:rPr lang="ru-RU" sz="2400" dirty="0" err="1" smtClean="0"/>
              <a:t>кв.см</a:t>
            </a:r>
            <a:endParaRPr lang="ru-RU" sz="2400" dirty="0"/>
          </a:p>
        </p:txBody>
      </p:sp>
    </p:spTree>
    <p:extLst>
      <p:ext uri="{BB962C8B-B14F-4D97-AF65-F5344CB8AC3E}">
        <p14:creationId xmlns:p14="http://schemas.microsoft.com/office/powerpoint/2010/main" val="42537751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4311" y="88901"/>
            <a:ext cx="10018713" cy="800099"/>
          </a:xfrm>
        </p:spPr>
        <p:txBody>
          <a:bodyPr/>
          <a:lstStyle/>
          <a:p>
            <a:r>
              <a:rPr lang="ru-RU" b="1" dirty="0">
                <a:solidFill>
                  <a:srgbClr val="00B0F0"/>
                </a:solidFill>
              </a:rPr>
              <a:t>Задачи на </a:t>
            </a:r>
            <a:r>
              <a:rPr lang="ru-RU" b="1" dirty="0" smtClean="0">
                <a:solidFill>
                  <a:srgbClr val="00B0F0"/>
                </a:solidFill>
              </a:rPr>
              <a:t>площади</a:t>
            </a:r>
            <a:endParaRPr lang="ru-RU" b="1" dirty="0">
              <a:solidFill>
                <a:srgbClr val="00B0F0"/>
              </a:solidFill>
            </a:endParaRPr>
          </a:p>
        </p:txBody>
      </p:sp>
      <p:sp>
        <p:nvSpPr>
          <p:cNvPr id="3" name="Объект 2"/>
          <p:cNvSpPr>
            <a:spLocks noGrp="1"/>
          </p:cNvSpPr>
          <p:nvPr>
            <p:ph sz="half" idx="1"/>
          </p:nvPr>
        </p:nvSpPr>
        <p:spPr>
          <a:xfrm>
            <a:off x="1270000" y="787400"/>
            <a:ext cx="5207000" cy="6070600"/>
          </a:xfrm>
        </p:spPr>
        <p:txBody>
          <a:bodyPr/>
          <a:lstStyle/>
          <a:p>
            <a:pPr algn="just">
              <a:spcAft>
                <a:spcPts val="0"/>
              </a:spcAft>
            </a:pPr>
            <a:endParaRPr lang="ru-RU" sz="2400" dirty="0" smtClean="0"/>
          </a:p>
          <a:p>
            <a:pPr algn="just">
              <a:spcAft>
                <a:spcPts val="0"/>
              </a:spcAft>
            </a:pPr>
            <a:r>
              <a:rPr lang="ru-RU" sz="2400" dirty="0" smtClean="0"/>
              <a:t>Задание для учащихся 9 класса. </a:t>
            </a:r>
            <a:endParaRPr lang="ru-RU" sz="2400" dirty="0"/>
          </a:p>
          <a:p>
            <a:pPr marL="342900" lvl="0" indent="-342900" algn="just">
              <a:spcAft>
                <a:spcPts val="0"/>
              </a:spcAft>
              <a:buFont typeface="+mj-lt"/>
              <a:buAutoNum type="arabicPeriod"/>
            </a:pPr>
            <a:r>
              <a:rPr lang="ru-RU" sz="2400" dirty="0"/>
              <a:t>Найти площадь и длину построенной окружности, описанной около данного прямоугольника.</a:t>
            </a:r>
          </a:p>
          <a:p>
            <a:pPr marL="342900" lvl="0" indent="-342900" algn="just">
              <a:spcAft>
                <a:spcPts val="0"/>
              </a:spcAft>
              <a:buFont typeface="+mj-lt"/>
              <a:buAutoNum type="arabicPeriod"/>
            </a:pPr>
            <a:r>
              <a:rPr lang="ru-RU" sz="2400" dirty="0"/>
              <a:t>Около любого четырехугольника можно описать окружность?</a:t>
            </a:r>
          </a:p>
          <a:p>
            <a:pPr marL="342900" lvl="0" indent="-342900" algn="just">
              <a:spcAft>
                <a:spcPts val="0"/>
              </a:spcAft>
              <a:buFont typeface="+mj-lt"/>
              <a:buAutoNum type="arabicPeriod"/>
            </a:pPr>
            <a:r>
              <a:rPr lang="ru-RU" sz="2400" dirty="0"/>
              <a:t>Можно ли в прямоугольник вписать окружность</a:t>
            </a:r>
            <a:r>
              <a:rPr lang="ru-RU" sz="2400" dirty="0" smtClean="0"/>
              <a:t>?</a:t>
            </a:r>
          </a:p>
          <a:p>
            <a:pPr marL="342900" lvl="0" indent="-342900" algn="just">
              <a:spcAft>
                <a:spcPts val="0"/>
              </a:spcAft>
              <a:buFont typeface="+mj-lt"/>
              <a:buAutoNum type="arabicPeriod"/>
            </a:pPr>
            <a:endParaRPr lang="ru-RU" dirty="0" smtClean="0"/>
          </a:p>
          <a:p>
            <a:pPr marL="342900" lvl="0" indent="-342900" algn="just">
              <a:spcAft>
                <a:spcPts val="0"/>
              </a:spcAft>
              <a:buFont typeface="+mj-lt"/>
              <a:buAutoNum type="arabicPeriod"/>
            </a:pPr>
            <a:endParaRPr lang="ru-RU" dirty="0"/>
          </a:p>
          <a:p>
            <a:pPr marL="342900" lvl="0" indent="-342900" algn="just">
              <a:spcAft>
                <a:spcPts val="0"/>
              </a:spcAft>
              <a:buFont typeface="+mj-lt"/>
              <a:buAutoNum type="arabicPeriod"/>
            </a:pPr>
            <a:endParaRPr lang="ru-RU" dirty="0" smtClean="0"/>
          </a:p>
          <a:p>
            <a:pPr marL="342900" lvl="0" indent="-342900" algn="just">
              <a:spcAft>
                <a:spcPts val="0"/>
              </a:spcAft>
              <a:buFont typeface="+mj-lt"/>
              <a:buAutoNum type="arabicPeriod"/>
            </a:pPr>
            <a:endParaRPr lang="ru-RU" dirty="0"/>
          </a:p>
          <a:p>
            <a:pPr marL="342900" lvl="0" indent="-342900" algn="just">
              <a:spcAft>
                <a:spcPts val="0"/>
              </a:spcAft>
              <a:buFont typeface="+mj-lt"/>
              <a:buAutoNum type="arabicPeriod"/>
            </a:pPr>
            <a:endParaRPr lang="ru-RU" dirty="0" smtClean="0"/>
          </a:p>
          <a:p>
            <a:pPr marL="342900" lvl="0" indent="-342900" algn="just">
              <a:spcAft>
                <a:spcPts val="0"/>
              </a:spcAft>
              <a:buFont typeface="+mj-lt"/>
              <a:buAutoNum type="arabicPeriod"/>
            </a:pPr>
            <a:endParaRPr lang="ru-RU" dirty="0"/>
          </a:p>
          <a:p>
            <a:pPr marL="342900" lvl="0" indent="-342900" algn="just">
              <a:spcAft>
                <a:spcPts val="0"/>
              </a:spcAft>
              <a:buFont typeface="+mj-lt"/>
              <a:buAutoNum type="arabicPeriod"/>
            </a:pPr>
            <a:endParaRPr lang="ru-RU" dirty="0" smtClean="0"/>
          </a:p>
          <a:p>
            <a:pPr marL="342900" lvl="0" indent="-342900" algn="just">
              <a:spcAft>
                <a:spcPts val="0"/>
              </a:spcAft>
              <a:buFont typeface="+mj-lt"/>
              <a:buAutoNum type="arabicPeriod"/>
            </a:pPr>
            <a:endParaRPr lang="ru-RU" dirty="0"/>
          </a:p>
          <a:p>
            <a:pPr marL="342900" lvl="0" indent="-342900" algn="just">
              <a:spcAft>
                <a:spcPts val="0"/>
              </a:spcAft>
              <a:buFont typeface="+mj-lt"/>
              <a:buAutoNum type="arabicPeriod"/>
            </a:pPr>
            <a:endParaRPr lang="ru-RU" dirty="0"/>
          </a:p>
        </p:txBody>
      </p:sp>
      <p:sp>
        <p:nvSpPr>
          <p:cNvPr id="6" name="Объект 5"/>
          <p:cNvSpPr>
            <a:spLocks noGrp="1"/>
          </p:cNvSpPr>
          <p:nvPr>
            <p:ph sz="half" idx="2"/>
          </p:nvPr>
        </p:nvSpPr>
        <p:spPr>
          <a:xfrm>
            <a:off x="6691311" y="88902"/>
            <a:ext cx="5241133" cy="6553198"/>
          </a:xfrm>
        </p:spPr>
        <p:txBody>
          <a:bodyPr/>
          <a:lstStyle/>
          <a:p>
            <a:pPr marL="0" indent="0">
              <a:buNone/>
            </a:pPr>
            <a:r>
              <a:rPr lang="ru-RU" sz="2400" dirty="0" smtClean="0"/>
              <a:t>Задание для </a:t>
            </a:r>
            <a:r>
              <a:rPr lang="ru-RU" sz="2400" dirty="0"/>
              <a:t>учащихся </a:t>
            </a:r>
            <a:r>
              <a:rPr lang="ru-RU" sz="2400" dirty="0" smtClean="0"/>
              <a:t>5-6 </a:t>
            </a:r>
            <a:r>
              <a:rPr lang="ru-RU" sz="2400" dirty="0"/>
              <a:t>класса</a:t>
            </a:r>
            <a:r>
              <a:rPr lang="ru-RU" sz="2400" dirty="0" smtClean="0"/>
              <a:t>.</a:t>
            </a:r>
          </a:p>
          <a:p>
            <a:endParaRPr lang="ru-RU" dirty="0"/>
          </a:p>
          <a:p>
            <a:endParaRPr lang="ru-RU" dirty="0" smtClean="0"/>
          </a:p>
          <a:p>
            <a:endParaRPr lang="ru-RU" dirty="0"/>
          </a:p>
          <a:p>
            <a:endParaRPr lang="ru-RU" dirty="0" smtClean="0"/>
          </a:p>
          <a:p>
            <a:endParaRPr lang="ru-RU" sz="2400" dirty="0" smtClean="0"/>
          </a:p>
          <a:p>
            <a:pPr marL="0" indent="0">
              <a:buNone/>
            </a:pPr>
            <a:r>
              <a:rPr lang="ru-RU" sz="2400" dirty="0" smtClean="0"/>
              <a:t>Задание для </a:t>
            </a:r>
            <a:r>
              <a:rPr lang="ru-RU" sz="2400" dirty="0"/>
              <a:t>учащихся </a:t>
            </a:r>
            <a:r>
              <a:rPr lang="ru-RU" sz="2400" dirty="0" smtClean="0"/>
              <a:t>7-8 класса</a:t>
            </a:r>
            <a:r>
              <a:rPr lang="ru-RU" sz="2400" dirty="0"/>
              <a:t>. </a:t>
            </a:r>
            <a:endParaRPr lang="ru-RU" sz="2400" dirty="0" smtClean="0"/>
          </a:p>
          <a:p>
            <a:endParaRPr lang="ru-RU" sz="2400" dirty="0"/>
          </a:p>
          <a:p>
            <a:endParaRPr lang="ru-RU" dirty="0" smtClean="0"/>
          </a:p>
          <a:p>
            <a:endParaRPr lang="ru-RU" dirty="0"/>
          </a:p>
          <a:p>
            <a:endParaRPr lang="ru-RU" dirty="0"/>
          </a:p>
        </p:txBody>
      </p:sp>
      <p:pic>
        <p:nvPicPr>
          <p:cNvPr id="10" name="Рисунок 12" descr="Чертеж"/>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227" y="4075112"/>
            <a:ext cx="2714625" cy="2847975"/>
          </a:xfrm>
          <a:prstGeom prst="rect">
            <a:avLst/>
          </a:prstGeom>
          <a:noFill/>
          <a:extLst>
            <a:ext uri="{909E8E84-426E-40DD-AFC4-6F175D3DCCD1}">
              <a14:hiddenFill xmlns:a14="http://schemas.microsoft.com/office/drawing/2010/main">
                <a:solidFill>
                  <a:srgbClr val="FFFFFF"/>
                </a:solidFill>
              </a14:hiddenFill>
            </a:ext>
          </a:extLst>
        </p:spPr>
      </p:pic>
      <p:pic>
        <p:nvPicPr>
          <p:cNvPr id="11" name="Объект 4" descr="C:\Users\Александр\Documents\Проект\Чертежи\Чертеж.wmf"/>
          <p:cNvPicPr>
            <a:picLocks/>
          </p:cNvPicPr>
          <p:nvPr/>
        </p:nvPicPr>
        <p:blipFill rotWithShape="1">
          <a:blip r:embed="rId3">
            <a:extLst>
              <a:ext uri="{28A0092B-C50C-407E-A947-70E740481C1C}">
                <a14:useLocalDpi xmlns:a14="http://schemas.microsoft.com/office/drawing/2010/main" val="0"/>
              </a:ext>
            </a:extLst>
          </a:blip>
          <a:srcRect r="51263"/>
          <a:stretch/>
        </p:blipFill>
        <p:spPr bwMode="auto">
          <a:xfrm>
            <a:off x="7483477" y="1662113"/>
            <a:ext cx="3768723" cy="1855787"/>
          </a:xfrm>
          <a:prstGeom prst="rect">
            <a:avLst/>
          </a:prstGeom>
          <a:noFill/>
          <a:ln>
            <a:noFill/>
          </a:ln>
          <a:extLst>
            <a:ext uri="{53640926-AAD7-44D8-BBD7-CCE9431645EC}">
              <a14:shadowObscured xmlns:a14="http://schemas.microsoft.com/office/drawing/2010/main"/>
            </a:ext>
          </a:extLst>
        </p:spPr>
      </p:pic>
      <p:pic>
        <p:nvPicPr>
          <p:cNvPr id="12" name="Объект 5" descr="C:\Users\Александр\Documents\Проект\Чертежи\Чертеж.wmf"/>
          <p:cNvPicPr>
            <a:picLocks/>
          </p:cNvPicPr>
          <p:nvPr/>
        </p:nvPicPr>
        <p:blipFill rotWithShape="1">
          <a:blip r:embed="rId4">
            <a:extLst>
              <a:ext uri="{28A0092B-C50C-407E-A947-70E740481C1C}">
                <a14:useLocalDpi xmlns:a14="http://schemas.microsoft.com/office/drawing/2010/main" val="0"/>
              </a:ext>
            </a:extLst>
          </a:blip>
          <a:srcRect r="50907" b="8209"/>
          <a:stretch/>
        </p:blipFill>
        <p:spPr bwMode="auto">
          <a:xfrm>
            <a:off x="7861314" y="4075112"/>
            <a:ext cx="3822685" cy="274478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699085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4311" y="139701"/>
            <a:ext cx="10018713" cy="1003300"/>
          </a:xfrm>
        </p:spPr>
        <p:txBody>
          <a:bodyPr/>
          <a:lstStyle/>
          <a:p>
            <a:r>
              <a:rPr lang="ru-RU" b="1" dirty="0">
                <a:solidFill>
                  <a:srgbClr val="0070C0"/>
                </a:solidFill>
              </a:rPr>
              <a:t>Задачи на площади</a:t>
            </a:r>
          </a:p>
        </p:txBody>
      </p:sp>
      <p:pic>
        <p:nvPicPr>
          <p:cNvPr id="5" name="Объект 4" descr="C:\Users\Александр\Documents\Проект\Чертеж.wmf"/>
          <p:cNvPicPr>
            <a:picLocks noGrp="1"/>
          </p:cNvPicPr>
          <p:nvPr>
            <p:ph sz="half" idx="1"/>
          </p:nvPr>
        </p:nvPicPr>
        <p:blipFill rotWithShape="1">
          <a:blip r:embed="rId2" cstate="print">
            <a:duotone>
              <a:prstClr val="black"/>
              <a:srgbClr val="D9C3A5">
                <a:tint val="50000"/>
                <a:satMod val="180000"/>
              </a:srgbClr>
            </a:duotone>
            <a:extLst>
              <a:ext uri="{28A0092B-C50C-407E-A947-70E740481C1C}">
                <a14:useLocalDpi xmlns:a14="http://schemas.microsoft.com/office/drawing/2010/main" val="0"/>
              </a:ext>
            </a:extLst>
          </a:blip>
          <a:srcRect r="16667" b="-2974"/>
          <a:stretch/>
        </p:blipFill>
        <p:spPr bwMode="auto">
          <a:xfrm>
            <a:off x="1921633" y="2126729"/>
            <a:ext cx="4174367" cy="4130423"/>
          </a:xfrm>
          <a:prstGeom prst="rect">
            <a:avLst/>
          </a:prstGeom>
          <a:noFill/>
          <a:ln>
            <a:noFill/>
          </a:ln>
        </p:spPr>
      </p:pic>
      <p:sp>
        <p:nvSpPr>
          <p:cNvPr id="6" name="Объект 5"/>
          <p:cNvSpPr>
            <a:spLocks noGrp="1"/>
          </p:cNvSpPr>
          <p:nvPr>
            <p:ph sz="half" idx="2"/>
          </p:nvPr>
        </p:nvSpPr>
        <p:spPr>
          <a:xfrm>
            <a:off x="7140163" y="4823791"/>
            <a:ext cx="4839802" cy="1245705"/>
          </a:xfrm>
        </p:spPr>
        <p:txBody>
          <a:bodyPr>
            <a:normAutofit/>
          </a:bodyPr>
          <a:lstStyle/>
          <a:p>
            <a:pPr marL="0" indent="0">
              <a:spcBef>
                <a:spcPts val="0"/>
              </a:spcBef>
              <a:spcAft>
                <a:spcPts val="0"/>
              </a:spcAft>
            </a:pPr>
            <a:r>
              <a:rPr lang="ru-RU" sz="2400" dirty="0"/>
              <a:t>Задание </a:t>
            </a:r>
            <a:r>
              <a:rPr lang="ru-RU" sz="2400" dirty="0" smtClean="0"/>
              <a:t>для </a:t>
            </a:r>
            <a:r>
              <a:rPr lang="ru-RU" sz="2400" dirty="0"/>
              <a:t>учащихся 7-8 класса. </a:t>
            </a:r>
          </a:p>
        </p:txBody>
      </p:sp>
      <p:graphicFrame>
        <p:nvGraphicFramePr>
          <p:cNvPr id="8" name="Объект 2"/>
          <p:cNvGraphicFramePr>
            <a:graphicFrameLocks/>
          </p:cNvGraphicFramePr>
          <p:nvPr>
            <p:extLst>
              <p:ext uri="{D42A27DB-BD31-4B8C-83A1-F6EECF244321}">
                <p14:modId xmlns:p14="http://schemas.microsoft.com/office/powerpoint/2010/main" val="2776608858"/>
              </p:ext>
            </p:extLst>
          </p:nvPr>
        </p:nvGraphicFramePr>
        <p:xfrm>
          <a:off x="15006579" y="7836906"/>
          <a:ext cx="4853045" cy="152400"/>
        </p:xfrm>
        <a:graphic>
          <a:graphicData uri="http://schemas.openxmlformats.org/drawingml/2006/table">
            <a:tbl>
              <a:tblPr>
                <a:tableStyleId>{5C22544A-7EE6-4342-B048-85BDC9FD1C3A}</a:tableStyleId>
              </a:tblPr>
              <a:tblGrid>
                <a:gridCol w="4853045">
                  <a:extLst>
                    <a:ext uri="{9D8B030D-6E8A-4147-A177-3AD203B41FA5}">
                      <a16:colId xmlns:a16="http://schemas.microsoft.com/office/drawing/2014/main" val="20000"/>
                    </a:ext>
                  </a:extLst>
                </a:gridCol>
              </a:tblGrid>
              <a:tr h="151394">
                <a:tc>
                  <a:txBody>
                    <a:bodyPr/>
                    <a:lstStyle/>
                    <a:p>
                      <a:pPr algn="just">
                        <a:spcAft>
                          <a:spcPts val="0"/>
                        </a:spcAft>
                      </a:pPr>
                      <a:r>
                        <a:rPr lang="ru-RU" sz="500" dirty="0">
                          <a:effectLst/>
                        </a:rPr>
                        <a:t>7-8 класс. Задание №2. Найти  </a:t>
                      </a:r>
                      <a:r>
                        <a:rPr lang="en-US" sz="500" dirty="0">
                          <a:effectLst/>
                        </a:rPr>
                        <a:t>S</a:t>
                      </a:r>
                      <a:r>
                        <a:rPr lang="en-US" sz="500" baseline="-25000" dirty="0">
                          <a:effectLst/>
                        </a:rPr>
                        <a:t>ABC</a:t>
                      </a:r>
                      <a:r>
                        <a:rPr lang="ru-RU" sz="500" baseline="-25000" dirty="0">
                          <a:effectLst/>
                        </a:rPr>
                        <a:t>, </a:t>
                      </a:r>
                      <a:r>
                        <a:rPr lang="ru-RU" sz="500" dirty="0">
                          <a:effectLst/>
                        </a:rPr>
                        <a:t>углы треугольника АВС.</a:t>
                      </a:r>
                    </a:p>
                    <a:p>
                      <a:pPr algn="just">
                        <a:spcAft>
                          <a:spcPts val="0"/>
                        </a:spcAft>
                      </a:pPr>
                      <a:r>
                        <a:rPr lang="ru-RU" sz="500" dirty="0">
                          <a:effectLst/>
                        </a:rPr>
                        <a:t> </a:t>
                      </a:r>
                      <a:endParaRPr lang="ru-RU" sz="500" dirty="0">
                        <a:effectLst/>
                        <a:latin typeface="Times New Roman" panose="02020603050405020304" pitchFamily="18" charset="0"/>
                        <a:ea typeface="Times New Roman" panose="02020603050405020304" pitchFamily="18" charset="0"/>
                      </a:endParaRPr>
                    </a:p>
                  </a:txBody>
                  <a:tcPr marL="55855" marR="55855" marT="0" marB="0"/>
                </a:tc>
                <a:extLst>
                  <a:ext uri="{0D108BD9-81ED-4DB2-BD59-A6C34878D82A}">
                    <a16:rowId xmlns:a16="http://schemas.microsoft.com/office/drawing/2014/main" val="10000"/>
                  </a:ext>
                </a:extLst>
              </a:tr>
            </a:tbl>
          </a:graphicData>
        </a:graphic>
      </p:graphicFrame>
      <p:pic>
        <p:nvPicPr>
          <p:cNvPr id="9" name="Рисунок 23" descr="Чертеж"/>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5121" y="1046921"/>
            <a:ext cx="4733434" cy="35780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84311" y="1227345"/>
            <a:ext cx="5380315" cy="461665"/>
          </a:xfrm>
          <a:prstGeom prst="rect">
            <a:avLst/>
          </a:prstGeom>
          <a:noFill/>
        </p:spPr>
        <p:txBody>
          <a:bodyPr wrap="square" rtlCol="0">
            <a:spAutoFit/>
          </a:bodyPr>
          <a:lstStyle/>
          <a:p>
            <a:r>
              <a:rPr lang="ru-RU" sz="2400" dirty="0"/>
              <a:t>Задание </a:t>
            </a:r>
            <a:r>
              <a:rPr lang="ru-RU" sz="2400" dirty="0" smtClean="0"/>
              <a:t>для </a:t>
            </a:r>
            <a:r>
              <a:rPr lang="ru-RU" sz="2400" dirty="0"/>
              <a:t>учащихся </a:t>
            </a:r>
            <a:r>
              <a:rPr lang="ru-RU" sz="2400" dirty="0" smtClean="0"/>
              <a:t>10-11 </a:t>
            </a:r>
            <a:r>
              <a:rPr lang="ru-RU" sz="2400" dirty="0"/>
              <a:t>класса. </a:t>
            </a:r>
          </a:p>
        </p:txBody>
      </p:sp>
    </p:spTree>
    <p:extLst>
      <p:ext uri="{BB962C8B-B14F-4D97-AF65-F5344CB8AC3E}">
        <p14:creationId xmlns:p14="http://schemas.microsoft.com/office/powerpoint/2010/main" val="6836316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53300" y="704850"/>
            <a:ext cx="4149724" cy="2438400"/>
          </a:xfrm>
        </p:spPr>
        <p:txBody>
          <a:bodyPr>
            <a:normAutofit/>
          </a:bodyPr>
          <a:lstStyle/>
          <a:p>
            <a:r>
              <a:rPr lang="ru-RU" b="1" dirty="0">
                <a:solidFill>
                  <a:srgbClr val="0070C0"/>
                </a:solidFill>
              </a:rPr>
              <a:t>Задачи с практическим содержанием</a:t>
            </a:r>
          </a:p>
        </p:txBody>
      </p:sp>
      <p:sp>
        <p:nvSpPr>
          <p:cNvPr id="4" name="Объект 3"/>
          <p:cNvSpPr>
            <a:spLocks noGrp="1"/>
          </p:cNvSpPr>
          <p:nvPr>
            <p:ph sz="half" idx="2"/>
          </p:nvPr>
        </p:nvSpPr>
        <p:spPr>
          <a:xfrm>
            <a:off x="4193177" y="3618410"/>
            <a:ext cx="7812009" cy="3357155"/>
          </a:xfrm>
        </p:spPr>
        <p:txBody>
          <a:bodyPr>
            <a:normAutofit fontScale="55000" lnSpcReduction="20000"/>
          </a:bodyPr>
          <a:lstStyle/>
          <a:p>
            <a:endParaRPr lang="ru-RU" dirty="0" smtClean="0"/>
          </a:p>
          <a:p>
            <a:pPr marL="0" indent="0">
              <a:buNone/>
            </a:pPr>
            <a:r>
              <a:rPr lang="ru-RU" sz="5100" b="1" dirty="0" smtClean="0">
                <a:solidFill>
                  <a:srgbClr val="002060"/>
                </a:solidFill>
              </a:rPr>
              <a:t>Три </a:t>
            </a:r>
            <a:r>
              <a:rPr lang="ru-RU" sz="5100" b="1" dirty="0">
                <a:solidFill>
                  <a:srgbClr val="002060"/>
                </a:solidFill>
              </a:rPr>
              <a:t>пути ведут к знанию:</a:t>
            </a:r>
          </a:p>
          <a:p>
            <a:r>
              <a:rPr lang="ru-RU" sz="5100" b="1" dirty="0">
                <a:solidFill>
                  <a:srgbClr val="002060"/>
                </a:solidFill>
              </a:rPr>
              <a:t>Путь размышления – это путь самый благородный;</a:t>
            </a:r>
          </a:p>
          <a:p>
            <a:r>
              <a:rPr lang="ru-RU" sz="5100" b="1" dirty="0">
                <a:solidFill>
                  <a:srgbClr val="002060"/>
                </a:solidFill>
              </a:rPr>
              <a:t>Путь подражания – это путь самый легкий;</a:t>
            </a:r>
          </a:p>
          <a:p>
            <a:r>
              <a:rPr lang="ru-RU" sz="5100" b="1" dirty="0">
                <a:solidFill>
                  <a:srgbClr val="002060"/>
                </a:solidFill>
              </a:rPr>
              <a:t>Путь опыта – это путь самый горький</a:t>
            </a:r>
            <a:r>
              <a:rPr lang="ru-RU" sz="5100" b="1" dirty="0"/>
              <a:t>.</a:t>
            </a:r>
          </a:p>
          <a:p>
            <a:pPr marL="0" indent="0">
              <a:buNone/>
            </a:pPr>
            <a:r>
              <a:rPr lang="ru-RU" sz="5100" b="1" i="1" dirty="0"/>
              <a:t>Китайский философ и мудрец Конфуций</a:t>
            </a:r>
            <a:r>
              <a:rPr lang="ru-RU" b="1" i="1" dirty="0"/>
              <a:t>.</a:t>
            </a:r>
            <a:endParaRPr lang="ru-RU" b="1" dirty="0"/>
          </a:p>
          <a:p>
            <a:endParaRPr lang="ru-RU" dirty="0"/>
          </a:p>
        </p:txBody>
      </p:sp>
      <p:pic>
        <p:nvPicPr>
          <p:cNvPr id="2050" name="Picture 2" descr="http://www.ljplus.ru/img4/o/g/ogur/confuc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273" y="342440"/>
            <a:ext cx="5335149" cy="3275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4696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03540" y="112734"/>
            <a:ext cx="7152407" cy="1215025"/>
          </a:xfrm>
        </p:spPr>
        <p:txBody>
          <a:bodyPr>
            <a:normAutofit fontScale="90000"/>
          </a:bodyPr>
          <a:lstStyle/>
          <a:p>
            <a:r>
              <a:rPr lang="ru-RU" b="1" dirty="0">
                <a:solidFill>
                  <a:srgbClr val="00B050"/>
                </a:solidFill>
              </a:rPr>
              <a:t>Задача Льва Толстого </a:t>
            </a:r>
            <a:r>
              <a:rPr lang="ru-RU" b="1" dirty="0" smtClean="0">
                <a:solidFill>
                  <a:srgbClr val="00B050"/>
                </a:solidFill>
              </a:rPr>
              <a:t/>
            </a:r>
            <a:br>
              <a:rPr lang="ru-RU" b="1" dirty="0" smtClean="0">
                <a:solidFill>
                  <a:srgbClr val="00B050"/>
                </a:solidFill>
              </a:rPr>
            </a:br>
            <a:r>
              <a:rPr lang="ru-RU" b="1" dirty="0" smtClean="0">
                <a:solidFill>
                  <a:srgbClr val="00B050"/>
                </a:solidFill>
              </a:rPr>
              <a:t>«</a:t>
            </a:r>
            <a:r>
              <a:rPr lang="ru-RU" b="1" dirty="0">
                <a:solidFill>
                  <a:srgbClr val="00B050"/>
                </a:solidFill>
              </a:rPr>
              <a:t>Как Пахом покупал землю</a:t>
            </a:r>
            <a:r>
              <a:rPr lang="ru-RU" b="1" dirty="0" smtClean="0">
                <a:solidFill>
                  <a:srgbClr val="00B050"/>
                </a:solidFill>
              </a:rPr>
              <a:t>»</a:t>
            </a:r>
            <a:endParaRPr lang="ru-RU" dirty="0">
              <a:solidFill>
                <a:srgbClr val="00B050"/>
              </a:solidFill>
            </a:endParaRPr>
          </a:p>
        </p:txBody>
      </p:sp>
      <p:sp>
        <p:nvSpPr>
          <p:cNvPr id="7" name="TextBox 6"/>
          <p:cNvSpPr txBox="1"/>
          <p:nvPr/>
        </p:nvSpPr>
        <p:spPr>
          <a:xfrm>
            <a:off x="9181970" y="3237160"/>
            <a:ext cx="1841326" cy="369332"/>
          </a:xfrm>
          <a:prstGeom prst="rect">
            <a:avLst/>
          </a:prstGeom>
          <a:noFill/>
        </p:spPr>
        <p:txBody>
          <a:bodyPr wrap="square" rtlCol="0">
            <a:spAutoFit/>
          </a:bodyPr>
          <a:lstStyle/>
          <a:p>
            <a:pPr algn="ctr"/>
            <a:r>
              <a:rPr lang="ru-RU" dirty="0" smtClean="0"/>
              <a:t>Л.Н. Толстой</a:t>
            </a:r>
            <a:endParaRPr lang="ru-RU" dirty="0"/>
          </a:p>
        </p:txBody>
      </p:sp>
      <p:pic>
        <p:nvPicPr>
          <p:cNvPr id="8" name="Рисунок 7" descr="http://baksans.medic-books.net/imagis/jertvennye-lvy-frolov-a-frolov-a--2590-small.jpg"/>
          <p:cNvPicPr/>
          <p:nvPr/>
        </p:nvPicPr>
        <p:blipFill rotWithShape="1">
          <a:blip r:embed="rId2">
            <a:extLst>
              <a:ext uri="{28A0092B-C50C-407E-A947-70E740481C1C}">
                <a14:useLocalDpi xmlns:a14="http://schemas.microsoft.com/office/drawing/2010/main" val="0"/>
              </a:ext>
            </a:extLst>
          </a:blip>
          <a:srcRect l="3527" t="3207" r="59915" b="28164"/>
          <a:stretch/>
        </p:blipFill>
        <p:spPr bwMode="auto">
          <a:xfrm>
            <a:off x="9093635" y="112734"/>
            <a:ext cx="2171700" cy="3057525"/>
          </a:xfrm>
          <a:prstGeom prst="rect">
            <a:avLst/>
          </a:prstGeom>
          <a:noFill/>
          <a:ln>
            <a:noFill/>
          </a:ln>
          <a:extLst>
            <a:ext uri="{53640926-AAD7-44D8-BBD7-CCE9431645EC}">
              <a14:shadowObscured xmlns:a14="http://schemas.microsoft.com/office/drawing/2010/main"/>
            </a:ext>
          </a:extLst>
        </p:spPr>
      </p:pic>
      <p:sp>
        <p:nvSpPr>
          <p:cNvPr id="9" name="Объект 8"/>
          <p:cNvSpPr>
            <a:spLocks noGrp="1"/>
          </p:cNvSpPr>
          <p:nvPr>
            <p:ph sz="half" idx="1"/>
          </p:nvPr>
        </p:nvSpPr>
        <p:spPr>
          <a:xfrm>
            <a:off x="1302707" y="1327760"/>
            <a:ext cx="7302674" cy="1565752"/>
          </a:xfrm>
        </p:spPr>
        <p:txBody>
          <a:bodyPr>
            <a:noAutofit/>
          </a:bodyPr>
          <a:lstStyle/>
          <a:p>
            <a:pPr marL="0" algn="just">
              <a:lnSpc>
                <a:spcPct val="120000"/>
              </a:lnSpc>
              <a:spcBef>
                <a:spcPts val="0"/>
              </a:spcBef>
              <a:spcAft>
                <a:spcPts val="0"/>
              </a:spcAft>
            </a:pPr>
            <a:r>
              <a:rPr lang="ru-RU" sz="2000" dirty="0"/>
              <a:t>Отвлечемся от мрачной стороны этой истории и остановимся на ее геометрической стороне. Можно ли установить по данным, рассеянным в этом рассказе, сколько примерно десятин земли обошел Пахом</a:t>
            </a:r>
            <a:r>
              <a:rPr lang="ru-RU" sz="2000" dirty="0" smtClean="0"/>
              <a:t>? /</a:t>
            </a:r>
            <a:r>
              <a:rPr lang="ru-RU" sz="2000" dirty="0"/>
              <a:t>Я.И. </a:t>
            </a:r>
            <a:r>
              <a:rPr lang="ru-RU" sz="2000" dirty="0" smtClean="0"/>
              <a:t>Перельман/</a:t>
            </a:r>
            <a:endParaRPr lang="ru-RU" sz="2000" dirty="0"/>
          </a:p>
        </p:txBody>
      </p:sp>
      <p:pic>
        <p:nvPicPr>
          <p:cNvPr id="11" name="Рисунок 10" descr="http://buklya.com/wp-content/uploads/2016/01/%D0%9F%D0%B5%D1%80%D0%B5%D0%BB%D1%8C%D0%BC%D0%B0%D0%BD.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94521" y="3606492"/>
            <a:ext cx="1841326" cy="2443579"/>
          </a:xfrm>
          <a:prstGeom prst="rect">
            <a:avLst/>
          </a:prstGeom>
          <a:noFill/>
          <a:ln>
            <a:noFill/>
          </a:ln>
        </p:spPr>
      </p:pic>
      <p:sp>
        <p:nvSpPr>
          <p:cNvPr id="12" name="TextBox 11"/>
          <p:cNvSpPr txBox="1"/>
          <p:nvPr/>
        </p:nvSpPr>
        <p:spPr>
          <a:xfrm>
            <a:off x="9394522" y="6325644"/>
            <a:ext cx="2029216" cy="369332"/>
          </a:xfrm>
          <a:prstGeom prst="rect">
            <a:avLst/>
          </a:prstGeom>
          <a:noFill/>
        </p:spPr>
        <p:txBody>
          <a:bodyPr wrap="square" rtlCol="0">
            <a:spAutoFit/>
          </a:bodyPr>
          <a:lstStyle/>
          <a:p>
            <a:r>
              <a:rPr lang="ru-RU" dirty="0" smtClean="0"/>
              <a:t>Я.И. Перельман</a:t>
            </a:r>
            <a:endParaRPr lang="ru-RU" dirty="0"/>
          </a:p>
        </p:txBody>
      </p:sp>
      <p:sp>
        <p:nvSpPr>
          <p:cNvPr id="15" name="Объект 14"/>
          <p:cNvSpPr>
            <a:spLocks noGrp="1"/>
          </p:cNvSpPr>
          <p:nvPr>
            <p:ph sz="half" idx="2"/>
          </p:nvPr>
        </p:nvSpPr>
        <p:spPr>
          <a:xfrm>
            <a:off x="1177447" y="3170259"/>
            <a:ext cx="7791972" cy="3430957"/>
          </a:xfrm>
        </p:spPr>
        <p:txBody>
          <a:bodyPr>
            <a:noAutofit/>
          </a:bodyPr>
          <a:lstStyle/>
          <a:p>
            <a:pPr marL="0" indent="0" algn="just">
              <a:spcBef>
                <a:spcPts val="0"/>
              </a:spcBef>
              <a:spcAft>
                <a:spcPts val="0"/>
              </a:spcAft>
            </a:pPr>
            <a:r>
              <a:rPr lang="ru-RU" sz="2000" dirty="0"/>
              <a:t> </a:t>
            </a:r>
            <a:r>
              <a:rPr lang="ru-RU" sz="2000" b="1" dirty="0"/>
              <a:t>Верст 5</a:t>
            </a:r>
            <a:r>
              <a:rPr lang="ru-RU" sz="2000" dirty="0"/>
              <a:t> прошел…. Дай пройду еще </a:t>
            </a:r>
            <a:r>
              <a:rPr lang="ru-RU" sz="2000" b="1" dirty="0"/>
              <a:t>верст пяток</a:t>
            </a:r>
            <a:r>
              <a:rPr lang="ru-RU" sz="2000" dirty="0"/>
              <a:t>, тогда влево загибать начну. Пошел еще напрямик. «Ну, — думает, в эту сторону довольно забрал; надо загибать». Остановился, вырыл ямку побольше и загнул круто влево</a:t>
            </a:r>
            <a:r>
              <a:rPr lang="ru-RU" sz="2000" dirty="0" smtClean="0"/>
              <a:t>.</a:t>
            </a:r>
          </a:p>
          <a:p>
            <a:pPr marL="0" indent="0" algn="just">
              <a:spcBef>
                <a:spcPts val="0"/>
              </a:spcBef>
              <a:spcAft>
                <a:spcPts val="0"/>
              </a:spcAft>
            </a:pPr>
            <a:r>
              <a:rPr lang="ru-RU" sz="2000" dirty="0" smtClean="0"/>
              <a:t> </a:t>
            </a:r>
            <a:r>
              <a:rPr lang="ru-RU" sz="2000" dirty="0"/>
              <a:t>Прошел еще и по этой стороне много; загнул второй угол. Оглянулся Пахом на шихан (бугорок). </a:t>
            </a:r>
            <a:endParaRPr lang="ru-RU" sz="2000" dirty="0" smtClean="0"/>
          </a:p>
          <a:p>
            <a:pPr marL="0" indent="0" algn="just">
              <a:spcBef>
                <a:spcPts val="0"/>
              </a:spcBef>
              <a:spcAft>
                <a:spcPts val="0"/>
              </a:spcAft>
            </a:pPr>
            <a:r>
              <a:rPr lang="ru-RU" sz="2000" dirty="0" smtClean="0"/>
              <a:t>«</a:t>
            </a:r>
            <a:r>
              <a:rPr lang="ru-RU" sz="2000" dirty="0"/>
              <a:t>Ну, — думает; — длинны стороны взял, надо эту покороче взять»….по третьей стороне всего </a:t>
            </a:r>
            <a:r>
              <a:rPr lang="ru-RU" sz="2000" b="1" dirty="0"/>
              <a:t>версты две </a:t>
            </a:r>
            <a:r>
              <a:rPr lang="ru-RU" sz="2000" dirty="0"/>
              <a:t>прошел. </a:t>
            </a:r>
            <a:endParaRPr lang="ru-RU" sz="2000" dirty="0" smtClean="0"/>
          </a:p>
          <a:p>
            <a:pPr marL="0" indent="0" algn="just">
              <a:spcBef>
                <a:spcPts val="0"/>
              </a:spcBef>
              <a:spcAft>
                <a:spcPts val="0"/>
              </a:spcAft>
            </a:pPr>
            <a:r>
              <a:rPr lang="ru-RU" sz="2000" dirty="0" smtClean="0"/>
              <a:t>И </a:t>
            </a:r>
            <a:r>
              <a:rPr lang="ru-RU" sz="2000" dirty="0"/>
              <a:t>до места все те же </a:t>
            </a:r>
            <a:r>
              <a:rPr lang="ru-RU" sz="2000" b="1" dirty="0"/>
              <a:t>верст 15</a:t>
            </a:r>
            <a:r>
              <a:rPr lang="ru-RU" sz="2000" dirty="0"/>
              <a:t>. «Нет, — думает, — хоть кривая дача будет, а надо прямиком поспевать». Вырыл Пахом поскорее ямку и повернул прямиком к шихану</a:t>
            </a:r>
            <a:r>
              <a:rPr lang="ru-RU" sz="2000" dirty="0" smtClean="0"/>
              <a:t>». /</a:t>
            </a:r>
            <a:r>
              <a:rPr lang="ru-RU" sz="2000" dirty="0"/>
              <a:t>Л.Н. </a:t>
            </a:r>
            <a:r>
              <a:rPr lang="ru-RU" sz="2000" dirty="0" smtClean="0"/>
              <a:t>Толстой/./</a:t>
            </a:r>
            <a:endParaRPr lang="ru-RU" sz="2000" dirty="0"/>
          </a:p>
        </p:txBody>
      </p:sp>
    </p:spTree>
    <p:extLst>
      <p:ext uri="{BB962C8B-B14F-4D97-AF65-F5344CB8AC3E}">
        <p14:creationId xmlns:p14="http://schemas.microsoft.com/office/powerpoint/2010/main" val="24777699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7134" y="125261"/>
            <a:ext cx="7972840" cy="1127342"/>
          </a:xfrm>
        </p:spPr>
        <p:txBody>
          <a:bodyPr>
            <a:normAutofit fontScale="90000"/>
          </a:bodyPr>
          <a:lstStyle/>
          <a:p>
            <a:r>
              <a:rPr lang="ru-RU" b="1" dirty="0" smtClean="0">
                <a:solidFill>
                  <a:schemeClr val="accent3">
                    <a:lumMod val="75000"/>
                  </a:schemeClr>
                </a:solidFill>
              </a:rPr>
              <a:t>Сколько </a:t>
            </a:r>
            <a:r>
              <a:rPr lang="ru-RU" b="1" dirty="0">
                <a:solidFill>
                  <a:schemeClr val="accent3">
                    <a:lumMod val="75000"/>
                  </a:schemeClr>
                </a:solidFill>
              </a:rPr>
              <a:t>примерно десятин земли обошел Пахом?</a:t>
            </a:r>
          </a:p>
        </p:txBody>
      </p:sp>
      <p:sp>
        <p:nvSpPr>
          <p:cNvPr id="4" name="Объект 3"/>
          <p:cNvSpPr>
            <a:spLocks noGrp="1"/>
          </p:cNvSpPr>
          <p:nvPr>
            <p:ph sz="half" idx="2"/>
          </p:nvPr>
        </p:nvSpPr>
        <p:spPr>
          <a:xfrm>
            <a:off x="3714750" y="2233286"/>
            <a:ext cx="8364470" cy="4624714"/>
          </a:xfrm>
        </p:spPr>
        <p:txBody>
          <a:bodyPr>
            <a:normAutofit lnSpcReduction="10000"/>
          </a:bodyPr>
          <a:lstStyle/>
          <a:p>
            <a:pPr fontAlgn="base"/>
            <a:r>
              <a:rPr lang="ru-RU" sz="2000" dirty="0" smtClean="0"/>
              <a:t>Решение. Начертим план обойденного </a:t>
            </a:r>
            <a:r>
              <a:rPr lang="ru-RU" sz="2000" dirty="0" err="1"/>
              <a:t>Пахомом</a:t>
            </a:r>
            <a:r>
              <a:rPr lang="ru-RU" sz="2000" dirty="0"/>
              <a:t> участка. </a:t>
            </a:r>
            <a:endParaRPr lang="en-US" sz="2000" dirty="0" smtClean="0"/>
          </a:p>
          <a:p>
            <a:pPr fontAlgn="base"/>
            <a:r>
              <a:rPr lang="ru-RU" sz="2000" dirty="0" smtClean="0"/>
              <a:t>В </a:t>
            </a:r>
            <a:r>
              <a:rPr lang="ru-RU" sz="2000" dirty="0"/>
              <a:t>четырехугольнике АВС</a:t>
            </a:r>
            <a:r>
              <a:rPr lang="en-US" sz="2000" dirty="0"/>
              <a:t>D</a:t>
            </a:r>
            <a:r>
              <a:rPr lang="ru-RU" sz="2000" dirty="0"/>
              <a:t> сторона АВ =10 </a:t>
            </a:r>
            <a:r>
              <a:rPr lang="ru-RU" sz="2000" dirty="0" smtClean="0"/>
              <a:t>верст; </a:t>
            </a:r>
            <a:r>
              <a:rPr lang="ru-RU" sz="2000" dirty="0"/>
              <a:t>С</a:t>
            </a:r>
            <a:r>
              <a:rPr lang="en-US" sz="2000" dirty="0"/>
              <a:t>D </a:t>
            </a:r>
            <a:r>
              <a:rPr lang="ru-RU" sz="2000" dirty="0"/>
              <a:t>= 2 </a:t>
            </a:r>
            <a:r>
              <a:rPr lang="ru-RU" sz="2000" dirty="0" smtClean="0"/>
              <a:t>верст</a:t>
            </a:r>
            <a:r>
              <a:rPr lang="ru-RU" sz="2000" dirty="0"/>
              <a:t>ы</a:t>
            </a:r>
            <a:r>
              <a:rPr lang="ru-RU" sz="2000" dirty="0" smtClean="0"/>
              <a:t>; </a:t>
            </a:r>
            <a:r>
              <a:rPr lang="ru-RU" sz="2000" dirty="0"/>
              <a:t>А</a:t>
            </a:r>
            <a:r>
              <a:rPr lang="en-US" sz="2000" dirty="0"/>
              <a:t>D </a:t>
            </a:r>
            <a:r>
              <a:rPr lang="ru-RU" sz="2000" dirty="0"/>
              <a:t>= 15 </a:t>
            </a:r>
            <a:r>
              <a:rPr lang="ru-RU" sz="2000" dirty="0" smtClean="0"/>
              <a:t>верст; </a:t>
            </a:r>
            <a:r>
              <a:rPr lang="ru-RU" sz="2000" dirty="0"/>
              <a:t>углы В и С — прямые. </a:t>
            </a:r>
            <a:endParaRPr lang="en-US" sz="2000" dirty="0" smtClean="0"/>
          </a:p>
          <a:p>
            <a:pPr fontAlgn="base"/>
            <a:r>
              <a:rPr lang="ru-RU" sz="2000" dirty="0" smtClean="0"/>
              <a:t>Пусть </a:t>
            </a:r>
            <a:r>
              <a:rPr lang="ru-RU" sz="2000" dirty="0"/>
              <a:t>ВС=х. Проведем перпендикуляр </a:t>
            </a:r>
            <a:r>
              <a:rPr lang="en-US" sz="2000" dirty="0"/>
              <a:t>D</a:t>
            </a:r>
            <a:r>
              <a:rPr lang="ru-RU" sz="2000" dirty="0"/>
              <a:t>Е к АВ. В прямоугольном треугольнике АЕ</a:t>
            </a:r>
            <a:r>
              <a:rPr lang="en-US" sz="2000" dirty="0"/>
              <a:t>D </a:t>
            </a:r>
            <a:r>
              <a:rPr lang="ru-RU" sz="2000" dirty="0"/>
              <a:t>нам известны катет АЕ = 8 верст и гипотенуза А</a:t>
            </a:r>
            <a:r>
              <a:rPr lang="en-US" sz="2000" dirty="0"/>
              <a:t>D</a:t>
            </a:r>
            <a:r>
              <a:rPr lang="ru-RU" sz="2000" dirty="0"/>
              <a:t> = 15 верст. Неизвестный </a:t>
            </a:r>
            <a:r>
              <a:rPr lang="ru-RU" sz="2000" dirty="0" smtClean="0"/>
              <a:t>катет</a:t>
            </a:r>
            <a:endParaRPr lang="ru-RU" sz="2000" dirty="0"/>
          </a:p>
          <a:p>
            <a:pPr fontAlgn="base"/>
            <a:r>
              <a:rPr lang="ru-RU" sz="2000" dirty="0"/>
              <a:t> </a:t>
            </a:r>
            <a:r>
              <a:rPr lang="ru-RU" sz="2000" dirty="0" smtClean="0"/>
              <a:t>Вторая </a:t>
            </a:r>
            <a:r>
              <a:rPr lang="ru-RU" sz="2000" dirty="0"/>
              <a:t>сторона имела длину около 13 верст. Очевидно, Пахом ошибся, считая вторую сторону короче первой. Несомненно, Л. Н. Толстой имел перед глазами изображенный выше чертеж, когда писал свой рассказ. Теперь легко вычислить и площадь трапеции АВС</a:t>
            </a:r>
            <a:r>
              <a:rPr lang="en-US" sz="2000" dirty="0" smtClean="0"/>
              <a:t>D</a:t>
            </a:r>
            <a:r>
              <a:rPr lang="ru-RU" sz="2000" dirty="0" smtClean="0"/>
              <a:t>.</a:t>
            </a:r>
          </a:p>
          <a:p>
            <a:pPr fontAlgn="base"/>
            <a:r>
              <a:rPr lang="ru-RU" sz="2000" dirty="0" smtClean="0"/>
              <a:t>(АВ </a:t>
            </a:r>
            <a:r>
              <a:rPr lang="ru-RU" sz="2000" dirty="0"/>
              <a:t>+ СР)/2хВС=(10+2)/2х 13= 78 кв. верст. </a:t>
            </a:r>
          </a:p>
          <a:p>
            <a:pPr fontAlgn="base"/>
            <a:r>
              <a:rPr lang="ru-RU" sz="2000" dirty="0"/>
              <a:t>Мы узнали, что Пахом обежал обширный участок площадью в 78 кв. верст, или около 8000 десятин. Десятина обошлась ему в 12,5 копеек.</a:t>
            </a:r>
          </a:p>
          <a:p>
            <a:endParaRPr lang="ru-RU" dirty="0"/>
          </a:p>
        </p:txBody>
      </p:sp>
      <p:pic>
        <p:nvPicPr>
          <p:cNvPr id="5" name="Объект 5" descr="http://freeppt4u.com/u/storage/ppt_9012/496e-1392238863-2.jpg">
            <a:hlinkClick r:id="rId2"/>
          </p:cNvPr>
          <p:cNvPicPr>
            <a:picLocks/>
          </p:cNvPicPr>
          <p:nvPr/>
        </p:nvPicPr>
        <p:blipFill rotWithShape="1">
          <a:blip r:embed="rId3">
            <a:duotone>
              <a:prstClr val="black"/>
              <a:schemeClr val="accent4">
                <a:tint val="45000"/>
                <a:satMod val="400000"/>
              </a:schemeClr>
            </a:duotone>
            <a:extLst>
              <a:ext uri="{28A0092B-C50C-407E-A947-70E740481C1C}">
                <a14:useLocalDpi xmlns:a14="http://schemas.microsoft.com/office/drawing/2010/main" val="0"/>
              </a:ext>
            </a:extLst>
          </a:blip>
          <a:srcRect l="6147" t="16394" r="68852" b="6541"/>
          <a:stretch/>
        </p:blipFill>
        <p:spPr bwMode="auto">
          <a:xfrm>
            <a:off x="1126299" y="1426783"/>
            <a:ext cx="2455101" cy="4043298"/>
          </a:xfrm>
          <a:prstGeom prst="rect">
            <a:avLst/>
          </a:prstGeom>
          <a:noFill/>
          <a:ln>
            <a:noFill/>
          </a:ln>
          <a:extLst>
            <a:ext uri="{53640926-AAD7-44D8-BBD7-CCE9431645EC}">
              <a14:shadowObscured xmlns:a14="http://schemas.microsoft.com/office/drawing/2010/main"/>
            </a:ext>
          </a:extLst>
        </p:spPr>
      </p:pic>
      <p:pic>
        <p:nvPicPr>
          <p:cNvPr id="6" name="Объект 5" descr="http://romanbook.ru/img/c/?src=9430246&amp;i=194&amp;ext=jpg"/>
          <p:cNvPicPr>
            <a:picLocks noGrp="1"/>
          </p:cNvPicPr>
          <p:nvPr>
            <p:ph sz="half" idx="1"/>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9429974" y="125261"/>
            <a:ext cx="2381582" cy="1933845"/>
          </a:xfrm>
          <a:prstGeom prst="rect">
            <a:avLst/>
          </a:prstGeom>
          <a:noFill/>
          <a:ln>
            <a:noFill/>
          </a:ln>
        </p:spPr>
      </p:pic>
      <p:pic>
        <p:nvPicPr>
          <p:cNvPr id="7" name="Рисунок 6" descr="http://100-bal.ru/pars_docs/refs/198/197571/197571_html_m4fb00e0f.png"/>
          <p:cNvPicPr/>
          <p:nvPr/>
        </p:nvPicPr>
        <p:blipFill>
          <a:blip r:embed="rId5">
            <a:extLst>
              <a:ext uri="{28A0092B-C50C-407E-A947-70E740481C1C}">
                <a14:useLocalDpi xmlns:a14="http://schemas.microsoft.com/office/drawing/2010/main" val="0"/>
              </a:ext>
            </a:extLst>
          </a:blip>
          <a:srcRect/>
          <a:stretch>
            <a:fillRect/>
          </a:stretch>
        </p:blipFill>
        <p:spPr bwMode="auto">
          <a:xfrm>
            <a:off x="7246257" y="3900554"/>
            <a:ext cx="1724025" cy="342900"/>
          </a:xfrm>
          <a:prstGeom prst="rect">
            <a:avLst/>
          </a:prstGeom>
          <a:noFill/>
          <a:ln>
            <a:noFill/>
          </a:ln>
        </p:spPr>
      </p:pic>
    </p:spTree>
    <p:extLst>
      <p:ext uri="{BB962C8B-B14F-4D97-AF65-F5344CB8AC3E}">
        <p14:creationId xmlns:p14="http://schemas.microsoft.com/office/powerpoint/2010/main" val="6190013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4311" y="261258"/>
            <a:ext cx="10018713" cy="875211"/>
          </a:xfrm>
        </p:spPr>
        <p:txBody>
          <a:bodyPr/>
          <a:lstStyle/>
          <a:p>
            <a:r>
              <a:rPr lang="ru-RU" b="1" dirty="0">
                <a:solidFill>
                  <a:srgbClr val="D749D7"/>
                </a:solidFill>
              </a:rPr>
              <a:t>Задачи </a:t>
            </a:r>
            <a:r>
              <a:rPr lang="ru-RU" b="1" dirty="0" smtClean="0">
                <a:solidFill>
                  <a:srgbClr val="D749D7"/>
                </a:solidFill>
              </a:rPr>
              <a:t>о новоселах</a:t>
            </a:r>
            <a:endParaRPr lang="ru-RU" b="1" dirty="0">
              <a:solidFill>
                <a:srgbClr val="D749D7"/>
              </a:solidFill>
            </a:endParaRPr>
          </a:p>
        </p:txBody>
      </p:sp>
      <p:sp>
        <p:nvSpPr>
          <p:cNvPr id="3" name="Объект 2"/>
          <p:cNvSpPr>
            <a:spLocks noGrp="1"/>
          </p:cNvSpPr>
          <p:nvPr>
            <p:ph sz="half" idx="1"/>
          </p:nvPr>
        </p:nvSpPr>
        <p:spPr>
          <a:xfrm>
            <a:off x="1484312" y="3866607"/>
            <a:ext cx="10707688" cy="2743200"/>
          </a:xfrm>
        </p:spPr>
        <p:txBody>
          <a:bodyPr>
            <a:normAutofit lnSpcReduction="10000"/>
          </a:bodyPr>
          <a:lstStyle/>
          <a:p>
            <a:pPr algn="just"/>
            <a:r>
              <a:rPr lang="ru-RU" sz="2400" dirty="0"/>
              <a:t>Новосел, решив выложить пол в квадратной кухне площадью 7,29 м</a:t>
            </a:r>
            <a:r>
              <a:rPr lang="ru-RU" sz="2400" baseline="30000" dirty="0"/>
              <a:t>2.</a:t>
            </a:r>
            <a:r>
              <a:rPr lang="ru-RU" sz="2400" dirty="0"/>
              <a:t> квадратными разноцветными плитками, купил такой набор: 1 плитка со стороной 120 см. 3 плитки со стороной 90 см. 9 плиток со стороной 60 см и 2 плитки со стороной 30 см. </a:t>
            </a:r>
          </a:p>
          <a:p>
            <a:pPr algn="just"/>
            <a:r>
              <a:rPr lang="ru-RU" sz="2400" dirty="0"/>
              <a:t>Другой новосел для точно такой же кухни купил на I плитку больше со стороной 120 см, на 1 плитку меньше со стороной 90 см и на 1 плитку меньше со стороной 60 см. Кто из них поступил разумно?</a:t>
            </a:r>
          </a:p>
          <a:p>
            <a:endParaRPr lang="ru-RU" dirty="0"/>
          </a:p>
        </p:txBody>
      </p:sp>
      <p:pic>
        <p:nvPicPr>
          <p:cNvPr id="5" name="Picture 2" descr="http://build-experts.ru/wp-content/uploads/2013/08/keramicheskaya_plitka_kollektsii_jockey_ot.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1645920" y="940526"/>
            <a:ext cx="4253140" cy="2823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3959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2066" y="183732"/>
            <a:ext cx="5404761" cy="2219833"/>
          </a:xfrm>
        </p:spPr>
        <p:txBody>
          <a:bodyPr>
            <a:normAutofit/>
          </a:bodyPr>
          <a:lstStyle/>
          <a:p>
            <a:r>
              <a:rPr lang="ru-RU" b="1" dirty="0" smtClean="0">
                <a:solidFill>
                  <a:srgbClr val="7030A0"/>
                </a:solidFill>
              </a:rPr>
              <a:t>Практическая работа</a:t>
            </a:r>
            <a:br>
              <a:rPr lang="ru-RU" b="1" dirty="0" smtClean="0">
                <a:solidFill>
                  <a:srgbClr val="7030A0"/>
                </a:solidFill>
              </a:rPr>
            </a:br>
            <a:r>
              <a:rPr lang="ru-RU" b="1" dirty="0" smtClean="0">
                <a:solidFill>
                  <a:srgbClr val="7030A0"/>
                </a:solidFill>
              </a:rPr>
              <a:t>на вашей кухне</a:t>
            </a:r>
            <a:endParaRPr lang="ru-RU" b="1" dirty="0">
              <a:solidFill>
                <a:srgbClr val="7030A0"/>
              </a:solidFill>
            </a:endParaRPr>
          </a:p>
        </p:txBody>
      </p:sp>
      <p:sp>
        <p:nvSpPr>
          <p:cNvPr id="4" name="Объект 3"/>
          <p:cNvSpPr>
            <a:spLocks noGrp="1"/>
          </p:cNvSpPr>
          <p:nvPr>
            <p:ph sz="half" idx="2"/>
          </p:nvPr>
        </p:nvSpPr>
        <p:spPr>
          <a:xfrm>
            <a:off x="2401716" y="3410548"/>
            <a:ext cx="9152332" cy="3820357"/>
          </a:xfrm>
        </p:spPr>
        <p:txBody>
          <a:bodyPr>
            <a:normAutofit/>
          </a:bodyPr>
          <a:lstStyle/>
          <a:p>
            <a:pPr marL="0" indent="0" algn="just">
              <a:spcBef>
                <a:spcPts val="0"/>
              </a:spcBef>
              <a:spcAft>
                <a:spcPts val="0"/>
              </a:spcAft>
            </a:pPr>
            <a:r>
              <a:rPr lang="ru-RU" sz="2400" dirty="0" smtClean="0"/>
              <a:t>1</a:t>
            </a:r>
            <a:r>
              <a:rPr lang="ru-RU" sz="2400" dirty="0"/>
              <a:t>. Подсчитать, сколько требуется плиток кафеля для облицовки стен вашей кухни. Кафель размером 15x15. Подсчитайте стоимость материала.</a:t>
            </a:r>
          </a:p>
          <a:p>
            <a:pPr marL="0" indent="0" algn="just">
              <a:spcBef>
                <a:spcPts val="0"/>
              </a:spcBef>
              <a:spcAft>
                <a:spcPts val="0"/>
              </a:spcAft>
            </a:pPr>
            <a:r>
              <a:rPr lang="ru-RU" sz="2400" dirty="0"/>
              <a:t>2. Подсчитать количество рулонов обоев, необходимое для ремонта вашей комнаты. Сколько это будет стоить?</a:t>
            </a:r>
          </a:p>
          <a:p>
            <a:pPr marL="0" indent="0" algn="just">
              <a:spcBef>
                <a:spcPts val="0"/>
              </a:spcBef>
              <a:spcAft>
                <a:spcPts val="0"/>
              </a:spcAft>
            </a:pPr>
            <a:r>
              <a:rPr lang="ru-RU" sz="2400" dirty="0"/>
              <a:t>3. Найти интересную задачу на нахождение площади прямоугольника или квадрата</a:t>
            </a:r>
            <a:r>
              <a:rPr lang="ru-RU" sz="2400" dirty="0" smtClean="0"/>
              <a:t>.</a:t>
            </a:r>
            <a:endParaRPr lang="ru-RU" sz="2400" dirty="0"/>
          </a:p>
        </p:txBody>
      </p:sp>
      <p:pic>
        <p:nvPicPr>
          <p:cNvPr id="7" name="Picture 4" descr="http://www.maler-nogueira.ch/gallerie/tapeten/03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5898" y="478760"/>
            <a:ext cx="4448150" cy="3075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6764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71509" y="195943"/>
            <a:ext cx="4331514" cy="1737360"/>
          </a:xfrm>
        </p:spPr>
        <p:txBody>
          <a:bodyPr>
            <a:normAutofit fontScale="90000"/>
          </a:bodyPr>
          <a:lstStyle/>
          <a:p>
            <a:r>
              <a:rPr lang="ru-RU" b="1" dirty="0" smtClean="0">
                <a:solidFill>
                  <a:schemeClr val="bg2">
                    <a:lumMod val="25000"/>
                  </a:schemeClr>
                </a:solidFill>
              </a:rPr>
              <a:t>Загрязнение окружающей среды</a:t>
            </a:r>
            <a:endParaRPr lang="ru-RU" b="1" dirty="0">
              <a:solidFill>
                <a:schemeClr val="bg2">
                  <a:lumMod val="25000"/>
                </a:schemeClr>
              </a:solidFill>
            </a:endParaRPr>
          </a:p>
        </p:txBody>
      </p:sp>
      <p:sp>
        <p:nvSpPr>
          <p:cNvPr id="4" name="Объект 3"/>
          <p:cNvSpPr>
            <a:spLocks noGrp="1"/>
          </p:cNvSpPr>
          <p:nvPr>
            <p:ph sz="half" idx="2"/>
          </p:nvPr>
        </p:nvSpPr>
        <p:spPr>
          <a:xfrm>
            <a:off x="6607966" y="2468880"/>
            <a:ext cx="5305359" cy="3200400"/>
          </a:xfrm>
        </p:spPr>
        <p:txBody>
          <a:bodyPr>
            <a:noAutofit/>
          </a:bodyPr>
          <a:lstStyle/>
          <a:p>
            <a:pPr algn="just"/>
            <a:r>
              <a:rPr lang="ru-RU" sz="2400" b="1" dirty="0" smtClean="0"/>
              <a:t>Задача.</a:t>
            </a:r>
            <a:r>
              <a:rPr lang="ru-RU" sz="2400" dirty="0" smtClean="0"/>
              <a:t> </a:t>
            </a:r>
            <a:r>
              <a:rPr lang="ru-RU" sz="2400" dirty="0"/>
              <a:t>На поверхность воды пролилась нефть. Нефтяное пятно на поверхности воды заняло участок прямоугольной формы. Он составлял 26 метров в длину, а в ширину на 11 </a:t>
            </a:r>
            <a:r>
              <a:rPr lang="ru-RU" sz="2400" dirty="0" smtClean="0"/>
              <a:t>метров </a:t>
            </a:r>
            <a:r>
              <a:rPr lang="ru-RU" sz="2400" dirty="0"/>
              <a:t>меньше. Найдите площадь нефтяного пятна</a:t>
            </a:r>
            <a:r>
              <a:rPr lang="ru-RU" sz="2400" dirty="0" smtClean="0"/>
              <a:t>.</a:t>
            </a:r>
            <a:r>
              <a:rPr lang="en-US" sz="2400" dirty="0"/>
              <a:t> </a:t>
            </a:r>
            <a:endParaRPr lang="ru-RU" sz="2400" dirty="0"/>
          </a:p>
        </p:txBody>
      </p:sp>
      <p:pic>
        <p:nvPicPr>
          <p:cNvPr id="2052" name="Picture 4" descr="http://ecocollaps.ru/wp-content/uploads/2013/09/92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7487" y="3735979"/>
            <a:ext cx="4650479" cy="263527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imhonet.ru/user_files/04/5d/045d7086d47a6abbb43e0252821a02e6/images/WIP_2010_06_11/twip_Grand_Terre_Island_Luisian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4778" y="430145"/>
            <a:ext cx="4650479" cy="3006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3936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94114" y="300448"/>
            <a:ext cx="5799909" cy="992776"/>
          </a:xfrm>
        </p:spPr>
        <p:txBody>
          <a:bodyPr>
            <a:noAutofit/>
          </a:bodyPr>
          <a:lstStyle/>
          <a:p>
            <a:r>
              <a:rPr lang="ru-RU" b="1" dirty="0">
                <a:solidFill>
                  <a:srgbClr val="00B050"/>
                </a:solidFill>
              </a:rPr>
              <a:t>Геометрия </a:t>
            </a:r>
            <a:r>
              <a:rPr lang="ru-RU" b="1" dirty="0" smtClean="0">
                <a:solidFill>
                  <a:srgbClr val="00B050"/>
                </a:solidFill>
              </a:rPr>
              <a:t>листьев </a:t>
            </a:r>
            <a:r>
              <a:rPr lang="ru-RU" dirty="0">
                <a:solidFill>
                  <a:srgbClr val="00B050"/>
                </a:solidFill>
              </a:rPr>
              <a:t/>
            </a:r>
            <a:br>
              <a:rPr lang="ru-RU" dirty="0">
                <a:solidFill>
                  <a:srgbClr val="00B050"/>
                </a:solidFill>
              </a:rPr>
            </a:br>
            <a:endParaRPr lang="ru-RU" dirty="0">
              <a:solidFill>
                <a:srgbClr val="00B050"/>
              </a:solidFill>
            </a:endParaRPr>
          </a:p>
        </p:txBody>
      </p:sp>
      <p:sp>
        <p:nvSpPr>
          <p:cNvPr id="5" name="Объект 4"/>
          <p:cNvSpPr>
            <a:spLocks noGrp="1"/>
          </p:cNvSpPr>
          <p:nvPr>
            <p:ph sz="half" idx="2"/>
          </p:nvPr>
        </p:nvSpPr>
        <p:spPr>
          <a:xfrm>
            <a:off x="1384663" y="1293224"/>
            <a:ext cx="5042263" cy="2103119"/>
          </a:xfrm>
        </p:spPr>
        <p:txBody>
          <a:bodyPr>
            <a:normAutofit/>
          </a:bodyPr>
          <a:lstStyle/>
          <a:p>
            <a:pPr algn="just"/>
            <a:r>
              <a:rPr lang="ru-RU" sz="2200" dirty="0"/>
              <a:t>Геометр </a:t>
            </a:r>
            <a:r>
              <a:rPr lang="ru-RU" sz="2200" dirty="0" smtClean="0"/>
              <a:t>может </a:t>
            </a:r>
            <a:r>
              <a:rPr lang="ru-RU" sz="2200" dirty="0"/>
              <a:t>определить, во сколько раз площадь листа поросли больше площади листа родительского </a:t>
            </a:r>
            <a:r>
              <a:rPr lang="ru-RU" sz="2200" dirty="0" smtClean="0"/>
              <a:t>дерева. Как можно это сделать ?</a:t>
            </a:r>
            <a:endParaRPr lang="ru-RU" sz="2200" dirty="0"/>
          </a:p>
        </p:txBody>
      </p:sp>
      <p:sp>
        <p:nvSpPr>
          <p:cNvPr id="7" name="Объект 6"/>
          <p:cNvSpPr>
            <a:spLocks noGrp="1"/>
          </p:cNvSpPr>
          <p:nvPr>
            <p:ph sz="quarter" idx="4"/>
          </p:nvPr>
        </p:nvSpPr>
        <p:spPr>
          <a:xfrm>
            <a:off x="2534194" y="3670663"/>
            <a:ext cx="9522823" cy="2991394"/>
          </a:xfrm>
        </p:spPr>
        <p:txBody>
          <a:bodyPr>
            <a:noAutofit/>
          </a:bodyPr>
          <a:lstStyle/>
          <a:p>
            <a:pPr algn="just"/>
            <a:r>
              <a:rPr lang="ru-RU" sz="2200" dirty="0"/>
              <a:t>Можно определить разными способами, но короткий способ основан на том, что оба листа, различные по величине, имеют все же одинаковую или почти одинаковую форму: другими словами, - это фигуры, геометрически подобные</a:t>
            </a:r>
            <a:r>
              <a:rPr lang="ru-RU" sz="2200" dirty="0" smtClean="0"/>
              <a:t>. Вспомните, чему равно отношение площадей подобных фигур.</a:t>
            </a:r>
          </a:p>
          <a:p>
            <a:pPr algn="just"/>
            <a:r>
              <a:rPr lang="ru-RU" sz="2200" dirty="0" smtClean="0"/>
              <a:t> </a:t>
            </a:r>
            <a:r>
              <a:rPr lang="ru-RU" sz="2200" dirty="0"/>
              <a:t>Площади таких фигур относятся, как квадраты их линейных размеров. Значит, определив, во сколько раз один лист длиннее или шире другого, мы простым возведением этого числа в квадрат узнаем отношение их площадей.</a:t>
            </a:r>
          </a:p>
          <a:p>
            <a:endParaRPr lang="ru-RU" sz="2200" dirty="0"/>
          </a:p>
        </p:txBody>
      </p:sp>
      <p:pic>
        <p:nvPicPr>
          <p:cNvPr id="8" name="Рисунок 7" descr="Геометрия листьев. Геометр может сказать здесь своё слово: он может определит..."/>
          <p:cNvPicPr/>
          <p:nvPr/>
        </p:nvPicPr>
        <p:blipFill rotWithShape="1">
          <a:blip r:embed="rId3">
            <a:extLst>
              <a:ext uri="{28A0092B-C50C-407E-A947-70E740481C1C}">
                <a14:useLocalDpi xmlns:a14="http://schemas.microsoft.com/office/drawing/2010/main" val="0"/>
              </a:ext>
            </a:extLst>
          </a:blip>
          <a:srcRect l="60925" t="3437" r="4114" b="68040"/>
          <a:stretch/>
        </p:blipFill>
        <p:spPr bwMode="auto">
          <a:xfrm>
            <a:off x="7125788" y="403770"/>
            <a:ext cx="4650377" cy="28619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6964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4311" y="152400"/>
            <a:ext cx="10018713" cy="2285999"/>
          </a:xfrm>
        </p:spPr>
        <p:txBody>
          <a:bodyPr>
            <a:normAutofit fontScale="90000"/>
          </a:bodyPr>
          <a:lstStyle/>
          <a:p>
            <a:r>
              <a:rPr lang="ru-RU" sz="4400" b="1" dirty="0" smtClean="0">
                <a:solidFill>
                  <a:srgbClr val="00B0F0"/>
                </a:solidFill>
              </a:rPr>
              <a:t>Задание из ОГЭ</a:t>
            </a:r>
            <a:br>
              <a:rPr lang="ru-RU" sz="4400" b="1" dirty="0" smtClean="0">
                <a:solidFill>
                  <a:srgbClr val="00B0F0"/>
                </a:solidFill>
              </a:rPr>
            </a:br>
            <a:r>
              <a:rPr lang="ru-RU" sz="2700" b="1" dirty="0" smtClean="0">
                <a:solidFill>
                  <a:srgbClr val="00B0F0"/>
                </a:solidFill>
              </a:rPr>
              <a:t> </a:t>
            </a:r>
            <a:r>
              <a:rPr lang="ru-RU" sz="2700" dirty="0" smtClean="0"/>
              <a:t>Для </a:t>
            </a:r>
            <a:r>
              <a:rPr lang="ru-RU" sz="2700" dirty="0"/>
              <a:t>изготовления книжных полок требуется заказать 40 одинаковых стекол в одной из трех </a:t>
            </a:r>
            <a:r>
              <a:rPr lang="ru-RU" sz="2700" dirty="0" smtClean="0"/>
              <a:t>фирм</a:t>
            </a:r>
            <a:r>
              <a:rPr lang="ru-RU" sz="2700" dirty="0"/>
              <a:t>. Площадь каждого стекла равна 0,15 </a:t>
            </a:r>
            <a:r>
              <a:rPr lang="ru-RU" sz="2700" dirty="0" err="1"/>
              <a:t>кв.м</a:t>
            </a:r>
            <a:r>
              <a:rPr lang="ru-RU" sz="2700" dirty="0"/>
              <a:t>. В таблице приведены цены на </a:t>
            </a:r>
            <a:r>
              <a:rPr lang="ru-RU" sz="2700" dirty="0" smtClean="0"/>
              <a:t>стекло и </a:t>
            </a:r>
            <a:r>
              <a:rPr lang="ru-RU" sz="2700" dirty="0"/>
              <a:t>на резку стекол. Сколько рублей нужно заплатить за самый выгодный заказ?</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981139851"/>
              </p:ext>
            </p:extLst>
          </p:nvPr>
        </p:nvGraphicFramePr>
        <p:xfrm>
          <a:off x="2286001" y="2640544"/>
          <a:ext cx="8877299" cy="3633256"/>
        </p:xfrm>
        <a:graphic>
          <a:graphicData uri="http://schemas.openxmlformats.org/drawingml/2006/table">
            <a:tbl>
              <a:tblPr firstRow="1" firstCol="1" bandRow="1">
                <a:tableStyleId>{5C22544A-7EE6-4342-B048-85BDC9FD1C3A}</a:tableStyleId>
              </a:tblPr>
              <a:tblGrid>
                <a:gridCol w="1342282">
                  <a:extLst>
                    <a:ext uri="{9D8B030D-6E8A-4147-A177-3AD203B41FA5}">
                      <a16:colId xmlns:a16="http://schemas.microsoft.com/office/drawing/2014/main" val="20000"/>
                    </a:ext>
                  </a:extLst>
                </a:gridCol>
                <a:gridCol w="3471017">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908314">
                <a:tc>
                  <a:txBody>
                    <a:bodyPr/>
                    <a:lstStyle/>
                    <a:p>
                      <a:pPr>
                        <a:lnSpc>
                          <a:spcPct val="107000"/>
                        </a:lnSpc>
                        <a:spcAft>
                          <a:spcPts val="0"/>
                        </a:spcAft>
                      </a:pPr>
                      <a:r>
                        <a:rPr lang="ru-RU" sz="2400" dirty="0">
                          <a:effectLst/>
                        </a:rPr>
                        <a:t>Фирма</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dirty="0">
                          <a:effectLst/>
                        </a:rPr>
                        <a:t>Стоимость </a:t>
                      </a:r>
                      <a:r>
                        <a:rPr lang="ru-RU" sz="2400" dirty="0" smtClean="0">
                          <a:effectLst/>
                        </a:rPr>
                        <a:t>стекла</a:t>
                      </a:r>
                    </a:p>
                    <a:p>
                      <a:pPr>
                        <a:lnSpc>
                          <a:spcPct val="107000"/>
                        </a:lnSpc>
                        <a:spcAft>
                          <a:spcPts val="0"/>
                        </a:spcAft>
                      </a:pPr>
                      <a:r>
                        <a:rPr lang="ru-RU" sz="2400" dirty="0" smtClean="0">
                          <a:effectLst/>
                        </a:rPr>
                        <a:t> </a:t>
                      </a:r>
                      <a:r>
                        <a:rPr lang="ru-RU" sz="2400" dirty="0">
                          <a:effectLst/>
                        </a:rPr>
                        <a:t>(</a:t>
                      </a:r>
                      <a:r>
                        <a:rPr lang="ru-RU" sz="2400" dirty="0" err="1">
                          <a:effectLst/>
                        </a:rPr>
                        <a:t>руб</a:t>
                      </a:r>
                      <a:r>
                        <a:rPr lang="ru-RU" sz="2400" dirty="0">
                          <a:effectLst/>
                        </a:rPr>
                        <a:t> за 1 </a:t>
                      </a:r>
                      <a:r>
                        <a:rPr lang="ru-RU" sz="2400" dirty="0" err="1">
                          <a:effectLst/>
                        </a:rPr>
                        <a:t>кв.м</a:t>
                      </a:r>
                      <a:r>
                        <a:rPr lang="ru-RU" sz="2400" dirty="0">
                          <a:effectLst/>
                        </a:rPr>
                        <a: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dirty="0">
                          <a:effectLst/>
                        </a:rPr>
                        <a:t>Резка </a:t>
                      </a:r>
                      <a:r>
                        <a:rPr lang="ru-RU" sz="2400" dirty="0" smtClean="0">
                          <a:effectLst/>
                        </a:rPr>
                        <a:t>стекла</a:t>
                      </a:r>
                    </a:p>
                    <a:p>
                      <a:pPr>
                        <a:lnSpc>
                          <a:spcPct val="107000"/>
                        </a:lnSpc>
                        <a:spcAft>
                          <a:spcPts val="0"/>
                        </a:spcAft>
                      </a:pPr>
                      <a:r>
                        <a:rPr lang="ru-RU" sz="2400" dirty="0" smtClean="0">
                          <a:effectLst/>
                        </a:rPr>
                        <a:t> </a:t>
                      </a:r>
                      <a:r>
                        <a:rPr lang="ru-RU" sz="2400" dirty="0">
                          <a:effectLst/>
                        </a:rPr>
                        <a:t>(</a:t>
                      </a:r>
                      <a:r>
                        <a:rPr lang="ru-RU" sz="2400" dirty="0" err="1">
                          <a:effectLst/>
                        </a:rPr>
                        <a:t>руб</a:t>
                      </a:r>
                      <a:r>
                        <a:rPr lang="ru-RU" sz="2400" dirty="0">
                          <a:effectLst/>
                        </a:rPr>
                        <a:t> за одно стекло)</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908314">
                <a:tc>
                  <a:txBody>
                    <a:bodyPr/>
                    <a:lstStyle/>
                    <a:p>
                      <a:pPr>
                        <a:lnSpc>
                          <a:spcPct val="107000"/>
                        </a:lnSpc>
                        <a:spcAft>
                          <a:spcPts val="0"/>
                        </a:spcAft>
                      </a:pPr>
                      <a:r>
                        <a:rPr lang="ru-RU" sz="2400">
                          <a:effectLst/>
                        </a:rPr>
                        <a:t>А</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a:effectLst/>
                        </a:rPr>
                        <a:t>100</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dirty="0">
                          <a:effectLst/>
                        </a:rPr>
                        <a:t>20</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908314">
                <a:tc>
                  <a:txBody>
                    <a:bodyPr/>
                    <a:lstStyle/>
                    <a:p>
                      <a:pPr>
                        <a:lnSpc>
                          <a:spcPct val="107000"/>
                        </a:lnSpc>
                        <a:spcAft>
                          <a:spcPts val="0"/>
                        </a:spcAft>
                      </a:pPr>
                      <a:r>
                        <a:rPr lang="ru-RU" sz="2400">
                          <a:effectLst/>
                        </a:rPr>
                        <a:t>Б</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a:effectLst/>
                        </a:rPr>
                        <a:t>90</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dirty="0">
                          <a:effectLst/>
                        </a:rPr>
                        <a:t>25</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908314">
                <a:tc>
                  <a:txBody>
                    <a:bodyPr/>
                    <a:lstStyle/>
                    <a:p>
                      <a:pPr>
                        <a:lnSpc>
                          <a:spcPct val="107000"/>
                        </a:lnSpc>
                        <a:spcAft>
                          <a:spcPts val="0"/>
                        </a:spcAft>
                      </a:pPr>
                      <a:r>
                        <a:rPr lang="ru-RU" sz="2400">
                          <a:effectLst/>
                        </a:rPr>
                        <a:t>В</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a:effectLst/>
                        </a:rPr>
                        <a:t>170</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dirty="0">
                          <a:effectLst/>
                        </a:rPr>
                        <a:t>бесплатно</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
        <p:nvSpPr>
          <p:cNvPr id="5" name="Rectangle 1"/>
          <p:cNvSpPr>
            <a:spLocks noChangeArrowheads="1"/>
          </p:cNvSpPr>
          <p:nvPr/>
        </p:nvSpPr>
        <p:spPr bwMode="auto">
          <a:xfrm>
            <a:off x="-4196099" y="-311356"/>
            <a:ext cx="200949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Для изготовления книжных полок требуется заказать 40 одинаковых стекол в одной из трех фипм. Площадь каждого стекла равна 0,15 кв.м. В таблице приведены цены на стеклои на резку стекол. Сколько рублей нужно заплатить за самый выгодный заказ?</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45706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86576" y="326951"/>
            <a:ext cx="4622466" cy="1356076"/>
          </a:xfrm>
        </p:spPr>
        <p:txBody>
          <a:bodyPr>
            <a:normAutofit/>
          </a:bodyPr>
          <a:lstStyle/>
          <a:p>
            <a:r>
              <a:rPr lang="ru-RU" b="1" dirty="0" smtClean="0">
                <a:solidFill>
                  <a:schemeClr val="accent3">
                    <a:lumMod val="75000"/>
                  </a:schemeClr>
                </a:solidFill>
              </a:rPr>
              <a:t>Квадрат </a:t>
            </a:r>
            <a:br>
              <a:rPr lang="ru-RU" b="1" dirty="0" smtClean="0">
                <a:solidFill>
                  <a:schemeClr val="accent3">
                    <a:lumMod val="75000"/>
                  </a:schemeClr>
                </a:solidFill>
              </a:rPr>
            </a:br>
            <a:r>
              <a:rPr lang="ru-RU" b="1" dirty="0" smtClean="0">
                <a:solidFill>
                  <a:schemeClr val="accent3">
                    <a:lumMod val="75000"/>
                  </a:schemeClr>
                </a:solidFill>
              </a:rPr>
              <a:t>как мера площади</a:t>
            </a:r>
            <a:endParaRPr lang="ru-RU" b="1" dirty="0">
              <a:solidFill>
                <a:schemeClr val="accent3">
                  <a:lumMod val="75000"/>
                </a:schemeClr>
              </a:solidFill>
            </a:endParaRPr>
          </a:p>
        </p:txBody>
      </p:sp>
      <p:pic>
        <p:nvPicPr>
          <p:cNvPr id="9218" name="Picture 2" descr="http://www.k6-geometric-shapes.com/images/prism-base-square.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534496" y="326951"/>
            <a:ext cx="1708914" cy="1708914"/>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sz="half" idx="2"/>
          </p:nvPr>
        </p:nvSpPr>
        <p:spPr>
          <a:xfrm>
            <a:off x="6862516" y="1842052"/>
            <a:ext cx="5024683" cy="4731026"/>
          </a:xfrm>
        </p:spPr>
        <p:txBody>
          <a:bodyPr/>
          <a:lstStyle/>
          <a:p>
            <a:r>
              <a:rPr lang="ru-RU" sz="2400" dirty="0"/>
              <a:t>Начертите квадрат и примите его за единицу измерения площадей. Далее начертите: </a:t>
            </a:r>
          </a:p>
          <a:p>
            <a:r>
              <a:rPr lang="ru-RU" sz="2400" dirty="0"/>
              <a:t>а) квадрат, площадь которого выражается числом 4;</a:t>
            </a:r>
          </a:p>
          <a:p>
            <a:r>
              <a:rPr lang="ru-RU" sz="2400" dirty="0"/>
              <a:t> б) прямоугольник, отличный от квадрата, площадь которого выражается числом 4: </a:t>
            </a:r>
          </a:p>
          <a:p>
            <a:r>
              <a:rPr lang="ru-RU" sz="2400" dirty="0"/>
              <a:t>в) треугольник, площадь которого выражается числом 2.</a:t>
            </a:r>
          </a:p>
          <a:p>
            <a:endParaRPr lang="ru-RU" dirty="0"/>
          </a:p>
        </p:txBody>
      </p:sp>
      <p:pic>
        <p:nvPicPr>
          <p:cNvPr id="9220" name="Picture 4" descr="http://1.bp.blogspot.com/-h4nKRU-JT9A/UOWX6QSZctI/AAAAAAAACjE/h6bTVuhqmow/s1600/k23-1.jpg"/>
          <p:cNvPicPr>
            <a:picLocks noChangeAspect="1" noChangeArrowheads="1"/>
          </p:cNvPicPr>
          <p:nvPr/>
        </p:nvPicPr>
        <p:blipFill rotWithShape="1">
          <a:blip r:embed="rId4" cstate="print">
            <a:duotone>
              <a:prstClr val="black"/>
              <a:srgbClr val="D9C3A5">
                <a:tint val="50000"/>
                <a:satMod val="180000"/>
              </a:srgbClr>
            </a:duotone>
            <a:extLst>
              <a:ext uri="{28A0092B-C50C-407E-A947-70E740481C1C}">
                <a14:useLocalDpi xmlns:a14="http://schemas.microsoft.com/office/drawing/2010/main" val="0"/>
              </a:ext>
            </a:extLst>
          </a:blip>
          <a:srcRect l="7756" t="7639" r="8967" b="7849"/>
          <a:stretch/>
        </p:blipFill>
        <p:spPr bwMode="auto">
          <a:xfrm>
            <a:off x="3908322" y="530941"/>
            <a:ext cx="2256503" cy="22565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cdn.oboi7.com/691df9c9b7a8e1998590ac8bd7bfa1bfde09d6eb/abstrakcii-mnogocvetnyj-raduga-kvadraty-cvetovaya-gamma.jpg"/>
          <p:cNvPicPr>
            <a:picLocks noChangeAspect="1" noChangeArrowheads="1"/>
          </p:cNvPicPr>
          <p:nvPr/>
        </p:nvPicPr>
        <p:blipFill rotWithShape="1">
          <a:blip r:embed="rId5">
            <a:extLst>
              <a:ext uri="{28A0092B-C50C-407E-A947-70E740481C1C}">
                <a14:useLocalDpi xmlns:a14="http://schemas.microsoft.com/office/drawing/2010/main" val="0"/>
              </a:ext>
            </a:extLst>
          </a:blip>
          <a:srcRect l="1894" t="60777" r="93625"/>
          <a:stretch/>
        </p:blipFill>
        <p:spPr bwMode="auto">
          <a:xfrm>
            <a:off x="1895757" y="2438400"/>
            <a:ext cx="1110571" cy="36401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ppt4web.ru/images/115/19921/640/img4.jpg"/>
          <p:cNvPicPr>
            <a:picLocks noChangeAspect="1" noChangeArrowheads="1"/>
          </p:cNvPicPr>
          <p:nvPr/>
        </p:nvPicPr>
        <p:blipFill rotWithShape="1">
          <a:blip r:embed="rId6">
            <a:extLst>
              <a:ext uri="{28A0092B-C50C-407E-A947-70E740481C1C}">
                <a14:useLocalDpi xmlns:a14="http://schemas.microsoft.com/office/drawing/2010/main" val="0"/>
              </a:ext>
            </a:extLst>
          </a:blip>
          <a:srcRect l="3944" t="28314" r="79480" b="49204"/>
          <a:stretch/>
        </p:blipFill>
        <p:spPr bwMode="auto">
          <a:xfrm>
            <a:off x="3863417" y="3505198"/>
            <a:ext cx="2273835" cy="2312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89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1000"/>
                                        <p:tgtEl>
                                          <p:spTgt spid="9220"/>
                                        </p:tgtEl>
                                      </p:cBhvr>
                                    </p:animEffect>
                                    <p:anim calcmode="lin" valueType="num">
                                      <p:cBhvr>
                                        <p:cTn id="8" dur="1000" fill="hold"/>
                                        <p:tgtEl>
                                          <p:spTgt spid="9220"/>
                                        </p:tgtEl>
                                        <p:attrNameLst>
                                          <p:attrName>ppt_x</p:attrName>
                                        </p:attrNameLst>
                                      </p:cBhvr>
                                      <p:tavLst>
                                        <p:tav tm="0">
                                          <p:val>
                                            <p:strVal val="#ppt_x"/>
                                          </p:val>
                                        </p:tav>
                                        <p:tav tm="100000">
                                          <p:val>
                                            <p:strVal val="#ppt_x"/>
                                          </p:val>
                                        </p:tav>
                                      </p:tavLst>
                                    </p:anim>
                                    <p:anim calcmode="lin" valueType="num">
                                      <p:cBhvr>
                                        <p:cTn id="9"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95594" y="212943"/>
            <a:ext cx="7014576" cy="739036"/>
          </a:xfrm>
        </p:spPr>
        <p:txBody>
          <a:bodyPr>
            <a:normAutofit/>
          </a:bodyPr>
          <a:lstStyle/>
          <a:p>
            <a:r>
              <a:rPr lang="ru-RU" b="1" dirty="0" smtClean="0">
                <a:solidFill>
                  <a:schemeClr val="accent1">
                    <a:lumMod val="60000"/>
                    <a:lumOff val="40000"/>
                  </a:schemeClr>
                </a:solidFill>
              </a:rPr>
              <a:t>Свойства площадей фигур</a:t>
            </a:r>
            <a:endParaRPr lang="ru-RU" b="1" dirty="0">
              <a:solidFill>
                <a:schemeClr val="accent1">
                  <a:lumMod val="60000"/>
                  <a:lumOff val="40000"/>
                </a:schemeClr>
              </a:solidFill>
            </a:endParaRPr>
          </a:p>
        </p:txBody>
      </p:sp>
      <p:pic>
        <p:nvPicPr>
          <p:cNvPr id="1026" name="Picture 2" descr="http://u.5klass.net:10/datas/geometrija/Ploschadi-po-geometrii/0007-007-Ravnye-mnogougolniki.jpg"/>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58258" t="12723" r="1993" b="8569"/>
          <a:stretch/>
        </p:blipFill>
        <p:spPr bwMode="auto">
          <a:xfrm>
            <a:off x="1285078" y="1202499"/>
            <a:ext cx="3575021" cy="4759890"/>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sz="half" idx="2"/>
          </p:nvPr>
        </p:nvSpPr>
        <p:spPr>
          <a:xfrm>
            <a:off x="5173249" y="1202499"/>
            <a:ext cx="6529008" cy="4877025"/>
          </a:xfrm>
        </p:spPr>
        <p:txBody>
          <a:bodyPr>
            <a:normAutofit lnSpcReduction="10000"/>
          </a:bodyPr>
          <a:lstStyle/>
          <a:p>
            <a:pPr marL="0" indent="0" algn="just">
              <a:buNone/>
            </a:pPr>
            <a:r>
              <a:rPr lang="ru-RU" sz="2400" dirty="0"/>
              <a:t>Для простых фигур площадь – это положительная величина, численное значение которой обладает следующими свойствами:</a:t>
            </a:r>
          </a:p>
          <a:p>
            <a:pPr algn="just"/>
            <a:r>
              <a:rPr lang="ru-RU" sz="2400" dirty="0"/>
              <a:t>1) Равновеликие фигуры имеют равные площади.</a:t>
            </a:r>
          </a:p>
          <a:p>
            <a:pPr algn="just"/>
            <a:r>
              <a:rPr lang="ru-RU" sz="2400" dirty="0"/>
              <a:t>2) Если фигура разбивается на части, являющиеся простыми фигурами, то площадь этой фигуры равна сумме площадей ее частей,</a:t>
            </a:r>
          </a:p>
          <a:p>
            <a:pPr algn="just"/>
            <a:r>
              <a:rPr lang="ru-RU" sz="2400" dirty="0"/>
              <a:t>3) Площадь квадрата со стороной, равной единице длины, равна одной единице измерения площади. Площадь квадрата </a:t>
            </a:r>
            <a:r>
              <a:rPr lang="ru-RU" sz="2400" dirty="0" smtClean="0"/>
              <a:t> равна квадрату его стороны.</a:t>
            </a:r>
            <a:endParaRPr lang="ru-RU" sz="2400" dirty="0"/>
          </a:p>
        </p:txBody>
      </p:sp>
    </p:spTree>
    <p:extLst>
      <p:ext uri="{BB962C8B-B14F-4D97-AF65-F5344CB8AC3E}">
        <p14:creationId xmlns:p14="http://schemas.microsoft.com/office/powerpoint/2010/main" val="23482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1400" y="355600"/>
            <a:ext cx="5689600" cy="1981200"/>
          </a:xfrm>
        </p:spPr>
        <p:txBody>
          <a:bodyPr/>
          <a:lstStyle/>
          <a:p>
            <a:r>
              <a:rPr lang="ru-RU" b="1" dirty="0" smtClean="0">
                <a:solidFill>
                  <a:schemeClr val="accent3">
                    <a:lumMod val="75000"/>
                  </a:schemeClr>
                </a:solidFill>
              </a:rPr>
              <a:t>Единицы измерения площадей </a:t>
            </a:r>
            <a:endParaRPr lang="ru-RU" b="1" dirty="0">
              <a:solidFill>
                <a:schemeClr val="accent3">
                  <a:lumMod val="75000"/>
                </a:schemeClr>
              </a:solidFill>
            </a:endParaRPr>
          </a:p>
        </p:txBody>
      </p:sp>
      <p:pic>
        <p:nvPicPr>
          <p:cNvPr id="5" name="Picture 2" descr="http://2.bp.blogspot.com/-ccnNiPWqDPg/UNlHR_JTo6I/AAAAAAABcRA/kcVkPW_atvo/s1600/c4b8f820cd7a56d55a91d61d810bed57bc5f6c138944937.jpg"/>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rcRect t="810" b="190"/>
          <a:stretch/>
        </p:blipFill>
        <p:spPr bwMode="auto">
          <a:xfrm>
            <a:off x="2043110" y="404948"/>
            <a:ext cx="3697290" cy="6035041"/>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sz="half" idx="2"/>
          </p:nvPr>
        </p:nvSpPr>
        <p:spPr>
          <a:xfrm>
            <a:off x="6620493" y="3945699"/>
            <a:ext cx="4895056" cy="2494290"/>
          </a:xfrm>
        </p:spPr>
        <p:txBody>
          <a:bodyPr>
            <a:normAutofit/>
          </a:bodyPr>
          <a:lstStyle/>
          <a:p>
            <a:r>
              <a:rPr lang="ru-RU" sz="2400" dirty="0"/>
              <a:t>В огромном саду геометрии каждый может подобрать себе букет по вкусу</a:t>
            </a:r>
            <a:r>
              <a:rPr lang="ru-RU" sz="2400" dirty="0" smtClean="0"/>
              <a:t>.</a:t>
            </a:r>
          </a:p>
          <a:p>
            <a:pPr marL="0" indent="0" algn="r">
              <a:buNone/>
            </a:pPr>
            <a:r>
              <a:rPr lang="ru-RU" sz="2400" dirty="0" smtClean="0"/>
              <a:t>Давид Гильберт</a:t>
            </a:r>
            <a:endParaRPr lang="ru-RU" sz="2400" dirty="0"/>
          </a:p>
        </p:txBody>
      </p:sp>
    </p:spTree>
    <p:extLst>
      <p:ext uri="{BB962C8B-B14F-4D97-AF65-F5344CB8AC3E}">
        <p14:creationId xmlns:p14="http://schemas.microsoft.com/office/powerpoint/2010/main" val="3356361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4311" y="685801"/>
            <a:ext cx="10018713" cy="889000"/>
          </a:xfrm>
        </p:spPr>
        <p:txBody>
          <a:bodyPr>
            <a:normAutofit/>
          </a:bodyPr>
          <a:lstStyle/>
          <a:p>
            <a:r>
              <a:rPr lang="ru-RU" b="1" dirty="0" smtClean="0">
                <a:solidFill>
                  <a:srgbClr val="002060"/>
                </a:solidFill>
              </a:rPr>
              <a:t> </a:t>
            </a:r>
            <a:r>
              <a:rPr lang="en-US" b="1" dirty="0" smtClean="0">
                <a:solidFill>
                  <a:srgbClr val="002060"/>
                </a:solidFill>
              </a:rPr>
              <a:t>XIII </a:t>
            </a:r>
            <a:r>
              <a:rPr lang="ru-RU" b="1" dirty="0" smtClean="0">
                <a:solidFill>
                  <a:srgbClr val="002060"/>
                </a:solidFill>
              </a:rPr>
              <a:t>век. Монголо-татарское иго</a:t>
            </a:r>
            <a:endParaRPr lang="ru-RU" dirty="0">
              <a:solidFill>
                <a:srgbClr val="002060"/>
              </a:solidFill>
            </a:endParaRPr>
          </a:p>
        </p:txBody>
      </p:sp>
      <p:sp>
        <p:nvSpPr>
          <p:cNvPr id="4" name="Объект 3"/>
          <p:cNvSpPr>
            <a:spLocks noGrp="1"/>
          </p:cNvSpPr>
          <p:nvPr>
            <p:ph sz="half" idx="2"/>
          </p:nvPr>
        </p:nvSpPr>
        <p:spPr>
          <a:xfrm>
            <a:off x="6229145" y="1574801"/>
            <a:ext cx="5775622" cy="5283199"/>
          </a:xfrm>
        </p:spPr>
        <p:txBody>
          <a:bodyPr>
            <a:normAutofit fontScale="92500" lnSpcReduction="10000"/>
          </a:bodyPr>
          <a:lstStyle/>
          <a:p>
            <a:pPr algn="just"/>
            <a:r>
              <a:rPr lang="ru-RU" sz="2600" dirty="0" smtClean="0"/>
              <a:t>В </a:t>
            </a:r>
            <a:r>
              <a:rPr lang="ru-RU" sz="2600" dirty="0"/>
              <a:t>Киевской Руси </a:t>
            </a:r>
            <a:r>
              <a:rPr lang="ru-RU" sz="2600" dirty="0" smtClean="0"/>
              <a:t>мер </a:t>
            </a:r>
            <a:r>
              <a:rPr lang="ru-RU" sz="2600" dirty="0"/>
              <a:t>площади, как </a:t>
            </a:r>
            <a:r>
              <a:rPr lang="ru-RU" sz="2600" b="1" dirty="0"/>
              <a:t>квадратных мер не было</a:t>
            </a:r>
            <a:r>
              <a:rPr lang="ru-RU" sz="2600" dirty="0"/>
              <a:t>. Хотя, древнерусские зодчие и землемеры имели о них представление.</a:t>
            </a:r>
          </a:p>
          <a:p>
            <a:pPr algn="just"/>
            <a:r>
              <a:rPr lang="ru-RU" sz="2600" dirty="0" smtClean="0"/>
              <a:t>В </a:t>
            </a:r>
            <a:r>
              <a:rPr lang="en-US" sz="2600" dirty="0" smtClean="0"/>
              <a:t>XI-XIII </a:t>
            </a:r>
            <a:r>
              <a:rPr lang="ru-RU" sz="2600" dirty="0" smtClean="0"/>
              <a:t>веках употреблялось мера </a:t>
            </a:r>
            <a:r>
              <a:rPr lang="ru-RU" sz="2600" b="1" dirty="0" smtClean="0"/>
              <a:t>«плуг» </a:t>
            </a:r>
            <a:r>
              <a:rPr lang="ru-RU" sz="2600" dirty="0" smtClean="0"/>
              <a:t>- эта мера земли, с которой платили дань. Есть основания полагать, что «плуг» равнялся бы 8-9 гектарам.</a:t>
            </a:r>
          </a:p>
          <a:p>
            <a:pPr algn="just"/>
            <a:r>
              <a:rPr lang="ru-RU" sz="2600" dirty="0" smtClean="0"/>
              <a:t>В </a:t>
            </a:r>
            <a:r>
              <a:rPr lang="ru-RU" sz="2600" dirty="0"/>
              <a:t>середине XIII века татары проводили в значительных масштабах описи земельных площадей. В основу описей в качестве единицы измерения </a:t>
            </a:r>
            <a:r>
              <a:rPr lang="ru-RU" sz="2600" dirty="0" smtClean="0"/>
              <a:t>площадей было </a:t>
            </a:r>
            <a:r>
              <a:rPr lang="ru-RU" sz="2600" dirty="0"/>
              <a:t>положено отдельное хозяйство ("</a:t>
            </a:r>
            <a:r>
              <a:rPr lang="ru-RU" sz="2600" b="1" dirty="0"/>
              <a:t>дом</a:t>
            </a:r>
            <a:r>
              <a:rPr lang="ru-RU" sz="2600" dirty="0"/>
              <a:t>" или "</a:t>
            </a:r>
            <a:r>
              <a:rPr lang="ru-RU" sz="2600" b="1" dirty="0"/>
              <a:t>дым</a:t>
            </a:r>
            <a:r>
              <a:rPr lang="ru-RU" sz="2600" dirty="0"/>
              <a:t>").</a:t>
            </a:r>
          </a:p>
        </p:txBody>
      </p:sp>
      <p:pic>
        <p:nvPicPr>
          <p:cNvPr id="1026" name="Picture 2" descr="http://www.mdregion.ru/upload/01_2016/ruble6_02.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36298" y="2129246"/>
            <a:ext cx="4874480" cy="3661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323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177" y="378823"/>
            <a:ext cx="10019212" cy="770708"/>
          </a:xfrm>
        </p:spPr>
        <p:txBody>
          <a:bodyPr>
            <a:noAutofit/>
          </a:bodyPr>
          <a:lstStyle/>
          <a:p>
            <a:r>
              <a:rPr lang="en-US" b="1" dirty="0">
                <a:solidFill>
                  <a:srgbClr val="002060"/>
                </a:solidFill>
              </a:rPr>
              <a:t>XV </a:t>
            </a:r>
            <a:r>
              <a:rPr lang="ru-RU" b="1" dirty="0" smtClean="0">
                <a:solidFill>
                  <a:srgbClr val="002060"/>
                </a:solidFill>
              </a:rPr>
              <a:t>век. Иван </a:t>
            </a:r>
            <a:r>
              <a:rPr lang="en-US" b="1" dirty="0" smtClean="0">
                <a:solidFill>
                  <a:srgbClr val="002060"/>
                </a:solidFill>
              </a:rPr>
              <a:t>III</a:t>
            </a:r>
            <a:r>
              <a:rPr lang="ru-RU" b="1" dirty="0" smtClean="0">
                <a:solidFill>
                  <a:srgbClr val="002060"/>
                </a:solidFill>
              </a:rPr>
              <a:t> –собиратель земли русской</a:t>
            </a:r>
            <a:endParaRPr lang="ru-RU" b="1" dirty="0">
              <a:solidFill>
                <a:srgbClr val="002060"/>
              </a:solidFill>
            </a:endParaRPr>
          </a:p>
        </p:txBody>
      </p:sp>
      <p:pic>
        <p:nvPicPr>
          <p:cNvPr id="1026" name="Picture 2" descr="http://100grm.ru/wp-content/uploads/2011/11/107.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268451" y="1743458"/>
            <a:ext cx="2987467" cy="4246801"/>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sz="half" idx="2"/>
          </p:nvPr>
        </p:nvSpPr>
        <p:spPr>
          <a:xfrm>
            <a:off x="4673894" y="902043"/>
            <a:ext cx="7252495" cy="5955957"/>
          </a:xfrm>
        </p:spPr>
        <p:txBody>
          <a:bodyPr>
            <a:noAutofit/>
          </a:bodyPr>
          <a:lstStyle/>
          <a:p>
            <a:pPr marL="0" indent="0" algn="just">
              <a:lnSpc>
                <a:spcPct val="120000"/>
              </a:lnSpc>
              <a:spcBef>
                <a:spcPts val="0"/>
              </a:spcBef>
              <a:spcAft>
                <a:spcPts val="0"/>
              </a:spcAft>
            </a:pPr>
            <a:r>
              <a:rPr lang="ru-RU" sz="2200" dirty="0" smtClean="0"/>
              <a:t>Меры </a:t>
            </a:r>
            <a:r>
              <a:rPr lang="ru-RU" sz="2200" dirty="0"/>
              <a:t>площади нужны были для определения размеров земельных </a:t>
            </a:r>
            <a:r>
              <a:rPr lang="ru-RU" sz="2200" dirty="0" smtClean="0"/>
              <a:t>участков, которые не </a:t>
            </a:r>
            <a:r>
              <a:rPr lang="ru-RU" sz="2200" dirty="0"/>
              <a:t>всегда были четко разграничены, </a:t>
            </a:r>
            <a:r>
              <a:rPr lang="ru-RU" sz="2200" dirty="0" smtClean="0"/>
              <a:t>имели </a:t>
            </a:r>
            <a:r>
              <a:rPr lang="ru-RU" sz="2200" dirty="0"/>
              <a:t>межевые знаки.</a:t>
            </a:r>
          </a:p>
          <a:p>
            <a:pPr marL="0" indent="0" algn="just">
              <a:lnSpc>
                <a:spcPct val="120000"/>
              </a:lnSpc>
              <a:spcBef>
                <a:spcPts val="0"/>
              </a:spcBef>
              <a:spcAft>
                <a:spcPts val="0"/>
              </a:spcAft>
            </a:pPr>
            <a:r>
              <a:rPr lang="ru-RU" sz="2200" dirty="0"/>
              <a:t>В древней Руси </a:t>
            </a:r>
            <a:r>
              <a:rPr lang="ru-RU" sz="2200" dirty="0" smtClean="0"/>
              <a:t>использовали </a:t>
            </a:r>
            <a:r>
              <a:rPr lang="ru-RU" sz="2200" dirty="0"/>
              <a:t>чисто условные единицы, характеризовавшие рабочую силу или сельскохозяйственный </a:t>
            </a:r>
            <a:r>
              <a:rPr lang="ru-RU" sz="2200" dirty="0" smtClean="0"/>
              <a:t>инвентарь. </a:t>
            </a:r>
          </a:p>
          <a:p>
            <a:pPr marL="0" indent="0" algn="just">
              <a:lnSpc>
                <a:spcPct val="120000"/>
              </a:lnSpc>
              <a:spcBef>
                <a:spcPts val="0"/>
              </a:spcBef>
              <a:spcAft>
                <a:spcPts val="0"/>
              </a:spcAft>
            </a:pPr>
            <a:r>
              <a:rPr lang="ru-RU" sz="2200" dirty="0" smtClean="0"/>
              <a:t>Трудовой </a:t>
            </a:r>
            <a:r>
              <a:rPr lang="ru-RU" sz="2200" dirty="0"/>
              <a:t>характер мер "</a:t>
            </a:r>
            <a:r>
              <a:rPr lang="ru-RU" sz="2200" b="1" dirty="0"/>
              <a:t>соха</a:t>
            </a:r>
            <a:r>
              <a:rPr lang="ru-RU" sz="2200" dirty="0"/>
              <a:t>" и "</a:t>
            </a:r>
            <a:r>
              <a:rPr lang="ru-RU" sz="2200" b="1" dirty="0"/>
              <a:t>обжа</a:t>
            </a:r>
            <a:r>
              <a:rPr lang="ru-RU" sz="2200" dirty="0"/>
              <a:t>" и их соотношение явствуют из сохранившегося ответа новгородцев в 1478 г. </a:t>
            </a:r>
            <a:r>
              <a:rPr lang="ru-RU" sz="2200" dirty="0" smtClean="0"/>
              <a:t>На вопрос </a:t>
            </a:r>
            <a:r>
              <a:rPr lang="ru-RU" sz="2200" dirty="0"/>
              <a:t>Ивана </a:t>
            </a:r>
            <a:r>
              <a:rPr lang="ru-RU" sz="2200" dirty="0" smtClean="0"/>
              <a:t>III: «Что ваша соха?» они отвечали: "</a:t>
            </a:r>
            <a:r>
              <a:rPr lang="ru-RU" sz="2200" i="1" dirty="0" smtClean="0"/>
              <a:t>Три обжа </a:t>
            </a:r>
            <a:r>
              <a:rPr lang="ru-RU" sz="2200" i="1" dirty="0"/>
              <a:t>— соха, а обжа — 1 человек на 1 лошади орет (пашет); а кто на 3 лошадях и сам третий орет, </a:t>
            </a:r>
            <a:r>
              <a:rPr lang="ru-RU" sz="2200" i="1" dirty="0" err="1"/>
              <a:t>ино</a:t>
            </a:r>
            <a:r>
              <a:rPr lang="ru-RU" sz="2200" i="1" dirty="0"/>
              <a:t> то соха</a:t>
            </a:r>
            <a:r>
              <a:rPr lang="ru-RU" sz="2200" dirty="0"/>
              <a:t>".</a:t>
            </a:r>
          </a:p>
          <a:p>
            <a:pPr algn="just"/>
            <a:endParaRPr lang="ru-RU" sz="2000" dirty="0"/>
          </a:p>
        </p:txBody>
      </p:sp>
    </p:spTree>
    <p:extLst>
      <p:ext uri="{BB962C8B-B14F-4D97-AF65-F5344CB8AC3E}">
        <p14:creationId xmlns:p14="http://schemas.microsoft.com/office/powerpoint/2010/main" val="2982570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67988" y="261256"/>
            <a:ext cx="9347408" cy="1362271"/>
          </a:xfrm>
        </p:spPr>
        <p:txBody>
          <a:bodyPr>
            <a:noAutofit/>
          </a:bodyPr>
          <a:lstStyle/>
          <a:p>
            <a:r>
              <a:rPr lang="ru-RU" b="1" dirty="0">
                <a:solidFill>
                  <a:srgbClr val="0070C0"/>
                </a:solidFill>
              </a:rPr>
              <a:t>«Без меры и лаптя не сплетешь</a:t>
            </a:r>
            <a:r>
              <a:rPr lang="ru-RU" b="1" dirty="0" smtClean="0">
                <a:solidFill>
                  <a:srgbClr val="0070C0"/>
                </a:solidFill>
              </a:rPr>
              <a:t>» </a:t>
            </a:r>
            <a:br>
              <a:rPr lang="ru-RU" b="1" dirty="0" smtClean="0">
                <a:solidFill>
                  <a:srgbClr val="0070C0"/>
                </a:solidFill>
              </a:rPr>
            </a:br>
            <a:r>
              <a:rPr lang="ru-RU" b="1" dirty="0" smtClean="0">
                <a:solidFill>
                  <a:srgbClr val="0070C0"/>
                </a:solidFill>
              </a:rPr>
              <a:t>- русская пословица</a:t>
            </a:r>
            <a:endParaRPr lang="ru-RU" b="1" dirty="0">
              <a:solidFill>
                <a:srgbClr val="0070C0"/>
              </a:solidFill>
            </a:endParaRPr>
          </a:p>
        </p:txBody>
      </p:sp>
      <p:sp>
        <p:nvSpPr>
          <p:cNvPr id="4" name="Объект 3"/>
          <p:cNvSpPr>
            <a:spLocks noGrp="1"/>
          </p:cNvSpPr>
          <p:nvPr>
            <p:ph sz="half" idx="2"/>
          </p:nvPr>
        </p:nvSpPr>
        <p:spPr>
          <a:xfrm>
            <a:off x="5878286" y="1306285"/>
            <a:ext cx="6126480" cy="5185955"/>
          </a:xfrm>
        </p:spPr>
        <p:txBody>
          <a:bodyPr>
            <a:normAutofit fontScale="25000" lnSpcReduction="20000"/>
          </a:bodyPr>
          <a:lstStyle/>
          <a:p>
            <a:pPr algn="just"/>
            <a:endParaRPr lang="ru-RU" sz="8800" dirty="0" smtClean="0"/>
          </a:p>
          <a:p>
            <a:pPr algn="just"/>
            <a:r>
              <a:rPr lang="ru-RU" sz="8800" dirty="0" smtClean="0"/>
              <a:t>С </a:t>
            </a:r>
            <a:r>
              <a:rPr lang="ru-RU" sz="8800" dirty="0"/>
              <a:t>течением времени для пахотных земель главенствующую роль стала играть</a:t>
            </a:r>
            <a:r>
              <a:rPr lang="ru-RU" sz="8800" b="1" dirty="0"/>
              <a:t> четверть</a:t>
            </a:r>
            <a:r>
              <a:rPr lang="ru-RU" sz="8800" dirty="0"/>
              <a:t> — площадь, на которую высевали четверть (меру объема) ржи. Таким образом, земельные меры оказались связанными с реальными, вещественными, имевшими вполне определенное </a:t>
            </a:r>
            <a:r>
              <a:rPr lang="ru-RU" sz="8800" b="1" dirty="0"/>
              <a:t>объемное</a:t>
            </a:r>
            <a:r>
              <a:rPr lang="ru-RU" sz="8800" dirty="0"/>
              <a:t> значение</a:t>
            </a:r>
            <a:r>
              <a:rPr lang="ru-RU" sz="8800" dirty="0" smtClean="0"/>
              <a:t>.</a:t>
            </a:r>
          </a:p>
          <a:p>
            <a:pPr algn="just"/>
            <a:r>
              <a:rPr lang="ru-RU" sz="8800" dirty="0" smtClean="0"/>
              <a:t>. Площади </a:t>
            </a:r>
            <a:r>
              <a:rPr lang="ru-RU" sz="8800" dirty="0"/>
              <a:t>сенокосных участков оценивали </a:t>
            </a:r>
            <a:r>
              <a:rPr lang="ru-RU" sz="8800" b="1" dirty="0"/>
              <a:t>копной</a:t>
            </a:r>
            <a:r>
              <a:rPr lang="ru-RU" sz="8800" dirty="0"/>
              <a:t> (площадь луга, на которой можно накосить копну сена). Эти меры позволяли определить урожайность, а о форме и размерах земельных участков полного представления не давали</a:t>
            </a:r>
            <a:r>
              <a:rPr lang="ru-RU" sz="8800" dirty="0" smtClean="0"/>
              <a:t>.</a:t>
            </a:r>
            <a:r>
              <a:rPr lang="ru-RU" sz="8800" dirty="0"/>
              <a:t> </a:t>
            </a:r>
            <a:endParaRPr lang="ru-RU" sz="8800" dirty="0" smtClean="0"/>
          </a:p>
          <a:p>
            <a:endParaRPr lang="ru-RU" dirty="0"/>
          </a:p>
          <a:p>
            <a:endParaRPr lang="ru-RU" dirty="0"/>
          </a:p>
        </p:txBody>
      </p:sp>
      <p:pic>
        <p:nvPicPr>
          <p:cNvPr id="6" name="Picture 2" descr="http://ic.pics.livejournal.com/severnaya_kazna/14087958/10781/10781_900.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267097" y="1844502"/>
            <a:ext cx="4611189" cy="3576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66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4311" y="235132"/>
            <a:ext cx="10018713" cy="2431867"/>
          </a:xfrm>
        </p:spPr>
        <p:txBody>
          <a:bodyPr>
            <a:normAutofit fontScale="90000"/>
          </a:bodyPr>
          <a:lstStyle/>
          <a:p>
            <a:r>
              <a:rPr lang="ru-RU" b="1" dirty="0" smtClean="0">
                <a:solidFill>
                  <a:schemeClr val="accent1">
                    <a:lumMod val="75000"/>
                  </a:schemeClr>
                </a:solidFill>
              </a:rPr>
              <a:t>Русская земледельческая пословица: </a:t>
            </a:r>
            <a:br>
              <a:rPr lang="ru-RU" b="1" dirty="0" smtClean="0">
                <a:solidFill>
                  <a:schemeClr val="accent1">
                    <a:lumMod val="75000"/>
                  </a:schemeClr>
                </a:solidFill>
              </a:rPr>
            </a:br>
            <a:r>
              <a:rPr lang="ru-RU" b="1" dirty="0" smtClean="0">
                <a:solidFill>
                  <a:schemeClr val="accent1">
                    <a:lumMod val="75000"/>
                  </a:schemeClr>
                </a:solidFill>
              </a:rPr>
              <a:t>«обжа мокра – во ржи метла»,</a:t>
            </a:r>
            <a:br>
              <a:rPr lang="ru-RU" b="1" dirty="0" smtClean="0">
                <a:solidFill>
                  <a:schemeClr val="accent1">
                    <a:lumMod val="75000"/>
                  </a:schemeClr>
                </a:solidFill>
              </a:rPr>
            </a:br>
            <a:r>
              <a:rPr lang="ru-RU" b="1" dirty="0" smtClean="0">
                <a:solidFill>
                  <a:schemeClr val="accent1">
                    <a:lumMod val="75000"/>
                  </a:schemeClr>
                </a:solidFill>
              </a:rPr>
              <a:t> т.е. посеешь </a:t>
            </a:r>
            <a:r>
              <a:rPr lang="ru-RU" b="1" dirty="0">
                <a:solidFill>
                  <a:schemeClr val="accent1">
                    <a:lumMod val="75000"/>
                  </a:schemeClr>
                </a:solidFill>
              </a:rPr>
              <a:t>рожь в мокрую погоду — </a:t>
            </a:r>
            <a:r>
              <a:rPr lang="ru-RU" b="1" dirty="0" smtClean="0">
                <a:solidFill>
                  <a:schemeClr val="accent1">
                    <a:lumMod val="75000"/>
                  </a:schemeClr>
                </a:solidFill>
              </a:rPr>
              <a:t/>
            </a:r>
            <a:br>
              <a:rPr lang="ru-RU" b="1" dirty="0" smtClean="0">
                <a:solidFill>
                  <a:schemeClr val="accent1">
                    <a:lumMod val="75000"/>
                  </a:schemeClr>
                </a:solidFill>
              </a:rPr>
            </a:br>
            <a:r>
              <a:rPr lang="ru-RU" b="1" dirty="0" smtClean="0">
                <a:solidFill>
                  <a:schemeClr val="accent1">
                    <a:lumMod val="75000"/>
                  </a:schemeClr>
                </a:solidFill>
              </a:rPr>
              <a:t>не </a:t>
            </a:r>
            <a:r>
              <a:rPr lang="ru-RU" b="1" dirty="0">
                <a:solidFill>
                  <a:schemeClr val="accent1">
                    <a:lumMod val="75000"/>
                  </a:schemeClr>
                </a:solidFill>
              </a:rPr>
              <a:t>уродится</a:t>
            </a:r>
          </a:p>
        </p:txBody>
      </p:sp>
      <p:sp>
        <p:nvSpPr>
          <p:cNvPr id="4" name="Объект 3"/>
          <p:cNvSpPr>
            <a:spLocks noGrp="1"/>
          </p:cNvSpPr>
          <p:nvPr>
            <p:ph sz="half" idx="2"/>
          </p:nvPr>
        </p:nvSpPr>
        <p:spPr>
          <a:xfrm>
            <a:off x="6923313" y="3116424"/>
            <a:ext cx="5001209" cy="2929813"/>
          </a:xfrm>
        </p:spPr>
        <p:txBody>
          <a:bodyPr/>
          <a:lstStyle/>
          <a:p>
            <a:pPr algn="just"/>
            <a:r>
              <a:rPr lang="ru-RU" sz="2400" dirty="0"/>
              <a:t>Все "трудовые", "урожайные" и "посевные" меры заключали в себе элементы субъективизма и произвола, которые проявлялись непосредственно в практике использования этих мер. </a:t>
            </a:r>
          </a:p>
          <a:p>
            <a:pPr algn="just"/>
            <a:endParaRPr lang="ru-RU" dirty="0"/>
          </a:p>
        </p:txBody>
      </p:sp>
      <p:pic>
        <p:nvPicPr>
          <p:cNvPr id="7" name="Объект 4" descr="http://dok.opredelim.com/pars_docs/refs/6/5718/img11.jpg"/>
          <p:cNvPicPr>
            <a:picLocks noGrp="1"/>
          </p:cNvPicPr>
          <p:nvPr>
            <p:ph sz="half" idx="1"/>
          </p:nvPr>
        </p:nvPicPr>
        <p:blipFill rotWithShape="1">
          <a:blip r:embed="rId2" cstate="print">
            <a:extLst>
              <a:ext uri="{28A0092B-C50C-407E-A947-70E740481C1C}">
                <a14:useLocalDpi xmlns:a14="http://schemas.microsoft.com/office/drawing/2010/main" val="0"/>
              </a:ext>
            </a:extLst>
          </a:blip>
          <a:srcRect l="55281" t="50532" r="855" b="4939"/>
          <a:stretch/>
        </p:blipFill>
        <p:spPr bwMode="auto">
          <a:xfrm>
            <a:off x="2212097" y="2658446"/>
            <a:ext cx="4711216" cy="384576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864534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лакс">
  <a:themeElements>
    <a:clrScheme name="Параллакс">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Параллакс">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TM03457496[[fn=Параллакс]]</Template>
  <TotalTime>1649</TotalTime>
  <Words>1773</Words>
  <Application>Microsoft Office PowerPoint</Application>
  <PresentationFormat>Широкоэкранный</PresentationFormat>
  <Paragraphs>169</Paragraphs>
  <Slides>29</Slides>
  <Notes>5</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29</vt:i4>
      </vt:variant>
    </vt:vector>
  </HeadingPairs>
  <TitlesOfParts>
    <vt:vector size="34" baseType="lpstr">
      <vt:lpstr>Arial</vt:lpstr>
      <vt:lpstr>Calibri</vt:lpstr>
      <vt:lpstr>Corbel</vt:lpstr>
      <vt:lpstr>Times New Roman</vt:lpstr>
      <vt:lpstr>Параллакс</vt:lpstr>
      <vt:lpstr>Площади геометрических фигур</vt:lpstr>
      <vt:lpstr>Площадь фигуры</vt:lpstr>
      <vt:lpstr>Квадрат  как мера площади</vt:lpstr>
      <vt:lpstr>Свойства площадей фигур</vt:lpstr>
      <vt:lpstr>Единицы измерения площадей </vt:lpstr>
      <vt:lpstr> XIII век. Монголо-татарское иго</vt:lpstr>
      <vt:lpstr>XV век. Иван III –собиратель земли русской</vt:lpstr>
      <vt:lpstr>«Без меры и лаптя не сплетешь»  - русская пословица</vt:lpstr>
      <vt:lpstr>Русская земледельческая пословица:  «обжа мокра – во ржи метла»,  т.е. посеешь рожь в мокрую погоду —  не уродится</vt:lpstr>
      <vt:lpstr>«Перемерял журавль десятину,  говорит: верно»</vt:lpstr>
      <vt:lpstr>«Много ли человеку земли нужно?»</vt:lpstr>
      <vt:lpstr>Эпоха укрепления  Московского государства </vt:lpstr>
      <vt:lpstr>Что такое «Книга сошного письма»? </vt:lpstr>
      <vt:lpstr>Петр I (1672-1725) – великий реформатор</vt:lpstr>
      <vt:lpstr>Менделеев и метрология</vt:lpstr>
      <vt:lpstr>XX век. Положением о мерах и весах  от 27 июля 1916 года были узаконены единицы измерения площадей</vt:lpstr>
      <vt:lpstr>Занимательная задача </vt:lpstr>
      <vt:lpstr>Площади геометрических фигур</vt:lpstr>
      <vt:lpstr>Площадь круга и сектора</vt:lpstr>
      <vt:lpstr>Задачи на площади</vt:lpstr>
      <vt:lpstr>Задачи на площади</vt:lpstr>
      <vt:lpstr>Задачи с практическим содержанием</vt:lpstr>
      <vt:lpstr>Задача Льва Толстого  «Как Пахом покупал землю»</vt:lpstr>
      <vt:lpstr>Сколько примерно десятин земли обошел Пахом?</vt:lpstr>
      <vt:lpstr>Задачи о новоселах</vt:lpstr>
      <vt:lpstr>Практическая работа на вашей кухне</vt:lpstr>
      <vt:lpstr>Загрязнение окружающей среды</vt:lpstr>
      <vt:lpstr>Геометрия листьев  </vt:lpstr>
      <vt:lpstr>Задание из ОГЭ  Для изготовления книжных полок требуется заказать 40 одинаковых стекол в одной из трех фирм. Площадь каждого стекла равна 0,15 кв.м. В таблице приведены цены на стекло и на резку стекол. Сколько рублей нужно заплатить за самый выгодный заказ?</vt:lpstr>
    </vt:vector>
  </TitlesOfParts>
  <Company>CtrlSoft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Площади фигур</dc:title>
  <dc:creator>Елена</dc:creator>
  <cp:lastModifiedBy>Ilya Yagodkin</cp:lastModifiedBy>
  <cp:revision>118</cp:revision>
  <dcterms:created xsi:type="dcterms:W3CDTF">2016-04-01T09:36:07Z</dcterms:created>
  <dcterms:modified xsi:type="dcterms:W3CDTF">2018-01-30T20:46:53Z</dcterms:modified>
</cp:coreProperties>
</file>