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8" r:id="rId4"/>
    <p:sldId id="272" r:id="rId5"/>
    <p:sldId id="273" r:id="rId6"/>
    <p:sldId id="257" r:id="rId7"/>
    <p:sldId id="271" r:id="rId8"/>
    <p:sldId id="275" r:id="rId9"/>
    <p:sldId id="279" r:id="rId10"/>
    <p:sldId id="276" r:id="rId11"/>
    <p:sldId id="263" r:id="rId12"/>
    <p:sldId id="259" r:id="rId13"/>
    <p:sldId id="260" r:id="rId14"/>
    <p:sldId id="264" r:id="rId15"/>
    <p:sldId id="265" r:id="rId16"/>
    <p:sldId id="270" r:id="rId17"/>
    <p:sldId id="266" r:id="rId18"/>
    <p:sldId id="267" r:id="rId19"/>
    <p:sldId id="268" r:id="rId20"/>
    <p:sldId id="269" r:id="rId21"/>
    <p:sldId id="277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86"/>
    <a:srgbClr val="F0F37F"/>
    <a:srgbClr val="FFFF66"/>
    <a:srgbClr val="E0D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6A1D-EDDC-45F7-A8CC-7D2D7EF8315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F9A3B-E8FB-46A9-A9E2-26DB324CD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F9A3B-E8FB-46A9-A9E2-26DB324CD2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0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F9A3B-E8FB-46A9-A9E2-26DB324CD28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2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4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1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3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9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1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8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0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7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1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7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2"/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5EB1-92AD-4956-8173-6A90595BAD9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639D-BC79-4476-8BDA-550B51A6A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0"/>
            <a:ext cx="7772400" cy="86409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За страницами учебника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4990" y="3861048"/>
            <a:ext cx="4049010" cy="1752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Автор:</a:t>
            </a:r>
          </a:p>
          <a:p>
            <a:pPr algn="l"/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Еннер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 Илья Романович, 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учащийся 5 «Г» класса 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филиала НВМУ (г. Мурманск)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+mj-lt"/>
                <a:ea typeface="Verdana" pitchFamily="34" charset="0"/>
                <a:cs typeface="Verdana" pitchFamily="34" charset="0"/>
              </a:rPr>
              <a:t>Экскурсия в мир </a:t>
            </a:r>
          </a:p>
          <a:p>
            <a:pPr algn="ctr"/>
            <a:r>
              <a:rPr lang="ru-RU" sz="4800" b="1" dirty="0" smtClean="0">
                <a:latin typeface="+mj-lt"/>
                <a:ea typeface="Verdana" pitchFamily="34" charset="0"/>
                <a:cs typeface="Verdana" pitchFamily="34" charset="0"/>
              </a:rPr>
              <a:t>комнатных растений. </a:t>
            </a:r>
          </a:p>
          <a:p>
            <a:pPr algn="ctr"/>
            <a:r>
              <a:rPr lang="ru-RU" sz="4800" b="1" smtClean="0">
                <a:latin typeface="+mj-lt"/>
                <a:ea typeface="Verdana" pitchFamily="34" charset="0"/>
                <a:cs typeface="Verdana" pitchFamily="34" charset="0"/>
              </a:rPr>
              <a:t>Папоротники </a:t>
            </a:r>
            <a:endParaRPr lang="ru-RU" sz="48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800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ea typeface="Verdana" pitchFamily="34" charset="0"/>
                <a:cs typeface="Verdana" pitchFamily="34" charset="0"/>
              </a:rPr>
              <a:t>Мурманск</a:t>
            </a:r>
          </a:p>
          <a:p>
            <a:pPr algn="ctr"/>
            <a:r>
              <a:rPr lang="ru-RU" dirty="0" smtClean="0">
                <a:ea typeface="Verdana" pitchFamily="34" charset="0"/>
                <a:cs typeface="Verdana" pitchFamily="34" charset="0"/>
              </a:rPr>
              <a:t>2018</a:t>
            </a:r>
            <a:endParaRPr lang="ru-RU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2816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i="1" dirty="0" smtClean="0">
                <a:latin typeface="+mj-lt"/>
                <a:ea typeface="Verdana" pitchFamily="34" charset="0"/>
                <a:cs typeface="Verdana" pitchFamily="34" charset="0"/>
              </a:rPr>
              <a:t>Разновидности   папоротников</a:t>
            </a:r>
            <a:endParaRPr lang="ru-RU" sz="8800" i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597" y="188640"/>
            <a:ext cx="8229600" cy="922114"/>
          </a:xfr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Даваллия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канарская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Davallia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canariensis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</a:t>
            </a:r>
            <a:endParaRPr lang="ru-RU" sz="2800" dirty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Объект 5" descr="DSC_056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6397" y="1258874"/>
            <a:ext cx="6552000" cy="41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8300" y="5589240"/>
            <a:ext cx="892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ea typeface="Verdana" pitchFamily="34" charset="0"/>
                <a:cs typeface="Verdana" pitchFamily="34" charset="0"/>
              </a:rPr>
              <a:t>Даваллия</a:t>
            </a:r>
            <a:r>
              <a:rPr lang="ru-RU" i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i="1" dirty="0">
                <a:ea typeface="Verdana" pitchFamily="34" charset="0"/>
                <a:cs typeface="Verdana" pitchFamily="34" charset="0"/>
              </a:rPr>
              <a:t>привлекает своими мохнатыми, перевешивающимися через край горшка корневищами, из-за которых она даже получила название "заячья лапка</a:t>
            </a:r>
            <a:r>
              <a:rPr lang="ru-RU" i="1" dirty="0" smtClean="0">
                <a:ea typeface="Verdana" pitchFamily="34" charset="0"/>
                <a:cs typeface="Verdana" pitchFamily="34" charset="0"/>
              </a:rPr>
              <a:t>".</a:t>
            </a:r>
            <a:endParaRPr lang="ru-RU" i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95" y="116632"/>
            <a:ext cx="8784976" cy="922114"/>
          </a:xfr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Адиантум </a:t>
            </a:r>
            <a:r>
              <a:rPr lang="ru-RU" sz="3100" b="1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Радди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en-US" sz="3100" b="1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Adiantum</a:t>
            </a:r>
            <a:r>
              <a:rPr lang="en-US" sz="31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en-US" sz="3100" b="1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raddianum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ru-RU" sz="31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</a:br>
            <a:endParaRPr lang="ru-RU" sz="3100" dirty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Объект 4" descr="DSC_056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96752"/>
            <a:ext cx="655272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558006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a typeface="Verdana" pitchFamily="34" charset="0"/>
                <a:cs typeface="Verdana" pitchFamily="34" charset="0"/>
              </a:rPr>
              <a:t>Наиболее легок в выращивании. Хрупкое растения с похожими на проволочку черешками и нежными листочками. Они требуют высокой влажности воздуха, тепла и неяркого освещения, из-за чего их лучше выращивать в террариуме или  в притененной оранжерее.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01" y="116632"/>
            <a:ext cx="8928194" cy="936104"/>
          </a:xfr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Костенец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гнездовой,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асплениум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Asplenium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nidus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</a:t>
            </a:r>
            <a:endParaRPr lang="ru-RU" sz="2800" dirty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Объект 3" descr="DSC_055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552000" cy="41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8300" y="5380672"/>
            <a:ext cx="892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a typeface="Verdana" pitchFamily="34" charset="0"/>
                <a:cs typeface="Verdana" pitchFamily="34" charset="0"/>
              </a:rPr>
              <a:t>Любит </a:t>
            </a:r>
            <a:r>
              <a:rPr lang="ru-RU" i="1" dirty="0">
                <a:ea typeface="Verdana" pitchFamily="34" charset="0"/>
                <a:cs typeface="Verdana" pitchFamily="34" charset="0"/>
              </a:rPr>
              <a:t>тень и влажный воздух. Мечевидные листья вместе с чешуйчатым корневищем и спутанными корнями образуют своеобразное "гнездо" (отсюда английское название растения -  </a:t>
            </a:r>
            <a:r>
              <a:rPr lang="en-US" i="1" dirty="0">
                <a:ea typeface="Verdana" pitchFamily="34" charset="0"/>
                <a:cs typeface="Verdana" pitchFamily="34" charset="0"/>
              </a:rPr>
              <a:t>Bird</a:t>
            </a:r>
            <a:r>
              <a:rPr lang="ru-RU" i="1" dirty="0">
                <a:ea typeface="Verdana" pitchFamily="34" charset="0"/>
                <a:cs typeface="Verdana" pitchFamily="34" charset="0"/>
              </a:rPr>
              <a:t>'</a:t>
            </a:r>
            <a:r>
              <a:rPr lang="en-US" i="1" dirty="0">
                <a:ea typeface="Verdana" pitchFamily="34" charset="0"/>
                <a:cs typeface="Verdana" pitchFamily="34" charset="0"/>
              </a:rPr>
              <a:t>s Nest Fern</a:t>
            </a:r>
            <a:r>
              <a:rPr lang="ru-RU" i="1" dirty="0">
                <a:ea typeface="Verdana" pitchFamily="34" charset="0"/>
                <a:cs typeface="Verdana" pitchFamily="34" charset="0"/>
              </a:rPr>
              <a:t> "папоротник - птичьего гнездо". </a:t>
            </a:r>
            <a:endParaRPr lang="ru-RU" i="1" dirty="0" smtClean="0"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i="1" dirty="0" smtClean="0">
                <a:ea typeface="Verdana" pitchFamily="34" charset="0"/>
                <a:cs typeface="Verdana" pitchFamily="34" charset="0"/>
              </a:rPr>
              <a:t>Неприхотлив</a:t>
            </a:r>
            <a:r>
              <a:rPr lang="ru-RU" i="1" dirty="0">
                <a:ea typeface="Verdana" pitchFamily="34" charset="0"/>
                <a:cs typeface="Verdana" pitchFamily="34" charset="0"/>
              </a:rPr>
              <a:t>, но не следует прикасаться к молодым листьям.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Платицериум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плоскорог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двувильчатый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или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лосерогий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(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Platycerium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bifurcatum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Объект 4" descr="DSC_0569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32339"/>
          <a:stretch/>
        </p:blipFill>
        <p:spPr>
          <a:xfrm>
            <a:off x="467544" y="1700808"/>
            <a:ext cx="374441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57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378459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5157192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Широко распространенный и нетрудный в культуре вид. У </a:t>
            </a:r>
            <a:r>
              <a:rPr lang="ru-RU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платицериума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большие и эффектные листья, на концах, как правило, разделенные на напоминающие рога доли. Листья двух типов - стерильные у основания растения и спороносные (фертильные), отходящие 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вверх.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Многорядник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цусимский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Polystichum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tsus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simense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Объект 4" descr="DSC_055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552000" cy="41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566124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Самый популярный вид в 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группе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 Это маленькое растение, менее </a:t>
            </a:r>
            <a:endParaRPr lang="ru-RU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 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см высотой. Идеально подходит для комнатного содержания, потому что не боится сухого 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воздуха.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Многорядник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цусимский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Polystichum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tsus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simense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590" y="4437112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наши дни имеются  десятки сортов бостонского папоротника, например, </a:t>
            </a:r>
            <a:r>
              <a:rPr lang="en-U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rooseveltii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(крупный с волнистыми листочками), </a:t>
            </a:r>
            <a:r>
              <a:rPr lang="en-U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maassii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(компактный с волнистыми листочками) и </a:t>
            </a:r>
            <a:r>
              <a:rPr lang="en-US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scottii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(компактный с закрученными краями листочков). Есть разновидности с дважды перистыми листьями, у которых каждый листочек в свою очередь </a:t>
            </a:r>
            <a:r>
              <a:rPr lang="ru-RU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перистрорассечен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Существуют формы с трижды и четырежды </a:t>
            </a:r>
            <a:r>
              <a:rPr lang="ru-RU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перисторассеченными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листьями, так что все растение выглядит кружевным.</a:t>
            </a:r>
          </a:p>
        </p:txBody>
      </p:sp>
      <p:pic>
        <p:nvPicPr>
          <p:cNvPr id="7" name="Объект 6" descr="DSC_054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816424" cy="270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4045714"/>
            <a:ext cx="2406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Nephrolepis</a:t>
            </a:r>
            <a:r>
              <a:rPr lang="en-US" dirty="0"/>
              <a:t>  </a:t>
            </a:r>
            <a:r>
              <a:rPr lang="en-US" dirty="0" err="1"/>
              <a:t>rooseveltii</a:t>
            </a:r>
            <a:endParaRPr lang="ru-RU" dirty="0"/>
          </a:p>
        </p:txBody>
      </p:sp>
      <p:pic>
        <p:nvPicPr>
          <p:cNvPr id="8" name="Рисунок 7" descr="DSC_055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7078" y="1260509"/>
            <a:ext cx="3871660" cy="278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649887" y="4045714"/>
            <a:ext cx="194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Nephrolepis</a:t>
            </a:r>
            <a:r>
              <a:rPr lang="en-US" dirty="0"/>
              <a:t> </a:t>
            </a:r>
            <a:r>
              <a:rPr lang="en-US" dirty="0" err="1"/>
              <a:t>scottii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Флебодиум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Многоножка золотистая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Phlebodium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auerum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Объект 4" descr="DSC_054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401057"/>
            <a:ext cx="3528391" cy="202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54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3496963"/>
            <a:ext cx="3528391" cy="199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562604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У </a:t>
            </a:r>
            <a:r>
              <a:rPr lang="ru-RU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флебодиума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золотистого глубокораздельные листья на тонких черешках. 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Необычно 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у этого вида то, что корневище ползет по поверхности почвы, а само растение хорошо растет в сухой 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атмосфере.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DSC_054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2" y="3577831"/>
            <a:ext cx="3725401" cy="191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_054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2" y="1340768"/>
            <a:ext cx="3725401" cy="215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Птерис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Pteris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Объект 4" descr="DSC_055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960440" cy="307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56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768"/>
            <a:ext cx="3888432" cy="307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03648" y="45054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Pteris</a:t>
            </a:r>
            <a:r>
              <a:rPr lang="en-US" dirty="0"/>
              <a:t> </a:t>
            </a:r>
            <a:r>
              <a:rPr lang="en-US" dirty="0" err="1"/>
              <a:t>cretica</a:t>
            </a:r>
            <a:r>
              <a:rPr lang="en-US" dirty="0"/>
              <a:t> </a:t>
            </a:r>
            <a:r>
              <a:rPr lang="en-US" dirty="0" err="1"/>
              <a:t>albolineata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55234" y="4520403"/>
            <a:ext cx="260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Pteris</a:t>
            </a:r>
            <a:r>
              <a:rPr lang="en-US" dirty="0"/>
              <a:t> </a:t>
            </a:r>
            <a:r>
              <a:rPr lang="en-US" dirty="0" err="1"/>
              <a:t>cretica</a:t>
            </a:r>
            <a:r>
              <a:rPr lang="en-US" dirty="0"/>
              <a:t> </a:t>
            </a:r>
            <a:r>
              <a:rPr lang="en-US" dirty="0" err="1" smtClean="0"/>
              <a:t>alexandrae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15719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Большинство видов  </a:t>
            </a:r>
            <a:r>
              <a:rPr lang="ru-RU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птериса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несложны для выращивания, у них красивые листья разных очертаний и размеров. Самые популярные из этой группы - разновидности </a:t>
            </a:r>
            <a:r>
              <a:rPr lang="en-US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Pteris</a:t>
            </a:r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cretica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с листьями разного типа и окраски: гладкими или волнистыми, одноцветными или пестрыми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Листовик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сколопендровый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Phillitis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scolopendrium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66124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Ремневидные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листья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листовика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сколопендрового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сначала растут вертикально, со временем изгибаются дугой. Края листьев волнистые, у разновидностей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crispum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и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undulatum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-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курчавые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Объект 6" descr="DSC_055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552000" cy="41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30651"/>
              </p:ext>
            </p:extLst>
          </p:nvPr>
        </p:nvGraphicFramePr>
        <p:xfrm>
          <a:off x="522192" y="908720"/>
          <a:ext cx="8316217" cy="238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4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1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6931">
                <a:tc>
                  <a:txBody>
                    <a:bodyPr/>
                    <a:lstStyle/>
                    <a:p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 marL="91427" marR="9142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слайды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7" marR="9142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165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Введение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marL="91427" marR="9142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3 - 7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marL="91427" marR="9142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0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Секреты успеха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marL="91427" marR="9142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8 - 11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marL="91427" marR="9142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n-lt"/>
                        </a:rPr>
                        <a:t>Разнообразие папоротников</a:t>
                      </a:r>
                    </a:p>
                  </a:txBody>
                  <a:tcPr marL="91427" marR="9142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12 - 18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marL="91427" marR="9142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0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Заключение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marL="91427" marR="9142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19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marL="91427" marR="9142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7813" y="623393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Все фотографии в презентации выполнены автором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657" y="3284984"/>
            <a:ext cx="86766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Виды папоротников, представленных в работе:</a:t>
            </a: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Даваллия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канарская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Davallia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canariensis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, 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Адиантум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Радди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(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Adiantum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raddianum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),</a:t>
            </a:r>
          </a:p>
          <a:p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Костенец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гнездовой,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асплениум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(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Asplenium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nidus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), </a:t>
            </a:r>
          </a:p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Платицериум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плоскорог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двувильчатый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или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лосерогий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(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Platycerium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bifurcatum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), </a:t>
            </a:r>
          </a:p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Многорядник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цусимский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Polystichum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tsus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-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simense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), </a:t>
            </a:r>
          </a:p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Флебодиум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, Многоножка золотистая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(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Phlebodium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auerum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),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Птерис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(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Pteris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), </a:t>
            </a:r>
          </a:p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Листовик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сколопендровый (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Phillitis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scolopendrium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), </a:t>
            </a:r>
          </a:p>
          <a:p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Нефролепис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Nephrolepis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Нефролепис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Nephrolepis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Объект 6" descr="DSC_054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77496"/>
            <a:ext cx="6552000" cy="41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6518" y="5380672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Самый популярный. 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Около ста лет назад в Бостоне (США) была выведена форма с красиво поникающими листьями, названная </a:t>
            </a:r>
            <a:r>
              <a:rPr lang="en-US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Nephrolepis</a:t>
            </a:r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exaltata</a:t>
            </a:r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bostoniensis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 Эта форма быстро приобрела популярность по обе стороны Атлантики, так что в наши дни имеются уже десятки сортов бостонского 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папоротника.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63460" y="5017558"/>
            <a:ext cx="333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Nephrolepis</a:t>
            </a:r>
            <a:r>
              <a:rPr lang="en-US" dirty="0"/>
              <a:t> </a:t>
            </a:r>
            <a:r>
              <a:rPr lang="en-US" dirty="0" err="1"/>
              <a:t>exaltata</a:t>
            </a:r>
            <a:r>
              <a:rPr lang="en-US" dirty="0"/>
              <a:t> </a:t>
            </a:r>
            <a:r>
              <a:rPr lang="en-US" dirty="0" err="1"/>
              <a:t>bostoniensis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784976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Мои </a:t>
            </a: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собственные наблюдения за папоротниками у нас дома,  </a:t>
            </a:r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рассказы </a:t>
            </a: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мамы, чтение книг, уроки биологии   </a:t>
            </a:r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дали мне </a:t>
            </a: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понять</a:t>
            </a:r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, что эти растения не зря прожили около 300 </a:t>
            </a: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млн. </a:t>
            </a:r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лет на нашей планете. В них заложены огромные ресурсы и сила к размножению, адаптации и дальнейшей эволюции</a:t>
            </a: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369" y="1800121"/>
            <a:ext cx="85641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Логачева</a:t>
            </a:r>
            <a:r>
              <a:rPr lang="ru-RU" sz="2400" dirty="0" smtClean="0"/>
              <a:t>  </a:t>
            </a:r>
            <a:r>
              <a:rPr lang="ru-RU" sz="2400" dirty="0"/>
              <a:t>Н.  и др. – Энциклопедия комнатных растений, 2006 г. </a:t>
            </a:r>
          </a:p>
          <a:p>
            <a:r>
              <a:rPr lang="ru-RU" sz="2400" dirty="0" err="1" smtClean="0"/>
              <a:t>Хаберер</a:t>
            </a:r>
            <a:r>
              <a:rPr lang="ru-RU" sz="2400" dirty="0" smtClean="0"/>
              <a:t> М. Атлас комнатных растений: 350 видов для загородного дома и квартиры/Пер. с нем. И.А. Забелиной. – М:РИПОЛ классик, 2004. – 192с.ил.</a:t>
            </a:r>
          </a:p>
          <a:p>
            <a:r>
              <a:rPr lang="ru-RU" sz="2400" dirty="0" err="1"/>
              <a:t>Хессайон</a:t>
            </a:r>
            <a:r>
              <a:rPr lang="ru-RU" sz="2400" dirty="0"/>
              <a:t>  Д.Г.  Все о комнатных растениях.  Кладезь-Букс, 2004г</a:t>
            </a:r>
            <a:r>
              <a:rPr lang="ru-RU" sz="2400" dirty="0" smtClean="0"/>
              <a:t>.</a:t>
            </a:r>
            <a:r>
              <a:rPr lang="en-US" sz="2400" dirty="0"/>
              <a:t> https://floristics.info/ru/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40466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Список литературы: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7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332656"/>
            <a:ext cx="4392488" cy="37444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Всем хорошо знакомы народные легенды о приносящем богатство и удачу цветке папоротника. Найти никем невиданное чудо можно только в течение одной, самой короткой ночи в году, когда цветет папоротник.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8024" y="908720"/>
            <a:ext cx="4104456" cy="25922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хотя героям сказок удавалось добыть волшебный цветок, в действительности повторить их подвиг не суждено никому!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293096"/>
            <a:ext cx="8712968" cy="20882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Оказывается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на самом деле папоротник цветков не имеет, а размножается спорами.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Листья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папоротников называются вайями.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Вайи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растут прямо от корневищ (подземных побегах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обратной стороне листа появляются бугорки ржавого цвета (сорусы), рассыпающие коричневую пыль – споры.</a:t>
            </a:r>
          </a:p>
          <a:p>
            <a:pPr algn="ctr"/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48" y="332656"/>
            <a:ext cx="8784976" cy="4031873"/>
          </a:xfrm>
          <a:prstGeom prst="rect">
            <a:avLst/>
          </a:prstGeom>
          <a:gradFill flip="none" rotWithShape="1">
            <a:gsLst>
              <a:gs pos="0">
                <a:srgbClr val="EEEC86">
                  <a:tint val="66000"/>
                  <a:satMod val="160000"/>
                </a:srgbClr>
              </a:gs>
              <a:gs pos="50000">
                <a:srgbClr val="EEEC86">
                  <a:tint val="44500"/>
                  <a:satMod val="160000"/>
                </a:srgbClr>
              </a:gs>
              <a:gs pos="100000">
                <a:srgbClr val="EEEC8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Папоротники широко распространены по всему земному шару. </a:t>
            </a:r>
            <a:endParaRPr lang="ru-RU" sz="3200" dirty="0" smtClean="0"/>
          </a:p>
          <a:p>
            <a:pPr algn="ctr"/>
            <a:r>
              <a:rPr lang="ru-RU" sz="3200" dirty="0" smtClean="0"/>
              <a:t>Они </a:t>
            </a:r>
            <a:r>
              <a:rPr lang="ru-RU" sz="3200" dirty="0"/>
              <a:t>растут как на суше, так и на воде. </a:t>
            </a:r>
            <a:endParaRPr lang="ru-RU" sz="3200" dirty="0" smtClean="0"/>
          </a:p>
          <a:p>
            <a:pPr algn="ctr"/>
            <a:r>
              <a:rPr lang="ru-RU" sz="3200" dirty="0" smtClean="0"/>
              <a:t>Папоротников </a:t>
            </a:r>
            <a:r>
              <a:rPr lang="ru-RU" sz="3200" dirty="0"/>
              <a:t>насчитывается более 10 тыс. видов. </a:t>
            </a:r>
            <a:endParaRPr lang="ru-RU" sz="3200" dirty="0" smtClean="0"/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основном это травянистые растения, но в тропических областях имеются и древовидные формы.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860" y="4581128"/>
            <a:ext cx="8784976" cy="1569660"/>
          </a:xfrm>
          <a:prstGeom prst="rect">
            <a:avLst/>
          </a:prstGeo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Некоторые </a:t>
            </a:r>
            <a:r>
              <a:rPr lang="ru-RU" sz="3200" dirty="0"/>
              <a:t>виды </a:t>
            </a:r>
            <a:r>
              <a:rPr lang="ru-RU" sz="3200" dirty="0" smtClean="0"/>
              <a:t>хорошо </a:t>
            </a:r>
            <a:r>
              <a:rPr lang="ru-RU" sz="3200" dirty="0"/>
              <a:t>адаптировались в домашних условиях и радуют своими необычными листьями цветоводов-любителей. </a:t>
            </a:r>
            <a:endParaRPr 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94" y="404664"/>
            <a:ext cx="8604785" cy="6001643"/>
          </a:xfrm>
          <a:prstGeom prst="rect">
            <a:avLst/>
          </a:prstGeom>
          <a:gradFill flip="none" rotWithShape="1">
            <a:gsLst>
              <a:gs pos="0">
                <a:srgbClr val="F0F37F">
                  <a:tint val="66000"/>
                  <a:satMod val="160000"/>
                </a:srgbClr>
              </a:gs>
              <a:gs pos="50000">
                <a:srgbClr val="F0F37F">
                  <a:tint val="44500"/>
                  <a:satMod val="160000"/>
                </a:srgbClr>
              </a:gs>
              <a:gs pos="100000">
                <a:srgbClr val="F0F37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 </a:t>
            </a:r>
            <a:r>
              <a:rPr lang="ru-RU" sz="3200" dirty="0"/>
              <a:t>нас дома растет более 10 видов папоротников, и каждый год, если стоят благоприятные условия – достаточно света, </a:t>
            </a:r>
            <a:r>
              <a:rPr lang="ru-RU" sz="3200" dirty="0" smtClean="0"/>
              <a:t>влажности, </a:t>
            </a:r>
            <a:r>
              <a:rPr lang="ru-RU" sz="3200" dirty="0"/>
              <a:t>можно наблюдать, как чернеют краешки листиков – это созревают споры, а потом они просыпаются на полку или в соседние горшки. Со </a:t>
            </a:r>
            <a:r>
              <a:rPr lang="ru-RU" sz="3200" dirty="0" smtClean="0"/>
              <a:t>временем </a:t>
            </a:r>
            <a:r>
              <a:rPr lang="ru-RU" sz="3200" dirty="0"/>
              <a:t>они начинают всходить. Это напоминает зеленое покрывало из мха. А потом самые сильные растения вытягиваются в виде кустика, и </a:t>
            </a:r>
            <a:r>
              <a:rPr lang="ru-RU" sz="3200" dirty="0" smtClean="0"/>
              <a:t>мы </a:t>
            </a:r>
            <a:r>
              <a:rPr lang="ru-RU" sz="3200" dirty="0"/>
              <a:t>их </a:t>
            </a:r>
            <a:r>
              <a:rPr lang="ru-RU" sz="3200" dirty="0" smtClean="0"/>
              <a:t>рассаживаем </a:t>
            </a:r>
            <a:r>
              <a:rPr lang="ru-RU" sz="3200" dirty="0"/>
              <a:t>в другие горшки и </a:t>
            </a:r>
            <a:r>
              <a:rPr lang="ru-RU" sz="3200" dirty="0" smtClean="0"/>
              <a:t>отдаем друзьям и соседям.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561" y="188640"/>
            <a:ext cx="8229600" cy="864096"/>
          </a:xfrm>
          <a:gradFill flip="none" rotWithShape="1">
            <a:gsLst>
              <a:gs pos="0">
                <a:srgbClr val="E0DA92">
                  <a:tint val="66000"/>
                  <a:satMod val="160000"/>
                </a:srgbClr>
              </a:gs>
              <a:gs pos="50000">
                <a:srgbClr val="E0DA92">
                  <a:tint val="44500"/>
                  <a:satMod val="160000"/>
                </a:srgbClr>
              </a:gs>
              <a:gs pos="100000">
                <a:srgbClr val="E0DA9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Секреты успеха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9662" y="2940922"/>
            <a:ext cx="268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Температура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17" y="338484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a typeface="Verdana" pitchFamily="34" charset="0"/>
                <a:cs typeface="Verdana" pitchFamily="34" charset="0"/>
              </a:rPr>
              <a:t>Умеренная, ночью предпочитают прохладу, но низких температур следует избегать. Наиболее подходящая температура около 15-20°С, большинство папоротников не выносит температуры ниже 10°С  и страдает, если она превышает 22°С.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1460" y="474331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Освещение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17" y="515719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a typeface="Verdana" pitchFamily="34" charset="0"/>
                <a:cs typeface="Verdana" pitchFamily="34" charset="0"/>
              </a:rPr>
              <a:t>Вопреки установившемуся мнению, не все папоротники относятся к тенелюбивым растениям, многие из них родом из тропических лесов, где они росли в пятнах яркого солнечного света. Им подходит яркий, но рассеянный свет, как у восточного или северного окна.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460" y="1168851"/>
            <a:ext cx="8822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i="1" dirty="0" smtClean="0">
                <a:ea typeface="Verdana" pitchFamily="34" charset="0"/>
                <a:cs typeface="Verdana" pitchFamily="34" charset="0"/>
              </a:rPr>
              <a:t>Большинство </a:t>
            </a:r>
            <a:r>
              <a:rPr lang="ru-RU" i="1" dirty="0">
                <a:ea typeface="Verdana" pitchFamily="34" charset="0"/>
                <a:cs typeface="Verdana" pitchFamily="34" charset="0"/>
              </a:rPr>
              <a:t>выращиваемых </a:t>
            </a:r>
            <a:r>
              <a:rPr lang="ru-RU" i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i="1" dirty="0">
                <a:ea typeface="Verdana" pitchFamily="34" charset="0"/>
                <a:cs typeface="Verdana" pitchFamily="34" charset="0"/>
              </a:rPr>
              <a:t>комнатных </a:t>
            </a:r>
            <a:r>
              <a:rPr lang="ru-RU" i="1" dirty="0" smtClean="0">
                <a:ea typeface="Verdana" pitchFamily="34" charset="0"/>
                <a:cs typeface="Verdana" pitchFamily="34" charset="0"/>
              </a:rPr>
              <a:t>папоротников</a:t>
            </a:r>
            <a:r>
              <a:rPr lang="ru-RU" i="1" dirty="0">
                <a:ea typeface="Verdana" pitchFamily="34" charset="0"/>
                <a:cs typeface="Verdana" pitchFamily="34" charset="0"/>
              </a:rPr>
              <a:t> </a:t>
            </a:r>
            <a:r>
              <a:rPr lang="ru-RU" i="1" dirty="0" smtClean="0">
                <a:ea typeface="Verdana" pitchFamily="34" charset="0"/>
                <a:cs typeface="Verdana" pitchFamily="34" charset="0"/>
              </a:rPr>
              <a:t>- </a:t>
            </a:r>
            <a:r>
              <a:rPr lang="ru-RU" i="1" dirty="0">
                <a:ea typeface="Verdana" pitchFamily="34" charset="0"/>
                <a:cs typeface="Verdana" pitchFamily="34" charset="0"/>
              </a:rPr>
              <a:t>это выходцы из тропиков или субтропических регионов планеты. Но есть и коренные обитатели зон с умеренным климатом. </a:t>
            </a:r>
            <a:endParaRPr lang="ru-RU" i="1" dirty="0" smtClean="0"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i="1" dirty="0" smtClean="0">
                <a:ea typeface="Verdana" pitchFamily="34" charset="0"/>
                <a:cs typeface="Verdana" pitchFamily="34" charset="0"/>
              </a:rPr>
              <a:t>	При </a:t>
            </a:r>
            <a:r>
              <a:rPr lang="ru-RU" i="1" dirty="0">
                <a:ea typeface="Verdana" pitchFamily="34" charset="0"/>
                <a:cs typeface="Verdana" pitchFamily="34" charset="0"/>
              </a:rPr>
              <a:t>уходе за комнатными папоротниками в домашних условиях им стараются создать микроклимат, максимально похожий на природный. </a:t>
            </a:r>
            <a:endParaRPr lang="ru-RU" i="1" dirty="0" smtClean="0"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i="1" dirty="0" smtClean="0">
                <a:ea typeface="Verdana" pitchFamily="34" charset="0"/>
                <a:cs typeface="Verdana" pitchFamily="34" charset="0"/>
              </a:rPr>
              <a:t>Папоротники нетрудно выращивать, но им требуется постоянный уход.</a:t>
            </a:r>
            <a:endParaRPr lang="ru-RU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1" y="4767535"/>
            <a:ext cx="316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Размножение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22920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a typeface="Verdana" pitchFamily="34" charset="0"/>
                <a:cs typeface="Verdana" pitchFamily="34" charset="0"/>
              </a:rPr>
              <a:t>Существуют  вегетативные способы размножения комнатных папоротников: делением куста, боковыми отводками и выводковыми почками. Также можно размножать эти растения их естественным способом – посевом спор.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1" y="3074278"/>
            <a:ext cx="288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Пересадка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838" y="3612685"/>
            <a:ext cx="8716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a typeface="Verdana" pitchFamily="34" charset="0"/>
                <a:cs typeface="Verdana" pitchFamily="34" charset="0"/>
              </a:rPr>
              <a:t>Весной, если корни заполняют горшок, большинство молодых папоротников может нуждаться в ежегодной пересадке. Верхушка стебля должна оставаться над поверхностью земли.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237" y="225085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a typeface="Verdana" pitchFamily="34" charset="0"/>
                <a:cs typeface="Verdana" pitchFamily="34" charset="0"/>
              </a:rPr>
              <a:t>Почти все папоротники требуют высокой влажности воздуха. следует регулярно опрыскивать листья.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688" y="172763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Влажность воздуха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200" y="836712"/>
            <a:ext cx="8715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a typeface="Verdana" pitchFamily="34" charset="0"/>
                <a:cs typeface="Verdana" pitchFamily="34" charset="0"/>
              </a:rPr>
              <a:t>Земляной ком никогда не должен пересыхать, но в то же время переувлажнение грозит загниванием корней. Зимой полив ограничивают.</a:t>
            </a:r>
          </a:p>
          <a:p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6701" y="313492"/>
            <a:ext cx="181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Полив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4370"/>
            <a:ext cx="295232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1371"/>
            <a:ext cx="5400600" cy="283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491880" y="3573016"/>
            <a:ext cx="5400600" cy="27363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На одном папоротнике, который называется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Даваллия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, однажды отломался кусочек корневища. Его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просто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положили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на поверхность земли к другому растению в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горшок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забыли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про него. А через несколько месяцев на нем появилась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вайя.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А это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значит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- растет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новый папоротник.</a:t>
            </a:r>
            <a:r>
              <a:rPr lang="ru-RU" sz="2000" dirty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5" b="30532"/>
          <a:stretch/>
        </p:blipFill>
        <p:spPr>
          <a:xfrm>
            <a:off x="346906" y="2213992"/>
            <a:ext cx="453650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129" y="11663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j-lt"/>
                <a:ea typeface="Verdana" pitchFamily="34" charset="0"/>
                <a:cs typeface="Verdana" pitchFamily="34" charset="0"/>
              </a:rPr>
              <a:t>Сорусы со спорами на нижней стороны листа папоротников</a:t>
            </a:r>
            <a:endParaRPr lang="ru-RU" sz="3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71" y="1457908"/>
            <a:ext cx="352839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39D-BC79-4476-8BDA-550B51A6A4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1115</Words>
  <Application>Microsoft Office PowerPoint</Application>
  <PresentationFormat>Экран (4:3)</PresentationFormat>
  <Paragraphs>122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За страницами учебника</vt:lpstr>
      <vt:lpstr>Содержание</vt:lpstr>
      <vt:lpstr>Презентация PowerPoint</vt:lpstr>
      <vt:lpstr>Презентация PowerPoint</vt:lpstr>
      <vt:lpstr>Презентация PowerPoint</vt:lpstr>
      <vt:lpstr> Секреты успеха 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Даваллия канарская  (Davallia canariensis)</vt:lpstr>
      <vt:lpstr> Адиантум Радди  (Adiantum  raddianum) </vt:lpstr>
      <vt:lpstr>Костенец гнездовой, асплениум  (Asplenium nidus)</vt:lpstr>
      <vt:lpstr> Платицериум, плоскорог двувильчатый или лосерогий  (Platycerium bifurcatum) </vt:lpstr>
      <vt:lpstr> Многорядник цусимский  (Polystichum tsus-simense) </vt:lpstr>
      <vt:lpstr> Многорядник цусимский  (Polystichum tsus-simense) </vt:lpstr>
      <vt:lpstr> Флебодиум, Многоножка золотистая  (Phlebodium  auerum) </vt:lpstr>
      <vt:lpstr> Птерис (Pteris) </vt:lpstr>
      <vt:lpstr> Листовик сколопендровый (Phillitis scolopendrium) </vt:lpstr>
      <vt:lpstr> Нефролепис (Nephrolepis)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35</cp:revision>
  <dcterms:created xsi:type="dcterms:W3CDTF">2018-01-28T18:02:49Z</dcterms:created>
  <dcterms:modified xsi:type="dcterms:W3CDTF">2018-01-30T20:34:22Z</dcterms:modified>
</cp:coreProperties>
</file>