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8" r:id="rId6"/>
    <p:sldId id="266" r:id="rId7"/>
    <p:sldId id="260" r:id="rId8"/>
    <p:sldId id="263" r:id="rId9"/>
    <p:sldId id="262" r:id="rId10"/>
    <p:sldId id="269" r:id="rId11"/>
    <p:sldId id="271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A2CEE23-7606-4663-9273-BF60B24FC39C}">
          <p14:sldIdLst>
            <p14:sldId id="256"/>
            <p14:sldId id="264"/>
            <p14:sldId id="265"/>
            <p14:sldId id="267"/>
            <p14:sldId id="268"/>
            <p14:sldId id="266"/>
            <p14:sldId id="260"/>
            <p14:sldId id="263"/>
            <p14:sldId id="262"/>
            <p14:sldId id="269"/>
            <p14:sldId id="271"/>
            <p14:sldId id="272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0" y="2420888"/>
            <a:ext cx="3707904" cy="3814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179513" y="4365104"/>
            <a:ext cx="1723930" cy="1773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ixabay.com/static/uploads/photo/2013/07/12/17/15/vitruvian-man-151866_640.png"/>
          <p:cNvPicPr>
            <a:picLocks noChangeAspect="1" noChangeArrowheads="1"/>
          </p:cNvPicPr>
          <p:nvPr userDrawn="1"/>
        </p:nvPicPr>
        <p:blipFill>
          <a:blip r:embed="rId3" cstate="print">
            <a:lum bright="85000"/>
          </a:blip>
          <a:srcRect/>
          <a:stretch>
            <a:fillRect/>
          </a:stretch>
        </p:blipFill>
        <p:spPr bwMode="auto">
          <a:xfrm>
            <a:off x="3491880" y="908720"/>
            <a:ext cx="4968552" cy="5308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E0AF-140D-4C5A-84ED-850B8A3805A8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6624736" cy="183006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Регуляция пищеварения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66" name="AutoShape 2" descr="серд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733256"/>
            <a:ext cx="4681538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Подготовила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Зверева </a:t>
            </a:r>
            <a:r>
              <a:rPr lang="ru-RU" sz="2000" i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Ксения</a:t>
            </a:r>
            <a:r>
              <a:rPr lang="ru-RU" sz="2000" i="1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258793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32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51515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70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4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в одно и тоже время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переедать</a:t>
            </a:r>
          </a:p>
          <a:p>
            <a:pPr marL="514350" indent="-514350">
              <a:buAutoNum type="arabicPeriod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Употреблять в пищу овощи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фрукты и зелень</a:t>
            </a:r>
          </a:p>
          <a:p>
            <a:pPr marL="514350" indent="-514350">
              <a:buAutoNum type="arabicPeriod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4 раза в день: завтрак – 25 %, обед – 40 %, полдник – 15 %, ужин – 20 %</a:t>
            </a:r>
          </a:p>
          <a:p>
            <a:pPr marL="514350" indent="-514350">
              <a:buAutoNum type="arabicPeriod"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Ужинать за 2 часа до сна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57166"/>
            <a:ext cx="644343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 РЕЖИМА  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22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Нервная </a:t>
            </a:r>
            <a:r>
              <a:rPr lang="ru-RU" b="1" i="1" u="sng" dirty="0" smtClean="0"/>
              <a:t>регуляция пищеварения </a:t>
            </a:r>
            <a:r>
              <a:rPr lang="ru-RU" dirty="0" smtClean="0"/>
              <a:t>происходит рефлекторно. Это удалось установить с помощью фистульной методики, усовершенствованной </a:t>
            </a:r>
            <a:br>
              <a:rPr lang="ru-RU" dirty="0" smtClean="0"/>
            </a:br>
            <a:r>
              <a:rPr lang="ru-RU" dirty="0" smtClean="0"/>
              <a:t>И.П. Павловым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96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14625" y="274638"/>
            <a:ext cx="59721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Павлов Иван Петрович</a:t>
            </a:r>
            <a:br>
              <a:rPr lang="ru-RU" sz="3600" b="1" smtClean="0"/>
            </a:br>
            <a:r>
              <a:rPr lang="ru-RU" sz="3600" b="1" smtClean="0"/>
              <a:t>(1849-1936)</a:t>
            </a:r>
            <a:endParaRPr lang="ru-RU" sz="3600" b="1" dirty="0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143250" y="1600200"/>
            <a:ext cx="554355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>
              <a:buFont typeface="Arial" pitchFamily="34" charset="0"/>
              <a:buNone/>
              <a:defRPr/>
            </a:pPr>
            <a:r>
              <a:rPr lang="ru-RU" smtClean="0"/>
              <a:t> Выдающийся русский учёный, лауреат Нобелевской премии. И. П. Павлов доказал, что слюноотделение имеет физиологическую природу. Открыл, что пищеварение имеет нервную, а не психическую регуляцию.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2" descr="C:\Documents and Settings\Артём\Рабочий стол\ВКР\Приложение 3\5 урок\pavlov-ivan-petrovi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1036"/>
            <a:ext cx="2987824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98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/>
              <a:t>Условные и безусловные рефлексы в процессе пищеварения</a:t>
            </a:r>
            <a:endParaRPr lang="ru-RU" sz="2800" b="1" dirty="0" smtClean="0"/>
          </a:p>
        </p:txBody>
      </p:sp>
      <p:pic>
        <p:nvPicPr>
          <p:cNvPr id="3" name="Picture 3" descr="C:\Documents and Settings\Артём\Рабочий стол\ВКР\Приложение 3\5 урок\с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6012" y="1357298"/>
            <a:ext cx="78759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57188" y="5086350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Собака с фистулой слюнной железы в звуконепроницаемой камере: </a:t>
            </a:r>
            <a:r>
              <a:rPr lang="ru-RU" i="1" dirty="0">
                <a:latin typeface="Calibri" pitchFamily="34" charset="0"/>
              </a:rPr>
              <a:t>А — камера; Б — помещение для экспериментатора; В — собака с фистулой слюнной железы: 1 — слюнная железа; 2 — проток железы, выведенной наружу; 3 — воронка для сбора слюны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Условные и безусловные рефлексы в процессе пищеварения</a:t>
            </a:r>
          </a:p>
        </p:txBody>
      </p:sp>
      <p:pic>
        <p:nvPicPr>
          <p:cNvPr id="3" name="Picture 2" descr="C:\Documents and Settings\Артём\Рабочий стол\ВКР\Приложение 3\5 урок\с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54430" y="1428750"/>
            <a:ext cx="7692265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14313" y="5000625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Мнимое кормление:</a:t>
            </a:r>
          </a:p>
          <a:p>
            <a:r>
              <a:rPr lang="ru-RU" dirty="0">
                <a:latin typeface="Calibri" pitchFamily="34" charset="0"/>
              </a:rPr>
              <a:t>А — </a:t>
            </a:r>
            <a:r>
              <a:rPr lang="ru-RU" i="1" dirty="0">
                <a:latin typeface="Calibri" pitchFamily="34" charset="0"/>
              </a:rPr>
              <a:t>фистула желудка; Б — мнимое кормление. У собаки перерезан пищевод, оба края вшиты в кожу. Проглоченная пища в желудок не попадает — вываливается через отверстие наружу, но желудочное </a:t>
            </a:r>
            <a:r>
              <a:rPr lang="ru-RU" i="1" dirty="0" err="1">
                <a:latin typeface="Calibri" pitchFamily="34" charset="0"/>
              </a:rPr>
              <a:t>сокоотделение</a:t>
            </a:r>
            <a:r>
              <a:rPr lang="ru-RU" i="1" dirty="0">
                <a:latin typeface="Calibri" pitchFamily="34" charset="0"/>
              </a:rPr>
              <a:t> идет.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71438"/>
            <a:ext cx="8229600" cy="868362"/>
          </a:xfrm>
          <a:prstGeom prst="rect">
            <a:avLst/>
          </a:prstGeom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smtClean="0"/>
              <a:t>Гуморальная регуляция пищеварения</a:t>
            </a:r>
            <a:br>
              <a:rPr lang="ru-RU" sz="3600" b="1" smtClean="0"/>
            </a:br>
            <a:r>
              <a:rPr lang="ru-RU" sz="3600" b="1" smtClean="0"/>
              <a:t>(от лат. «гумор» - жидкость)</a:t>
            </a:r>
            <a:endParaRPr lang="ru-RU" sz="3600" b="1" dirty="0" smtClean="0"/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57200" y="1071563"/>
            <a:ext cx="8229600" cy="11144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ru-RU" smtClean="0"/>
              <a:t>	Осуществляется с помощью биологически активных веществ - </a:t>
            </a:r>
            <a:r>
              <a:rPr lang="ru-RU" b="1" i="1" smtClean="0"/>
              <a:t>гормонов</a:t>
            </a:r>
            <a:endParaRPr lang="ru-RU" b="1" i="1" dirty="0" smtClean="0"/>
          </a:p>
        </p:txBody>
      </p:sp>
      <p:pic>
        <p:nvPicPr>
          <p:cNvPr id="4" name="Picture 2" descr="C:\Documents and Settings\Артём\Рабочий стол\ВКР\Приложение 3\5 урок\гуморальная регуляц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32" y="2107567"/>
            <a:ext cx="8978091" cy="47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2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72129" y="0"/>
            <a:ext cx="8229600" cy="85725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РЕФЛЕКСЫ</a:t>
            </a:r>
            <a:endParaRPr lang="ru-RU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42844" y="714356"/>
            <a:ext cx="4325940" cy="785818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БЕЗУСЛОВНЫЕ (ВРОЖДЁННЫЕ)</a:t>
            </a:r>
            <a:endParaRPr lang="ru-RU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643438" y="714356"/>
            <a:ext cx="4041775" cy="785818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u="sng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УСЛОВНЫЕ (ПРИОБРЕТЁННЫЕ)</a:t>
            </a:r>
            <a:endParaRPr lang="ru-RU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42844" y="1500174"/>
            <a:ext cx="4500594" cy="5357826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Наследуются потомством от родителей и сохраняются в течение всей жизни организма</a:t>
            </a:r>
          </a:p>
          <a:p>
            <a:pPr fontAlgn="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рождении организм имеет готовые рефлекторные дуги</a:t>
            </a:r>
          </a:p>
          <a:p>
            <a:pPr fontAlgn="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Рефлекторные дуги проходят через спинной мозг или ствол мозга, кора головного мозга в них не участвует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643438" y="1428736"/>
            <a:ext cx="4284693" cy="542926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Легко приобретаются, когда для этого возникают необходимые условия, и теряются организмом в течение жизни</a:t>
            </a:r>
          </a:p>
          <a:p>
            <a:pPr fontAlgn="t"/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 не имеет готовых нервных путей</a:t>
            </a:r>
          </a:p>
          <a:p>
            <a:pPr fontAlgn="t"/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Рефлекторные дуги проходят через кору больших полушарий головного мозга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Слюноотделительные рефлексы</a:t>
            </a:r>
            <a:endParaRPr lang="ru-RU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000108"/>
            <a:ext cx="4038600" cy="512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БЕЗУСЛОВНОЕ  СЛЮНООТДЕЛЕНИЕ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Выделение слюны при раздражении рецепторов ротовой полости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648200" y="1000108"/>
            <a:ext cx="4287982" cy="512605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УСЛОВНОЕ СЛЮНООТДЕЛЕНИЕ</a:t>
            </a:r>
          </a:p>
          <a:p>
            <a:pPr algn="ctr">
              <a:buFont typeface="Arial" pitchFamily="34" charset="0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Выделение слюны на пищу, которой пока нет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54" y="3936221"/>
            <a:ext cx="36978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857628"/>
            <a:ext cx="370048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73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5"/>
            <a:ext cx="8286808" cy="624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0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Регуляция пищеварения</vt:lpstr>
      <vt:lpstr>Нервная регуляция пищеварения происходит рефлекторно. Это удалось установить с помощью фистульной методики, усовершенствованной  И.П. Павловым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школа</cp:lastModifiedBy>
  <cp:revision>8</cp:revision>
  <dcterms:created xsi:type="dcterms:W3CDTF">2014-07-24T10:16:10Z</dcterms:created>
  <dcterms:modified xsi:type="dcterms:W3CDTF">2018-01-31T13:31:03Z</dcterms:modified>
</cp:coreProperties>
</file>