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64" r:id="rId4"/>
    <p:sldId id="265" r:id="rId5"/>
    <p:sldId id="258" r:id="rId6"/>
    <p:sldId id="266" r:id="rId7"/>
    <p:sldId id="267" r:id="rId8"/>
    <p:sldId id="270" r:id="rId9"/>
    <p:sldId id="268" r:id="rId10"/>
    <p:sldId id="269"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D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016" autoAdjust="0"/>
  </p:normalViewPr>
  <p:slideViewPr>
    <p:cSldViewPr>
      <p:cViewPr varScale="1">
        <p:scale>
          <a:sx n="106" d="100"/>
          <a:sy n="106" d="100"/>
        </p:scale>
        <p:origin x="16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F563FFB-7A50-4EDC-951F-16DBC92847AD}" type="datetimeFigureOut">
              <a:rPr lang="ru-RU" smtClean="0"/>
              <a:t>08.02.2018</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691488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F563FFB-7A50-4EDC-951F-16DBC92847AD}" type="datetimeFigureOut">
              <a:rPr lang="ru-RU" smtClean="0"/>
              <a:t>08.02.2018</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2985570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F563FFB-7A50-4EDC-951F-16DBC92847AD}" type="datetimeFigureOut">
              <a:rPr lang="ru-RU" smtClean="0"/>
              <a:t>08.02.2018</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51D20DE-2FB0-4D93-A669-E1B4FBE10789}" type="slidenum">
              <a:rPr lang="ru-RU" smtClean="0"/>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2501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F563FFB-7A50-4EDC-951F-16DBC92847AD}" type="datetimeFigureOut">
              <a:rPr lang="ru-RU" smtClean="0"/>
              <a:t>08.02.2018</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1816633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F563FFB-7A50-4EDC-951F-16DBC92847AD}" type="datetimeFigureOut">
              <a:rPr lang="ru-RU" smtClean="0"/>
              <a:t>08.02.2018</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1D20DE-2FB0-4D93-A669-E1B4FBE10789}" type="slidenum">
              <a:rPr lang="ru-RU" smtClean="0"/>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8846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F563FFB-7A50-4EDC-951F-16DBC92847AD}" type="datetimeFigureOut">
              <a:rPr lang="ru-RU" smtClean="0"/>
              <a:t>08.02.2018</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9150557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F563FFB-7A50-4EDC-951F-16DBC92847AD}" type="datetimeFigureOut">
              <a:rPr lang="ru-RU" smtClean="0"/>
              <a:t>08.02.2018</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3833050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F563FFB-7A50-4EDC-951F-16DBC92847AD}" type="datetimeFigureOut">
              <a:rPr lang="ru-RU" smtClean="0"/>
              <a:t>08.02.2018</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359439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F563FFB-7A50-4EDC-951F-16DBC92847AD}" type="datetimeFigureOut">
              <a:rPr lang="ru-RU" smtClean="0"/>
              <a:t>08.02.2018</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20963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F563FFB-7A50-4EDC-951F-16DBC92847AD}" type="datetimeFigureOut">
              <a:rPr lang="ru-RU" smtClean="0"/>
              <a:t>08.02.2018</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293279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F563FFB-7A50-4EDC-951F-16DBC92847AD}" type="datetimeFigureOut">
              <a:rPr lang="ru-RU" smtClean="0"/>
              <a:t>08.02.2018</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3864442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F563FFB-7A50-4EDC-951F-16DBC92847AD}" type="datetimeFigureOut">
              <a:rPr lang="ru-RU" smtClean="0"/>
              <a:t>08.02.2018</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37332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F563FFB-7A50-4EDC-951F-16DBC92847AD}" type="datetimeFigureOut">
              <a:rPr lang="ru-RU" smtClean="0"/>
              <a:t>08.02.2018</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3741574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563FFB-7A50-4EDC-951F-16DBC92847AD}" type="datetimeFigureOut">
              <a:rPr lang="ru-RU" smtClean="0"/>
              <a:t>08.02.2018</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1061250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F563FFB-7A50-4EDC-951F-16DBC92847AD}" type="datetimeFigureOut">
              <a:rPr lang="ru-RU" smtClean="0"/>
              <a:t>08.02.2018</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413640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F563FFB-7A50-4EDC-951F-16DBC92847AD}" type="datetimeFigureOut">
              <a:rPr lang="ru-RU" smtClean="0"/>
              <a:t>08.02.2018</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1D20DE-2FB0-4D93-A669-E1B4FBE10789}" type="slidenum">
              <a:rPr lang="ru-RU" smtClean="0"/>
              <a:t>‹#›</a:t>
            </a:fld>
            <a:endParaRPr lang="ru-RU"/>
          </a:p>
        </p:txBody>
      </p:sp>
    </p:spTree>
    <p:extLst>
      <p:ext uri="{BB962C8B-B14F-4D97-AF65-F5344CB8AC3E}">
        <p14:creationId xmlns:p14="http://schemas.microsoft.com/office/powerpoint/2010/main" val="3069089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AF563FFB-7A50-4EDC-951F-16DBC92847AD}" type="datetimeFigureOut">
              <a:rPr lang="ru-RU" smtClean="0"/>
              <a:t>08.02.2018</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651D20DE-2FB0-4D93-A669-E1B4FBE10789}" type="slidenum">
              <a:rPr lang="ru-RU" smtClean="0"/>
              <a:t>‹#›</a:t>
            </a:fld>
            <a:endParaRPr lang="ru-RU"/>
          </a:p>
        </p:txBody>
      </p:sp>
    </p:spTree>
    <p:extLst>
      <p:ext uri="{BB962C8B-B14F-4D97-AF65-F5344CB8AC3E}">
        <p14:creationId xmlns:p14="http://schemas.microsoft.com/office/powerpoint/2010/main" val="50105691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42416" y="3789040"/>
            <a:ext cx="6600451" cy="2592288"/>
          </a:xfrm>
        </p:spPr>
        <p:txBody>
          <a:bodyPr>
            <a:normAutofit fontScale="90000"/>
          </a:bodyPr>
          <a:lstStyle/>
          <a:p>
            <a:r>
              <a:rPr lang="ru-RU" b="1" dirty="0" smtClean="0">
                <a:ln w="13462">
                  <a:solidFill>
                    <a:schemeClr val="accent4">
                      <a:lumMod val="75000"/>
                    </a:schemeClr>
                  </a:solidFill>
                  <a:prstDash val="solid"/>
                </a:ln>
                <a:effectLst>
                  <a:outerShdw dist="38100" dir="2700000" algn="bl" rotWithShape="0">
                    <a:schemeClr val="accent5"/>
                  </a:outerShdw>
                </a:effectLst>
              </a:rPr>
              <a:t/>
            </a:r>
            <a:br>
              <a:rPr lang="ru-RU" b="1" dirty="0" smtClean="0">
                <a:ln w="13462">
                  <a:solidFill>
                    <a:schemeClr val="accent4">
                      <a:lumMod val="75000"/>
                    </a:schemeClr>
                  </a:solidFill>
                  <a:prstDash val="solid"/>
                </a:ln>
                <a:effectLst>
                  <a:outerShdw dist="38100" dir="2700000" algn="bl" rotWithShape="0">
                    <a:schemeClr val="accent5"/>
                  </a:outerShdw>
                </a:effectLst>
              </a:rPr>
            </a:br>
            <a:r>
              <a:rPr lang="ru-RU" b="1" dirty="0">
                <a:ln w="13462">
                  <a:solidFill>
                    <a:schemeClr val="accent4">
                      <a:lumMod val="75000"/>
                    </a:schemeClr>
                  </a:solidFill>
                  <a:prstDash val="solid"/>
                </a:ln>
                <a:effectLst>
                  <a:outerShdw dist="38100" dir="2700000" algn="bl" rotWithShape="0">
                    <a:schemeClr val="accent5"/>
                  </a:outerShdw>
                </a:effectLst>
              </a:rPr>
              <a:t/>
            </a:r>
            <a:br>
              <a:rPr lang="ru-RU" b="1" dirty="0">
                <a:ln w="13462">
                  <a:solidFill>
                    <a:schemeClr val="accent4">
                      <a:lumMod val="75000"/>
                    </a:schemeClr>
                  </a:solidFill>
                  <a:prstDash val="solid"/>
                </a:ln>
                <a:effectLst>
                  <a:outerShdw dist="38100" dir="2700000" algn="bl" rotWithShape="0">
                    <a:schemeClr val="accent5"/>
                  </a:outerShdw>
                </a:effectLst>
              </a:rPr>
            </a:br>
            <a:r>
              <a:rPr lang="ru-RU" b="1" dirty="0" smtClean="0">
                <a:ln w="13462">
                  <a:solidFill>
                    <a:schemeClr val="accent4">
                      <a:lumMod val="75000"/>
                    </a:schemeClr>
                  </a:solidFill>
                  <a:prstDash val="solid"/>
                </a:ln>
                <a:effectLst>
                  <a:outerShdw dist="38100" dir="2700000" algn="bl" rotWithShape="0">
                    <a:schemeClr val="accent5"/>
                  </a:outerShdw>
                </a:effectLst>
              </a:rPr>
              <a:t/>
            </a:r>
            <a:br>
              <a:rPr lang="ru-RU" b="1" dirty="0" smtClean="0">
                <a:ln w="13462">
                  <a:solidFill>
                    <a:schemeClr val="accent4">
                      <a:lumMod val="75000"/>
                    </a:schemeClr>
                  </a:solidFill>
                  <a:prstDash val="solid"/>
                </a:ln>
                <a:effectLst>
                  <a:outerShdw dist="38100" dir="2700000" algn="bl" rotWithShape="0">
                    <a:schemeClr val="accent5"/>
                  </a:outerShdw>
                </a:effectLst>
              </a:rPr>
            </a:br>
            <a:r>
              <a:rPr lang="ru-RU" b="1" dirty="0" smtClean="0">
                <a:ln w="13462">
                  <a:solidFill>
                    <a:schemeClr val="accent4">
                      <a:lumMod val="75000"/>
                    </a:schemeClr>
                  </a:solidFill>
                  <a:prstDash val="solid"/>
                </a:ln>
                <a:effectLst>
                  <a:outerShdw dist="38100" dir="2700000" algn="bl" rotWithShape="0">
                    <a:schemeClr val="accent5"/>
                  </a:outerShdw>
                </a:effectLst>
              </a:rPr>
              <a:t>Технология </a:t>
            </a:r>
            <a:r>
              <a:rPr lang="ru-RU" b="1" dirty="0" smtClean="0">
                <a:ln w="13462">
                  <a:solidFill>
                    <a:schemeClr val="accent4">
                      <a:lumMod val="75000"/>
                    </a:schemeClr>
                  </a:solidFill>
                  <a:prstDash val="solid"/>
                </a:ln>
                <a:effectLst>
                  <a:outerShdw dist="38100" dir="2700000" algn="bl" rotWithShape="0">
                    <a:schemeClr val="accent5"/>
                  </a:outerShdw>
                </a:effectLst>
              </a:rPr>
              <a:t>управления качеством образования в </a:t>
            </a:r>
            <a:r>
              <a:rPr lang="ru-RU" b="1" dirty="0" smtClean="0">
                <a:ln w="13462">
                  <a:solidFill>
                    <a:schemeClr val="accent4">
                      <a:lumMod val="75000"/>
                    </a:schemeClr>
                  </a:solidFill>
                  <a:prstDash val="solid"/>
                </a:ln>
                <a:effectLst>
                  <a:outerShdw dist="38100" dir="2700000" algn="bl" rotWithShape="0">
                    <a:schemeClr val="accent5"/>
                  </a:outerShdw>
                </a:effectLst>
              </a:rPr>
              <a:t>ДОУ</a:t>
            </a:r>
            <a:br>
              <a:rPr lang="ru-RU" b="1" dirty="0" smtClean="0">
                <a:ln w="13462">
                  <a:solidFill>
                    <a:schemeClr val="accent4">
                      <a:lumMod val="75000"/>
                    </a:schemeClr>
                  </a:solidFill>
                  <a:prstDash val="solid"/>
                </a:ln>
                <a:effectLst>
                  <a:outerShdw dist="38100" dir="2700000" algn="bl" rotWithShape="0">
                    <a:schemeClr val="accent5"/>
                  </a:outerShdw>
                </a:effectLst>
              </a:rPr>
            </a:br>
            <a:r>
              <a:rPr lang="ru-RU" b="1" dirty="0">
                <a:ln w="13462">
                  <a:solidFill>
                    <a:schemeClr val="accent4">
                      <a:lumMod val="75000"/>
                    </a:schemeClr>
                  </a:solidFill>
                  <a:prstDash val="solid"/>
                </a:ln>
                <a:effectLst>
                  <a:outerShdw dist="38100" dir="2700000" algn="bl" rotWithShape="0">
                    <a:schemeClr val="accent5"/>
                  </a:outerShdw>
                </a:effectLst>
              </a:rPr>
              <a:t/>
            </a:r>
            <a:br>
              <a:rPr lang="ru-RU" b="1" dirty="0">
                <a:ln w="13462">
                  <a:solidFill>
                    <a:schemeClr val="accent4">
                      <a:lumMod val="75000"/>
                    </a:schemeClr>
                  </a:solidFill>
                  <a:prstDash val="solid"/>
                </a:ln>
                <a:effectLst>
                  <a:outerShdw dist="38100" dir="2700000" algn="bl" rotWithShape="0">
                    <a:schemeClr val="accent5"/>
                  </a:outerShdw>
                </a:effectLst>
              </a:rPr>
            </a:br>
            <a:r>
              <a:rPr lang="ru-RU" b="1" dirty="0" smtClean="0">
                <a:ln w="13462">
                  <a:solidFill>
                    <a:schemeClr val="accent4">
                      <a:lumMod val="75000"/>
                    </a:schemeClr>
                  </a:solidFill>
                  <a:prstDash val="solid"/>
                </a:ln>
                <a:effectLst>
                  <a:outerShdw dist="38100" dir="2700000" algn="bl" rotWithShape="0">
                    <a:schemeClr val="accent5"/>
                  </a:outerShdw>
                </a:effectLst>
              </a:rPr>
              <a:t/>
            </a:r>
            <a:br>
              <a:rPr lang="ru-RU" b="1" dirty="0" smtClean="0">
                <a:ln w="13462">
                  <a:solidFill>
                    <a:schemeClr val="accent4">
                      <a:lumMod val="75000"/>
                    </a:schemeClr>
                  </a:solidFill>
                  <a:prstDash val="solid"/>
                </a:ln>
                <a:effectLst>
                  <a:outerShdw dist="38100" dir="2700000" algn="bl" rotWithShape="0">
                    <a:schemeClr val="accent5"/>
                  </a:outerShdw>
                </a:effectLst>
              </a:rPr>
            </a:br>
            <a:r>
              <a:rPr lang="ru-RU" sz="1800" b="1" dirty="0" smtClean="0">
                <a:ln w="13462">
                  <a:solidFill>
                    <a:schemeClr val="accent4">
                      <a:lumMod val="75000"/>
                    </a:schemeClr>
                  </a:solidFill>
                  <a:prstDash val="solid"/>
                </a:ln>
                <a:effectLst>
                  <a:outerShdw dist="38100" dir="2700000" algn="bl" rotWithShape="0">
                    <a:schemeClr val="accent5"/>
                  </a:outerShdw>
                </a:effectLst>
              </a:rPr>
              <a:t>                            </a:t>
            </a:r>
            <a:r>
              <a:rPr lang="ru-RU" sz="2000" dirty="0" smtClean="0">
                <a:ln w="0"/>
                <a:solidFill>
                  <a:schemeClr val="tx1"/>
                </a:solidFill>
                <a:effectLst>
                  <a:outerShdw blurRad="38100" dist="19050" dir="2700000" algn="tl" rotWithShape="0">
                    <a:schemeClr val="dk1">
                      <a:alpha val="40000"/>
                    </a:schemeClr>
                  </a:outerShdw>
                </a:effectLst>
              </a:rPr>
              <a:t>воспитатель МБДОУ </a:t>
            </a:r>
            <a:br>
              <a:rPr lang="ru-RU" sz="2000" dirty="0" smtClean="0">
                <a:ln w="0"/>
                <a:solidFill>
                  <a:schemeClr val="tx1"/>
                </a:solidFill>
                <a:effectLst>
                  <a:outerShdw blurRad="38100" dist="19050" dir="2700000" algn="tl" rotWithShape="0">
                    <a:schemeClr val="dk1">
                      <a:alpha val="40000"/>
                    </a:schemeClr>
                  </a:outerShdw>
                </a:effectLst>
              </a:rPr>
            </a:br>
            <a:r>
              <a:rPr lang="ru-RU" sz="2000" dirty="0" smtClean="0">
                <a:ln w="0"/>
                <a:solidFill>
                  <a:schemeClr val="tx1"/>
                </a:solidFill>
                <a:effectLst>
                  <a:outerShdw blurRad="38100" dist="19050" dir="2700000" algn="tl" rotWithShape="0">
                    <a:schemeClr val="dk1">
                      <a:alpha val="40000"/>
                    </a:schemeClr>
                  </a:outerShdw>
                </a:effectLst>
              </a:rPr>
              <a:t>                         «Детский сад №20» ИГОСК</a:t>
            </a:r>
            <a:br>
              <a:rPr lang="ru-RU" sz="2000" dirty="0" smtClean="0">
                <a:ln w="0"/>
                <a:solidFill>
                  <a:schemeClr val="tx1"/>
                </a:solidFill>
                <a:effectLst>
                  <a:outerShdw blurRad="38100" dist="19050" dir="2700000" algn="tl" rotWithShape="0">
                    <a:schemeClr val="dk1">
                      <a:alpha val="40000"/>
                    </a:schemeClr>
                  </a:outerShdw>
                </a:effectLst>
              </a:rPr>
            </a:br>
            <a:r>
              <a:rPr lang="ru-RU" sz="2000" dirty="0" smtClean="0">
                <a:ln w="0"/>
                <a:solidFill>
                  <a:schemeClr val="tx1"/>
                </a:solidFill>
                <a:effectLst>
                  <a:outerShdw blurRad="38100" dist="19050" dir="2700000" algn="tl" rotWithShape="0">
                    <a:schemeClr val="dk1">
                      <a:alpha val="40000"/>
                    </a:schemeClr>
                  </a:outerShdw>
                </a:effectLst>
              </a:rPr>
              <a:t>                         Кривенко Валентина Владимировна</a:t>
            </a:r>
            <a:endParaRPr lang="ru-RU" sz="2000" dirty="0">
              <a:ln w="0"/>
              <a:solidFill>
                <a:schemeClr val="tx1"/>
              </a:solidFill>
              <a:effectLst>
                <a:outerShdw blurRad="38100" dist="19050" dir="2700000" algn="tl" rotWithShape="0">
                  <a:schemeClr val="dk1">
                    <a:alpha val="40000"/>
                  </a:schemeClr>
                </a:outerShdw>
              </a:effectLst>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22900" y="583239"/>
            <a:ext cx="6589200" cy="1280890"/>
          </a:xfrm>
        </p:spPr>
        <p:txBody>
          <a:bodyPr>
            <a:normAutofit/>
          </a:bodyPr>
          <a:lstStyle/>
          <a:p>
            <a:pPr algn="ctr"/>
            <a:r>
              <a:rPr lang="ru-RU" sz="2800" b="1" dirty="0" smtClean="0"/>
              <a:t>Модель мониторинга качества образования</a:t>
            </a:r>
            <a:endParaRPr lang="ru-RU" sz="2800" b="1" dirty="0"/>
          </a:p>
        </p:txBody>
      </p:sp>
      <p:sp>
        <p:nvSpPr>
          <p:cNvPr id="3" name="Скругленный прямоугольник 2"/>
          <p:cNvSpPr/>
          <p:nvPr/>
        </p:nvSpPr>
        <p:spPr>
          <a:xfrm>
            <a:off x="3738643" y="1699346"/>
            <a:ext cx="2379774" cy="93610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МОНИТОРИНГ</a:t>
            </a:r>
            <a:endParaRPr lang="ru-RU" b="1" dirty="0">
              <a:solidFill>
                <a:schemeClr val="tx1"/>
              </a:solidFill>
            </a:endParaRPr>
          </a:p>
        </p:txBody>
      </p:sp>
      <p:sp>
        <p:nvSpPr>
          <p:cNvPr id="4" name="Скругленный прямоугольник 3"/>
          <p:cNvSpPr/>
          <p:nvPr/>
        </p:nvSpPr>
        <p:spPr>
          <a:xfrm>
            <a:off x="1263170" y="3479815"/>
            <a:ext cx="1728192"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КАЧЕСТВО УСЛОВИЙ</a:t>
            </a:r>
            <a:endParaRPr lang="ru-RU" b="1" dirty="0">
              <a:solidFill>
                <a:schemeClr val="tx1"/>
              </a:solidFill>
            </a:endParaRPr>
          </a:p>
        </p:txBody>
      </p:sp>
      <p:sp>
        <p:nvSpPr>
          <p:cNvPr id="5" name="Скругленный прямоугольник 4"/>
          <p:cNvSpPr/>
          <p:nvPr/>
        </p:nvSpPr>
        <p:spPr>
          <a:xfrm>
            <a:off x="4042124" y="3507047"/>
            <a:ext cx="1728192" cy="936104"/>
          </a:xfrm>
          <a:prstGeom prst="roundRect">
            <a:avLst/>
          </a:prstGeom>
          <a:solidFill>
            <a:srgbClr val="D1D1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КАЧЕСТВО ПРОЦЕССА</a:t>
            </a:r>
            <a:endParaRPr lang="ru-RU" b="1" dirty="0">
              <a:solidFill>
                <a:schemeClr val="tx1"/>
              </a:solidFill>
            </a:endParaRPr>
          </a:p>
        </p:txBody>
      </p:sp>
      <p:sp>
        <p:nvSpPr>
          <p:cNvPr id="6" name="Скругленный прямоугольник 5"/>
          <p:cNvSpPr/>
          <p:nvPr/>
        </p:nvSpPr>
        <p:spPr>
          <a:xfrm>
            <a:off x="6828910" y="3507047"/>
            <a:ext cx="1728192" cy="9361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КАЧЕСТВО РЕЗУЛЬТАТА</a:t>
            </a:r>
            <a:endParaRPr lang="ru-RU" b="1" dirty="0">
              <a:solidFill>
                <a:schemeClr val="tx1"/>
              </a:solidFill>
            </a:endParaRPr>
          </a:p>
        </p:txBody>
      </p:sp>
      <p:sp>
        <p:nvSpPr>
          <p:cNvPr id="7" name="Скругленный прямоугольник 6"/>
          <p:cNvSpPr/>
          <p:nvPr/>
        </p:nvSpPr>
        <p:spPr>
          <a:xfrm>
            <a:off x="3763798" y="4962745"/>
            <a:ext cx="2304256" cy="1188616"/>
          </a:xfrm>
          <a:prstGeom prst="roundRect">
            <a:avLst/>
          </a:prstGeom>
          <a:solidFill>
            <a:srgbClr val="D1D1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К</a:t>
            </a:r>
            <a:r>
              <a:rPr lang="ru-RU" sz="1600" b="1" dirty="0" smtClean="0">
                <a:solidFill>
                  <a:schemeClr val="tx1"/>
                </a:solidFill>
              </a:rPr>
              <a:t>омпоненты образовательного процесса</a:t>
            </a:r>
            <a:endParaRPr lang="ru-RU" sz="1600" b="1" dirty="0">
              <a:solidFill>
                <a:schemeClr val="tx1"/>
              </a:solidFill>
            </a:endParaRPr>
          </a:p>
        </p:txBody>
      </p:sp>
      <p:sp>
        <p:nvSpPr>
          <p:cNvPr id="8" name="Скругленный прямоугольник 7"/>
          <p:cNvSpPr/>
          <p:nvPr/>
        </p:nvSpPr>
        <p:spPr>
          <a:xfrm>
            <a:off x="1086660" y="4962745"/>
            <a:ext cx="2081212" cy="12092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Типы условий реализации ООП ДО</a:t>
            </a:r>
            <a:endParaRPr lang="ru-RU" sz="1600" b="1" dirty="0">
              <a:solidFill>
                <a:schemeClr val="tx1"/>
              </a:solidFill>
            </a:endParaRPr>
          </a:p>
        </p:txBody>
      </p:sp>
      <p:sp>
        <p:nvSpPr>
          <p:cNvPr id="9" name="Скругленный прямоугольник 8"/>
          <p:cNvSpPr/>
          <p:nvPr/>
        </p:nvSpPr>
        <p:spPr>
          <a:xfrm>
            <a:off x="6700558" y="4953245"/>
            <a:ext cx="2000560" cy="117875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solidFill>
                  <a:schemeClr val="tx1"/>
                </a:solidFill>
              </a:rPr>
              <a:t>Достижения</a:t>
            </a:r>
            <a:r>
              <a:rPr lang="ru-RU" sz="1400" b="1" dirty="0" smtClean="0"/>
              <a:t> </a:t>
            </a:r>
            <a:r>
              <a:rPr lang="ru-RU" sz="1400" b="1" dirty="0" smtClean="0">
                <a:solidFill>
                  <a:schemeClr val="tx1"/>
                </a:solidFill>
              </a:rPr>
              <a:t>детьми планируемых результатов освоения ООП ДО</a:t>
            </a:r>
            <a:endParaRPr lang="ru-RU" sz="1400" b="1" dirty="0">
              <a:solidFill>
                <a:schemeClr val="tx1"/>
              </a:solidFill>
            </a:endParaRPr>
          </a:p>
        </p:txBody>
      </p:sp>
      <p:cxnSp>
        <p:nvCxnSpPr>
          <p:cNvPr id="11" name="Прямая соединительная линия 10"/>
          <p:cNvCxnSpPr/>
          <p:nvPr/>
        </p:nvCxnSpPr>
        <p:spPr>
          <a:xfrm>
            <a:off x="2156222" y="2996952"/>
            <a:ext cx="5544616" cy="0"/>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156222" y="2996952"/>
            <a:ext cx="0" cy="49528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7700838" y="2996952"/>
            <a:ext cx="0" cy="49528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4895386" y="2996952"/>
            <a:ext cx="0" cy="49528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4895386" y="2635450"/>
            <a:ext cx="0" cy="49528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2051720" y="4443151"/>
            <a:ext cx="0" cy="49528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4895386" y="4443151"/>
            <a:ext cx="0" cy="49528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7693006" y="4443151"/>
            <a:ext cx="0" cy="49528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7508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a:bodyPr>
          <a:lstStyle/>
          <a:p>
            <a:pPr algn="ctr"/>
            <a:r>
              <a:rPr lang="ru-RU" sz="2400" dirty="0" smtClean="0"/>
              <a:t/>
            </a:r>
            <a:br>
              <a:rPr lang="ru-RU" sz="2400" dirty="0" smtClean="0"/>
            </a:br>
            <a:r>
              <a:rPr lang="ru-RU" sz="2400" dirty="0"/>
              <a:t/>
            </a:r>
            <a:br>
              <a:rPr lang="ru-RU" sz="2400" dirty="0"/>
            </a:br>
            <a:r>
              <a:rPr lang="ru-RU" sz="2400" dirty="0" smtClean="0"/>
              <a:t/>
            </a:r>
            <a:br>
              <a:rPr lang="ru-RU" sz="2400" dirty="0" smtClean="0"/>
            </a:br>
            <a:r>
              <a:rPr lang="ru-RU" sz="2400" dirty="0"/>
              <a:t/>
            </a:r>
            <a:br>
              <a:rPr lang="ru-RU" sz="2400" dirty="0"/>
            </a:br>
            <a:r>
              <a:rPr lang="ru-RU" sz="2800" b="1" dirty="0" smtClean="0"/>
              <a:t>Люди </a:t>
            </a:r>
            <a:r>
              <a:rPr lang="ru-RU" sz="2800" b="1" dirty="0"/>
              <a:t>вместе могут совершить</a:t>
            </a:r>
            <a:br>
              <a:rPr lang="ru-RU" sz="2800" b="1" dirty="0"/>
            </a:br>
            <a:r>
              <a:rPr lang="ru-RU" sz="2800" b="1" dirty="0"/>
              <a:t>то, чего не в силах сделать в одиночку;</a:t>
            </a:r>
            <a:br>
              <a:rPr lang="ru-RU" sz="2800" b="1" dirty="0"/>
            </a:br>
            <a:r>
              <a:rPr lang="ru-RU" sz="2800" b="1" dirty="0"/>
              <a:t>единение умов и рук, сосредоточение</a:t>
            </a:r>
            <a:br>
              <a:rPr lang="ru-RU" sz="2800" b="1" dirty="0"/>
            </a:br>
            <a:r>
              <a:rPr lang="ru-RU" sz="2800" b="1" dirty="0"/>
              <a:t>их сил могут стать почти всемогущими.</a:t>
            </a:r>
            <a:br>
              <a:rPr lang="ru-RU" sz="2800" b="1" dirty="0"/>
            </a:br>
            <a:r>
              <a:rPr lang="ru-RU" sz="2800" b="1" dirty="0"/>
              <a:t>                                                                                                                      </a:t>
            </a:r>
            <a:r>
              <a:rPr lang="ru-RU" sz="2800" b="1" dirty="0" err="1"/>
              <a:t>Д.Уэбстэр</a:t>
            </a:r>
            <a:r>
              <a:rPr lang="ru-RU" sz="2800" b="1" dirty="0"/>
              <a:t>  </a:t>
            </a:r>
            <a:r>
              <a:rPr lang="ru-RU" sz="2400" dirty="0"/>
              <a:t>  </a:t>
            </a:r>
            <a:br>
              <a:rPr lang="ru-RU" sz="2400" dirty="0"/>
            </a:br>
            <a:r>
              <a:rPr lang="en-US" sz="2200" b="1" dirty="0" smtClean="0">
                <a:latin typeface="Times New Roman" pitchFamily="18" charset="0"/>
                <a:cs typeface="Times New Roman" pitchFamily="18" charset="0"/>
              </a:rPr>
              <a:t/>
            </a:r>
            <a:br>
              <a:rPr lang="en-US" sz="2200" b="1"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274638"/>
            <a:ext cx="7488832" cy="6250706"/>
          </a:xfrm>
        </p:spPr>
        <p:txBody>
          <a:bodyPr>
            <a:normAutofit/>
          </a:bodyPr>
          <a:lstStyle/>
          <a:p>
            <a:r>
              <a:rPr lang="en-US" sz="2800" b="1" dirty="0" smtClean="0"/>
              <a:t>    </a:t>
            </a:r>
            <a:r>
              <a:rPr lang="ru-RU" sz="2800" b="1" dirty="0" smtClean="0"/>
              <a:t/>
            </a:r>
            <a:br>
              <a:rPr lang="ru-RU" sz="2800" b="1" dirty="0" smtClean="0"/>
            </a:br>
            <a:r>
              <a:rPr lang="ru-RU" sz="2400" b="1" dirty="0" smtClean="0"/>
              <a:t>Управление </a:t>
            </a:r>
            <a:r>
              <a:rPr lang="ru-RU" sz="2400" b="1" dirty="0"/>
              <a:t>качеством образовательного процесса </a:t>
            </a:r>
            <a:r>
              <a:rPr lang="ru-RU" sz="2400" dirty="0"/>
              <a:t>- </a:t>
            </a:r>
            <a:r>
              <a:rPr lang="ru-RU" sz="2400" dirty="0" smtClean="0"/>
              <a:t>это систематический,</a:t>
            </a:r>
            <a:br>
              <a:rPr lang="ru-RU" sz="2400" dirty="0" smtClean="0"/>
            </a:br>
            <a:r>
              <a:rPr lang="ru-RU" sz="2400" dirty="0" smtClean="0"/>
              <a:t>интегрированный </a:t>
            </a:r>
            <a:r>
              <a:rPr lang="ru-RU" sz="2400" dirty="0"/>
              <a:t>и организованный процесс работы, направленный на непрерывное улучшение </a:t>
            </a:r>
            <a:r>
              <a:rPr lang="ru-RU" sz="2400" dirty="0" smtClean="0"/>
              <a:t>качества и как </a:t>
            </a:r>
            <a:r>
              <a:rPr lang="ru-RU" sz="2400" dirty="0"/>
              <a:t>управляемый процесс имеет определенную логику реализации</a:t>
            </a:r>
            <a:r>
              <a:rPr lang="ru-RU" sz="2400" dirty="0" smtClean="0"/>
              <a:t>.</a:t>
            </a:r>
            <a:br>
              <a:rPr lang="ru-RU" sz="2400" dirty="0" smtClean="0"/>
            </a:br>
            <a:r>
              <a:rPr lang="ru-RU" sz="2400" dirty="0"/>
              <a:t/>
            </a:r>
            <a:br>
              <a:rPr lang="ru-RU" sz="2400" dirty="0"/>
            </a:br>
            <a:r>
              <a:rPr lang="ru-RU" sz="2400" dirty="0" smtClean="0"/>
              <a:t/>
            </a:r>
            <a:br>
              <a:rPr lang="ru-RU" sz="2400" dirty="0" smtClean="0"/>
            </a:br>
            <a:r>
              <a:rPr lang="ru-RU" sz="2400" b="1" dirty="0" smtClean="0"/>
              <a:t>Цель: </a:t>
            </a:r>
            <a:r>
              <a:rPr lang="ru-RU" sz="2400" dirty="0" smtClean="0"/>
              <a:t>обеспечить качество образовательной и </a:t>
            </a:r>
            <a:br>
              <a:rPr lang="ru-RU" sz="2400" dirty="0" smtClean="0"/>
            </a:br>
            <a:r>
              <a:rPr lang="ru-RU" sz="2400" dirty="0" smtClean="0"/>
              <a:t>воспитательной деятельности всех структур ДОУ.</a:t>
            </a:r>
            <a:r>
              <a:rPr lang="en-US" sz="2200" b="1" dirty="0" smtClean="0">
                <a:latin typeface="Times New Roman" pitchFamily="18" charset="0"/>
                <a:cs typeface="Times New Roman" pitchFamily="18" charset="0"/>
              </a:rPr>
              <a:t/>
            </a:r>
            <a:br>
              <a:rPr lang="en-US" sz="2200" b="1"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102709191"/>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548680"/>
            <a:ext cx="7355160" cy="5976664"/>
          </a:xfrm>
        </p:spPr>
        <p:txBody>
          <a:bodyPr>
            <a:normAutofit/>
          </a:bodyPr>
          <a:lstStyle/>
          <a:p>
            <a:r>
              <a:rPr lang="ru-RU" b="1" dirty="0" smtClean="0"/>
              <a:t>основные </a:t>
            </a:r>
            <a:r>
              <a:rPr lang="ru-RU" b="1" dirty="0"/>
              <a:t>технологические этапы управления </a:t>
            </a:r>
            <a:r>
              <a:rPr lang="ru-RU" b="1" dirty="0" smtClean="0"/>
              <a:t>качеством </a:t>
            </a:r>
            <a:r>
              <a:rPr lang="ru-RU" b="1" dirty="0"/>
              <a:t>образования в </a:t>
            </a:r>
            <a:r>
              <a:rPr lang="ru-RU" b="1" dirty="0" smtClean="0"/>
              <a:t>ДОУ:</a:t>
            </a:r>
            <a:br>
              <a:rPr lang="ru-RU" b="1" dirty="0" smtClean="0"/>
            </a:br>
            <a:r>
              <a:rPr lang="ru-RU" dirty="0" smtClean="0"/>
              <a:t/>
            </a:r>
            <a:br>
              <a:rPr lang="ru-RU" dirty="0" smtClean="0"/>
            </a:br>
            <a:r>
              <a:rPr lang="ru-RU" dirty="0" smtClean="0"/>
              <a:t>1. проектирование</a:t>
            </a:r>
            <a:br>
              <a:rPr lang="ru-RU" dirty="0" smtClean="0"/>
            </a:br>
            <a:r>
              <a:rPr lang="ru-RU" dirty="0" smtClean="0"/>
              <a:t>2. процесс обеспечения</a:t>
            </a:r>
            <a:br>
              <a:rPr lang="ru-RU" dirty="0" smtClean="0"/>
            </a:br>
            <a:r>
              <a:rPr lang="ru-RU" dirty="0" smtClean="0"/>
              <a:t>3. мониторинг</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562367682"/>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147248" cy="6179016"/>
          </a:xfrm>
        </p:spPr>
        <p:txBody>
          <a:bodyPr>
            <a:normAutofit/>
          </a:bodyPr>
          <a:lstStyle/>
          <a:p>
            <a:r>
              <a:rPr lang="en-US" sz="2000" b="1" dirty="0" smtClean="0"/>
              <a:t>       </a:t>
            </a:r>
            <a:r>
              <a:rPr lang="ru-RU" sz="2000" b="1" dirty="0" smtClean="0"/>
              <a:t/>
            </a:r>
            <a:br>
              <a:rPr lang="ru-RU" sz="2000" b="1" dirty="0" smtClean="0"/>
            </a:br>
            <a:r>
              <a:rPr lang="ru-RU" sz="2000" b="1" dirty="0" smtClean="0"/>
              <a:t> </a:t>
            </a:r>
            <a:endParaRPr lang="ru-RU" dirty="0">
              <a:latin typeface="Times New Roman" pitchFamily="18" charset="0"/>
              <a:cs typeface="Times New Roman" pitchFamily="18" charset="0"/>
            </a:endParaRPr>
          </a:p>
        </p:txBody>
      </p:sp>
      <p:sp>
        <p:nvSpPr>
          <p:cNvPr id="3" name="Прямоугольник 2"/>
          <p:cNvSpPr/>
          <p:nvPr/>
        </p:nvSpPr>
        <p:spPr>
          <a:xfrm>
            <a:off x="755576" y="620688"/>
            <a:ext cx="8064896" cy="6494085"/>
          </a:xfrm>
          <a:prstGeom prst="rect">
            <a:avLst/>
          </a:prstGeom>
        </p:spPr>
        <p:txBody>
          <a:bodyPr wrap="square">
            <a:spAutoFit/>
          </a:bodyPr>
          <a:lstStyle/>
          <a:p>
            <a:pPr marL="742950" indent="-742950">
              <a:buAutoNum type="arabicPeriod"/>
            </a:pPr>
            <a:r>
              <a:rPr lang="ru-RU" sz="3600" b="1" dirty="0" smtClean="0">
                <a:solidFill>
                  <a:prstClr val="black">
                    <a:lumMod val="85000"/>
                    <a:lumOff val="15000"/>
                  </a:prstClr>
                </a:solidFill>
                <a:ea typeface="+mj-ea"/>
                <a:cs typeface="+mj-cs"/>
              </a:rPr>
              <a:t> Проектирование</a:t>
            </a:r>
          </a:p>
          <a:p>
            <a:endParaRPr lang="ru-RU" sz="2400" dirty="0" smtClean="0"/>
          </a:p>
          <a:p>
            <a:r>
              <a:rPr lang="ru-RU" sz="2400" dirty="0" smtClean="0"/>
              <a:t>Проектирование </a:t>
            </a:r>
            <a:r>
              <a:rPr lang="ru-RU" sz="2400" dirty="0"/>
              <a:t>является важнейшей функцией </a:t>
            </a:r>
            <a:endParaRPr lang="ru-RU" sz="2400" dirty="0" smtClean="0"/>
          </a:p>
          <a:p>
            <a:r>
              <a:rPr lang="ru-RU" sz="2400" dirty="0" smtClean="0"/>
              <a:t>управления качеством</a:t>
            </a:r>
            <a:r>
              <a:rPr lang="ru-RU" sz="2400" dirty="0"/>
              <a:t>. </a:t>
            </a:r>
            <a:endParaRPr lang="ru-RU" sz="2400" dirty="0" smtClean="0"/>
          </a:p>
          <a:p>
            <a:r>
              <a:rPr lang="ru-RU" sz="2400" dirty="0" smtClean="0"/>
              <a:t>Деятельность </a:t>
            </a:r>
            <a:r>
              <a:rPr lang="ru-RU" sz="2400" dirty="0"/>
              <a:t>коллектива </a:t>
            </a:r>
            <a:r>
              <a:rPr lang="ru-RU" sz="2400" dirty="0" smtClean="0"/>
              <a:t>дошкольной </a:t>
            </a:r>
            <a:r>
              <a:rPr lang="ru-RU" sz="2400" dirty="0"/>
              <a:t>организации </a:t>
            </a:r>
            <a:endParaRPr lang="ru-RU" sz="2400" dirty="0" smtClean="0"/>
          </a:p>
          <a:p>
            <a:r>
              <a:rPr lang="ru-RU" sz="2400" dirty="0" smtClean="0"/>
              <a:t>по </a:t>
            </a:r>
            <a:r>
              <a:rPr lang="ru-RU" sz="2400" dirty="0"/>
              <a:t>проектированию </a:t>
            </a:r>
            <a:r>
              <a:rPr lang="ru-RU" sz="2400" dirty="0" smtClean="0"/>
              <a:t>качества </a:t>
            </a:r>
            <a:r>
              <a:rPr lang="ru-RU" sz="2400" dirty="0"/>
              <a:t>образования имеет </a:t>
            </a:r>
            <a:endParaRPr lang="ru-RU" sz="2400" dirty="0" smtClean="0"/>
          </a:p>
          <a:p>
            <a:r>
              <a:rPr lang="ru-RU" sz="2400" dirty="0" smtClean="0"/>
              <a:t>определенные этапы.</a:t>
            </a:r>
          </a:p>
          <a:p>
            <a:endParaRPr lang="ru-RU" sz="2400" dirty="0"/>
          </a:p>
          <a:p>
            <a:r>
              <a:rPr lang="ru-RU" sz="1600" dirty="0" smtClean="0"/>
              <a:t>   На </a:t>
            </a:r>
            <a:r>
              <a:rPr lang="ru-RU" sz="1600" dirty="0"/>
              <a:t>первом этапе анализируется качество образования, обеспечиваемое </a:t>
            </a:r>
            <a:endParaRPr lang="ru-RU" sz="1600" dirty="0" smtClean="0"/>
          </a:p>
          <a:p>
            <a:r>
              <a:rPr lang="ru-RU" sz="1600" dirty="0" smtClean="0"/>
              <a:t>   дошкольным </a:t>
            </a:r>
            <a:r>
              <a:rPr lang="ru-RU" sz="1600" dirty="0"/>
              <a:t>учреждением. Анализ проводится по следующим направлениям:</a:t>
            </a:r>
          </a:p>
          <a:p>
            <a:r>
              <a:rPr lang="ru-RU" sz="1600" dirty="0" smtClean="0"/>
              <a:t>   - </a:t>
            </a:r>
            <a:r>
              <a:rPr lang="ru-RU" sz="1600" dirty="0"/>
              <a:t>изучение установленных и предполагаемых потребностей;</a:t>
            </a:r>
          </a:p>
          <a:p>
            <a:r>
              <a:rPr lang="ru-RU" sz="1600" dirty="0" smtClean="0"/>
              <a:t>   - определение </a:t>
            </a:r>
            <a:r>
              <a:rPr lang="ru-RU" sz="1600" dirty="0"/>
              <a:t>качества результатов с точки зрения их соответствия </a:t>
            </a:r>
            <a:endParaRPr lang="ru-RU" sz="1600" dirty="0" smtClean="0"/>
          </a:p>
          <a:p>
            <a:r>
              <a:rPr lang="ru-RU" sz="1600" dirty="0" smtClean="0"/>
              <a:t>   - установленным </a:t>
            </a:r>
            <a:r>
              <a:rPr lang="ru-RU" sz="1600" dirty="0"/>
              <a:t>и предполагаемым потребностям;</a:t>
            </a:r>
          </a:p>
          <a:p>
            <a:r>
              <a:rPr lang="ru-RU" sz="1600" dirty="0" smtClean="0"/>
              <a:t>   - </a:t>
            </a:r>
            <a:r>
              <a:rPr lang="ru-RU" sz="1600" dirty="0"/>
              <a:t>выявление степени влияния факторов и условий на качество результатов.</a:t>
            </a:r>
          </a:p>
          <a:p>
            <a:endParaRPr lang="ru-RU" sz="2400" dirty="0"/>
          </a:p>
          <a:p>
            <a:endParaRPr lang="ru-RU" sz="2400" b="1" dirty="0" smtClean="0">
              <a:solidFill>
                <a:prstClr val="black">
                  <a:lumMod val="85000"/>
                  <a:lumOff val="15000"/>
                </a:prstClr>
              </a:solidFill>
              <a:ea typeface="+mj-ea"/>
              <a:cs typeface="+mj-cs"/>
            </a:endParaRPr>
          </a:p>
          <a:p>
            <a:endParaRPr lang="ru-RU" sz="1000" b="1" dirty="0">
              <a:solidFill>
                <a:prstClr val="black">
                  <a:lumMod val="85000"/>
                  <a:lumOff val="15000"/>
                </a:prstClr>
              </a:solidFill>
              <a:ea typeface="+mj-ea"/>
              <a:cs typeface="+mj-cs"/>
            </a:endParaRPr>
          </a:p>
          <a:p>
            <a:pPr marL="342900" indent="-342900">
              <a:buAutoNum type="arabicPeriod"/>
            </a:pPr>
            <a:endParaRPr lang="ru-RU" b="1" dirty="0"/>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624110"/>
            <a:ext cx="7202760" cy="1280890"/>
          </a:xfrm>
        </p:spPr>
        <p:txBody>
          <a:bodyPr>
            <a:noAutofit/>
          </a:bodyPr>
          <a:lstStyle/>
          <a:p>
            <a:r>
              <a:rPr lang="ru-RU" sz="1600" dirty="0"/>
              <a:t>Второй этап функции проектирования качества образования – это целеполагание. Без предварительного осознания цели деятельность человека не может быть целенаправленной. Поэтому информация, полученная на первом этапе проектирования качества дошкольного учреждения, имеет важное значение для его следующего этапа, на котором</a:t>
            </a:r>
            <a:r>
              <a:rPr lang="ru-RU" sz="1600" b="1" dirty="0"/>
              <a:t> </a:t>
            </a:r>
            <a:r>
              <a:rPr lang="ru-RU" sz="1600" i="1" dirty="0"/>
              <a:t>осуществляется формирование целей управления качеством образования.</a:t>
            </a:r>
            <a:r>
              <a:rPr lang="ru-RU" sz="1600" dirty="0"/>
              <a:t> </a:t>
            </a:r>
            <a:r>
              <a:rPr lang="ru-RU" sz="1600" dirty="0" smtClean="0"/>
              <a:t/>
            </a:r>
            <a:br>
              <a:rPr lang="ru-RU" sz="1600" dirty="0" smtClean="0"/>
            </a:br>
            <a:r>
              <a:rPr lang="ru-RU" sz="1600" dirty="0"/>
              <a:t/>
            </a:r>
            <a:br>
              <a:rPr lang="ru-RU" sz="1600" dirty="0"/>
            </a:br>
            <a:r>
              <a:rPr lang="ru-RU" sz="1600" dirty="0" smtClean="0"/>
              <a:t/>
            </a:r>
            <a:br>
              <a:rPr lang="ru-RU" sz="1600" dirty="0" smtClean="0"/>
            </a:br>
            <a:r>
              <a:rPr lang="ru-RU" sz="1600" dirty="0" smtClean="0"/>
              <a:t>Третий этап </a:t>
            </a:r>
            <a:r>
              <a:rPr lang="ru-RU" sz="1600" dirty="0"/>
              <a:t>проектирования –</a:t>
            </a:r>
            <a:r>
              <a:rPr lang="ru-RU" sz="1600" i="1" dirty="0"/>
              <a:t> </a:t>
            </a:r>
            <a:r>
              <a:rPr lang="ru-RU" sz="1600" i="1" dirty="0" smtClean="0"/>
              <a:t>выработка </a:t>
            </a:r>
            <a:r>
              <a:rPr lang="ru-RU" sz="1600" i="1" dirty="0"/>
              <a:t>стратегии и системы мер, обеспечивающих их реализацию</a:t>
            </a:r>
            <a:r>
              <a:rPr lang="ru-RU" sz="1600" dirty="0"/>
              <a:t>, в которых должны быть учтены возможности ДОУ как среды формирования качества образования.</a:t>
            </a:r>
            <a:br>
              <a:rPr lang="ru-RU" sz="1600" dirty="0"/>
            </a:br>
            <a:endParaRPr lang="ru-RU" sz="1600" dirty="0"/>
          </a:p>
        </p:txBody>
      </p:sp>
    </p:spTree>
    <p:extLst>
      <p:ext uri="{BB962C8B-B14F-4D97-AF65-F5344CB8AC3E}">
        <p14:creationId xmlns:p14="http://schemas.microsoft.com/office/powerpoint/2010/main" val="240207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620688"/>
            <a:ext cx="7778824" cy="1284312"/>
          </a:xfrm>
        </p:spPr>
        <p:txBody>
          <a:bodyPr>
            <a:noAutofit/>
          </a:bodyPr>
          <a:lstStyle/>
          <a:p>
            <a:r>
              <a:rPr lang="ru-RU" b="1" dirty="0" smtClean="0"/>
              <a:t>2.  </a:t>
            </a:r>
            <a:r>
              <a:rPr lang="ru-RU" sz="2800" b="1" dirty="0" smtClean="0"/>
              <a:t>Работа </a:t>
            </a:r>
            <a:r>
              <a:rPr lang="ru-RU" sz="2800" b="1" dirty="0"/>
              <a:t>коллектива ДОУ по </a:t>
            </a:r>
            <a:r>
              <a:rPr lang="ru-RU" sz="2800" b="1" dirty="0" smtClean="0"/>
              <a:t>   обеспечению </a:t>
            </a:r>
            <a:r>
              <a:rPr lang="ru-RU" sz="2800" b="1" dirty="0"/>
              <a:t>качества образования связанна с выполнением проектных мероприятий </a:t>
            </a:r>
            <a:r>
              <a:rPr lang="ru-RU" sz="2800" b="1" dirty="0" smtClean="0"/>
              <a:t>в </a:t>
            </a:r>
            <a:r>
              <a:rPr lang="ru-RU" sz="2800" b="1" dirty="0"/>
              <a:t>рамках выбранной стратегии</a:t>
            </a:r>
            <a:r>
              <a:rPr lang="ru-RU" sz="2800" b="1" dirty="0" smtClean="0"/>
              <a:t>.</a:t>
            </a:r>
            <a:br>
              <a:rPr lang="ru-RU" sz="2800" b="1" dirty="0" smtClean="0"/>
            </a:br>
            <a:r>
              <a:rPr lang="ru-RU" sz="2800" b="1" dirty="0"/>
              <a:t/>
            </a:r>
            <a:br>
              <a:rPr lang="ru-RU" sz="2800" b="1" dirty="0"/>
            </a:br>
            <a:r>
              <a:rPr lang="ru-RU" sz="2800" b="1" dirty="0" smtClean="0"/>
              <a:t>Виды стратегий, существующие </a:t>
            </a:r>
            <a:r>
              <a:rPr lang="ru-RU" sz="2800" b="1" dirty="0"/>
              <a:t>при обеспечении качества </a:t>
            </a:r>
            <a:r>
              <a:rPr lang="ru-RU" sz="2800" b="1" dirty="0" smtClean="0"/>
              <a:t>образования:</a:t>
            </a:r>
            <a:br>
              <a:rPr lang="ru-RU" sz="2800" b="1" dirty="0" smtClean="0"/>
            </a:br>
            <a:r>
              <a:rPr lang="ru-RU" sz="2400" b="1" dirty="0" smtClean="0"/>
              <a:t>- </a:t>
            </a:r>
            <a:r>
              <a:rPr lang="ru-RU" sz="2400" i="1" dirty="0" smtClean="0"/>
              <a:t>Педагогическая стратегия.</a:t>
            </a:r>
            <a:br>
              <a:rPr lang="ru-RU" sz="2400" i="1" dirty="0" smtClean="0"/>
            </a:br>
            <a:r>
              <a:rPr lang="ru-RU" sz="2400" b="1" dirty="0" smtClean="0"/>
              <a:t>-</a:t>
            </a:r>
            <a:r>
              <a:rPr lang="ru-RU" sz="2400" i="1" dirty="0"/>
              <a:t> Управленческая стратегия</a:t>
            </a:r>
            <a:r>
              <a:rPr lang="ru-RU" sz="2400" i="1" dirty="0" smtClean="0"/>
              <a:t>.</a:t>
            </a:r>
            <a:br>
              <a:rPr lang="ru-RU" sz="2400" i="1" dirty="0" smtClean="0"/>
            </a:br>
            <a:r>
              <a:rPr lang="ru-RU" sz="2400" b="1" dirty="0"/>
              <a:t>-</a:t>
            </a:r>
            <a:r>
              <a:rPr lang="ru-RU" sz="2400" i="1" dirty="0"/>
              <a:t> Социально-психологическая </a:t>
            </a:r>
            <a:r>
              <a:rPr lang="ru-RU" sz="2400" i="1" dirty="0" smtClean="0"/>
              <a:t>стратегия.</a:t>
            </a:r>
            <a:r>
              <a:rPr lang="ru-RU" sz="2400" i="1" dirty="0"/>
              <a:t/>
            </a:r>
            <a:br>
              <a:rPr lang="ru-RU" sz="2400" i="1" dirty="0"/>
            </a:br>
            <a:r>
              <a:rPr lang="ru-RU" sz="2400" b="1" dirty="0"/>
              <a:t>-</a:t>
            </a:r>
            <a:r>
              <a:rPr lang="ru-RU" sz="2400" i="1" dirty="0"/>
              <a:t> </a:t>
            </a:r>
            <a:r>
              <a:rPr lang="ru-RU" sz="2400" i="1" dirty="0" smtClean="0"/>
              <a:t>Стратегия </a:t>
            </a:r>
            <a:r>
              <a:rPr lang="ru-RU" sz="2400" i="1" dirty="0" err="1" smtClean="0"/>
              <a:t>ресурсообеспечения</a:t>
            </a:r>
            <a:r>
              <a:rPr lang="ru-RU" sz="2400" i="1" dirty="0" smtClean="0"/>
              <a:t>.</a:t>
            </a:r>
            <a:r>
              <a:rPr lang="ru-RU" sz="2800" dirty="0"/>
              <a:t/>
            </a:r>
            <a:br>
              <a:rPr lang="ru-RU" sz="2800" dirty="0"/>
            </a:br>
            <a:endParaRPr lang="ru-RU" sz="2800" b="1" dirty="0"/>
          </a:p>
        </p:txBody>
      </p:sp>
    </p:spTree>
    <p:extLst>
      <p:ext uri="{BB962C8B-B14F-4D97-AF65-F5344CB8AC3E}">
        <p14:creationId xmlns:p14="http://schemas.microsoft.com/office/powerpoint/2010/main" val="4152880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692696"/>
            <a:ext cx="7776864" cy="1872208"/>
          </a:xfrm>
        </p:spPr>
        <p:txBody>
          <a:bodyPr>
            <a:noAutofit/>
          </a:bodyPr>
          <a:lstStyle/>
          <a:p>
            <a:r>
              <a:rPr lang="ru-RU" sz="1800" b="1" i="1" dirty="0"/>
              <a:t>Педагогическая </a:t>
            </a:r>
            <a:r>
              <a:rPr lang="ru-RU" sz="1800" b="1" i="1" dirty="0" smtClean="0"/>
              <a:t>стратегия </a:t>
            </a:r>
            <a:r>
              <a:rPr lang="ru-RU" sz="1600" i="1" dirty="0" smtClean="0"/>
              <a:t>направлена</a:t>
            </a:r>
            <a:r>
              <a:rPr lang="ru-RU" sz="1800" i="1" dirty="0" smtClean="0"/>
              <a:t> </a:t>
            </a:r>
            <a:r>
              <a:rPr lang="ru-RU" sz="1600" i="1" dirty="0"/>
              <a:t>на приведение содержания дошкольного образования в полное соответствие с нормативными требованиями качества за счет внедрения программ; углубление и дифференциацию содержания дошкольного образования, исходя из индивидуальных возможностей воспитанников, ожиданий и запросов их родителей; внедрение образовательных и </a:t>
            </a:r>
            <a:r>
              <a:rPr lang="ru-RU" sz="1600" i="1" dirty="0" err="1"/>
              <a:t>здоровьесберегающих</a:t>
            </a:r>
            <a:r>
              <a:rPr lang="ru-RU" sz="1600" i="1" dirty="0"/>
              <a:t> технологий, адекватных вводимым программам</a:t>
            </a:r>
            <a:r>
              <a:rPr lang="ru-RU" sz="1600" i="1" dirty="0" smtClean="0"/>
              <a:t>.</a:t>
            </a:r>
            <a:r>
              <a:rPr lang="ru-RU" sz="2800" i="1" dirty="0" smtClean="0"/>
              <a:t/>
            </a:r>
            <a:br>
              <a:rPr lang="ru-RU" sz="2800" i="1" dirty="0" smtClean="0"/>
            </a:br>
            <a:r>
              <a:rPr lang="ru-RU" sz="1600" i="1" dirty="0" smtClean="0"/>
              <a:t/>
            </a:r>
            <a:br>
              <a:rPr lang="ru-RU" sz="1600" i="1" dirty="0" smtClean="0"/>
            </a:br>
            <a:r>
              <a:rPr lang="ru-RU" sz="1800" b="1" i="1" dirty="0" smtClean="0"/>
              <a:t>Управленческая стратегия</a:t>
            </a:r>
            <a:r>
              <a:rPr lang="ru-RU" sz="1800" b="1" dirty="0"/>
              <a:t> </a:t>
            </a:r>
            <a:r>
              <a:rPr lang="ru-RU" sz="1600" i="1" dirty="0" smtClean="0"/>
              <a:t>предусматривает </a:t>
            </a:r>
            <a:r>
              <a:rPr lang="ru-RU" sz="1600" i="1" dirty="0"/>
              <a:t>модернизацию структуры управления учреждением и адаптацию функционального состояния управленческой деятельности к целям управления качеством</a:t>
            </a:r>
            <a:r>
              <a:rPr lang="ru-RU" sz="1600" i="1" dirty="0" smtClean="0"/>
              <a:t>.</a:t>
            </a:r>
            <a:br>
              <a:rPr lang="ru-RU" sz="1600" i="1" dirty="0" smtClean="0"/>
            </a:br>
            <a:r>
              <a:rPr lang="ru-RU" sz="2000" i="1" dirty="0"/>
              <a:t/>
            </a:r>
            <a:br>
              <a:rPr lang="ru-RU" sz="2000" i="1" dirty="0"/>
            </a:br>
            <a:r>
              <a:rPr lang="ru-RU" sz="1600" i="1" dirty="0"/>
              <a:t>В рамках </a:t>
            </a:r>
            <a:r>
              <a:rPr lang="ru-RU" sz="1800" b="1" dirty="0"/>
              <a:t>социально-психологической стратегии </a:t>
            </a:r>
            <a:r>
              <a:rPr lang="ru-RU" sz="1600" i="1" dirty="0"/>
              <a:t>проводится работа по формированию определенной идеологической основы в коллективе относительно качества образования. </a:t>
            </a:r>
            <a:r>
              <a:rPr lang="ru-RU" sz="1600" i="1" dirty="0" smtClean="0"/>
              <a:t/>
            </a:r>
            <a:br>
              <a:rPr lang="ru-RU" sz="1600" i="1" dirty="0" smtClean="0"/>
            </a:br>
            <a:r>
              <a:rPr lang="ru-RU" sz="1600" dirty="0"/>
              <a:t/>
            </a:r>
            <a:br>
              <a:rPr lang="ru-RU" sz="1600" dirty="0"/>
            </a:br>
            <a:r>
              <a:rPr lang="ru-RU" sz="1800" b="1" dirty="0"/>
              <a:t>Стратегия </a:t>
            </a:r>
            <a:r>
              <a:rPr lang="ru-RU" sz="1800" b="1" dirty="0" err="1" smtClean="0"/>
              <a:t>ресурсообеспечения</a:t>
            </a:r>
            <a:r>
              <a:rPr lang="ru-RU" sz="1600" dirty="0" smtClean="0"/>
              <a:t> </a:t>
            </a:r>
            <a:r>
              <a:rPr lang="ru-RU" sz="1600" i="1" dirty="0" smtClean="0"/>
              <a:t>реализует </a:t>
            </a:r>
            <a:r>
              <a:rPr lang="ru-RU" sz="1600" i="1" dirty="0"/>
              <a:t>действия, связанные с нормативно-правовым, методическим, материально-техническим, финансово-экономическим, информационным, кадровым ресурсами.</a:t>
            </a:r>
            <a:br>
              <a:rPr lang="ru-RU" sz="1600" i="1" dirty="0"/>
            </a:br>
            <a:r>
              <a:rPr lang="ru-RU" sz="2000" i="1" dirty="0"/>
              <a:t/>
            </a:r>
            <a:br>
              <a:rPr lang="ru-RU" sz="2000" i="1" dirty="0"/>
            </a:br>
            <a:endParaRPr lang="ru-RU" sz="2000" i="1" dirty="0"/>
          </a:p>
        </p:txBody>
      </p:sp>
    </p:spTree>
    <p:extLst>
      <p:ext uri="{BB962C8B-B14F-4D97-AF65-F5344CB8AC3E}">
        <p14:creationId xmlns:p14="http://schemas.microsoft.com/office/powerpoint/2010/main" val="1474308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620688"/>
            <a:ext cx="7778824" cy="2304256"/>
          </a:xfrm>
        </p:spPr>
        <p:txBody>
          <a:bodyPr>
            <a:normAutofit fontScale="90000"/>
          </a:bodyPr>
          <a:lstStyle/>
          <a:p>
            <a:r>
              <a:rPr lang="ru-RU" sz="4000" b="1" dirty="0" smtClean="0"/>
              <a:t>3.  Мониторинг </a:t>
            </a:r>
            <a:r>
              <a:rPr lang="ru-RU" sz="4000" b="1" dirty="0"/>
              <a:t>качества образования</a:t>
            </a:r>
            <a:r>
              <a:rPr lang="ru-RU" sz="2800" dirty="0"/>
              <a:t>, как систематическая и регулярная процедура сбора информации, экспертизы и оценки качества образовательных услуг проводится в целях развития системы дошкольного образования, выявления степени соответствия результатов деятельности ДОУ стандартам и требованиям дошкольного образования своевременного предотвращения неблагоприятных или критических ситуаций в дошкольном учреждении. </a:t>
            </a:r>
          </a:p>
        </p:txBody>
      </p:sp>
    </p:spTree>
    <p:extLst>
      <p:ext uri="{BB962C8B-B14F-4D97-AF65-F5344CB8AC3E}">
        <p14:creationId xmlns:p14="http://schemas.microsoft.com/office/powerpoint/2010/main" val="383550837"/>
      </p:ext>
    </p:extLst>
  </p:cSld>
  <p:clrMapOvr>
    <a:masterClrMapping/>
  </p:clrMapOvr>
</p:sld>
</file>

<file path=ppt/theme/theme1.xml><?xml version="1.0" encoding="utf-8"?>
<a:theme xmlns:a="http://schemas.openxmlformats.org/drawingml/2006/main" name="Легкий дым">
  <a:themeElements>
    <a:clrScheme name="Зеленый и желтый">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427</TotalTime>
  <Words>281</Words>
  <Application>Microsoft Office PowerPoint</Application>
  <PresentationFormat>Экран (4:3)</PresentationFormat>
  <Paragraphs>33</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Century Gothic</vt:lpstr>
      <vt:lpstr>Times New Roman</vt:lpstr>
      <vt:lpstr>Wingdings 3</vt:lpstr>
      <vt:lpstr>Легкий дым</vt:lpstr>
      <vt:lpstr>   Технология управления качеством образования в ДОУ                               воспитатель МБДОУ                           «Детский сад №20» ИГОСК                          Кривенко Валентина Владимировна</vt:lpstr>
      <vt:lpstr>    Люди вместе могут совершить то, чего не в силах сделать в одиночку; единение умов и рук, сосредоточение их сил могут стать почти всемогущими.                                                                                                                       Д.Уэбстэр      </vt:lpstr>
      <vt:lpstr>     Управление качеством образовательного процесса - это систематический, интегрированный и организованный процесс работы, направленный на непрерывное улучшение качества и как управляемый процесс имеет определенную логику реализации.   Цель: обеспечить качество образовательной и  воспитательной деятельности всех структур ДОУ. </vt:lpstr>
      <vt:lpstr>основные технологические этапы управления качеством образования в ДОУ:  1. проектирование 2. процесс обеспечения 3. мониторинг</vt:lpstr>
      <vt:lpstr>         </vt:lpstr>
      <vt:lpstr>Второй этап функции проектирования качества образования – это целеполагание. Без предварительного осознания цели деятельность человека не может быть целенаправленной. Поэтому информация, полученная на первом этапе проектирования качества дошкольного учреждения, имеет важное значение для его следующего этапа, на котором осуществляется формирование целей управления качеством образования.    Третий этап проектирования – выработка стратегии и системы мер, обеспечивающих их реализацию, в которых должны быть учтены возможности ДОУ как среды формирования качества образования. </vt:lpstr>
      <vt:lpstr>2.  Работа коллектива ДОУ по    обеспечению качества образования связанна с выполнением проектных мероприятий в рамках выбранной стратегии.  Виды стратегий, существующие при обеспечении качества образования: - Педагогическая стратегия. - Управленческая стратегия. - Социально-психологическая стратегия. - Стратегия ресурсообеспечения. </vt:lpstr>
      <vt:lpstr>Педагогическая стратегия направлена на приведение содержания дошкольного образования в полное соответствие с нормативными требованиями качества за счет внедрения программ; углубление и дифференциацию содержания дошкольного образования, исходя из индивидуальных возможностей воспитанников, ожиданий и запросов их родителей; внедрение образовательных и здоровьесберегающих технологий, адекватных вводимым программам.  Управленческая стратегия предусматривает модернизацию структуры управления учреждением и адаптацию функционального состояния управленческой деятельности к целям управления качеством.  В рамках социально-психологической стратегии проводится работа по формированию определенной идеологической основы в коллективе относительно качества образования.   Стратегия ресурсообеспечения реализует действия, связанные с нормативно-правовым, методическим, материально-техническим, финансово-экономическим, информационным, кадровым ресурсами.  </vt:lpstr>
      <vt:lpstr>3.  Мониторинг качества образования, как систематическая и регулярная процедура сбора информации, экспертизы и оценки качества образовательных услуг проводится в целях развития системы дошкольного образования, выявления степени соответствия результатов деятельности ДОУ стандартам и требованиям дошкольного образования своевременного предотвращения неблагоприятных или критических ситуаций в дошкольном учреждении. </vt:lpstr>
      <vt:lpstr>Модель мониторинга качества образования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Мой</dc:creator>
  <cp:lastModifiedBy>user</cp:lastModifiedBy>
  <cp:revision>16</cp:revision>
  <dcterms:created xsi:type="dcterms:W3CDTF">2018-02-05T18:54:16Z</dcterms:created>
  <dcterms:modified xsi:type="dcterms:W3CDTF">2018-02-08T10:37:09Z</dcterms:modified>
</cp:coreProperties>
</file>