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FD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58" d="100"/>
          <a:sy n="58" d="100"/>
        </p:scale>
        <p:origin x="-96" y="-2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F49B4-C9DE-4884-8507-61FDF629FF96}" type="datetimeFigureOut">
              <a:rPr lang="ru-RU" smtClean="0"/>
              <a:pPr/>
              <a:t>06.02.2018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CD03A-950D-47F5-9328-29CC9F7942B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F49B4-C9DE-4884-8507-61FDF629FF96}" type="datetimeFigureOut">
              <a:rPr lang="ru-RU" smtClean="0"/>
              <a:pPr/>
              <a:t>06.02.2018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CD03A-950D-47F5-9328-29CC9F7942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F49B4-C9DE-4884-8507-61FDF629FF96}" type="datetimeFigureOut">
              <a:rPr lang="ru-RU" smtClean="0"/>
              <a:pPr/>
              <a:t>06.02.2018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CD03A-950D-47F5-9328-29CC9F7942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F49B4-C9DE-4884-8507-61FDF629FF96}" type="datetimeFigureOut">
              <a:rPr lang="ru-RU" smtClean="0"/>
              <a:pPr/>
              <a:t>06.02.2018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CD03A-950D-47F5-9328-29CC9F7942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F49B4-C9DE-4884-8507-61FDF629FF96}" type="datetimeFigureOut">
              <a:rPr lang="ru-RU" smtClean="0"/>
              <a:pPr/>
              <a:t>06.02.2018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09CD03A-950D-47F5-9328-29CC9F7942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F49B4-C9DE-4884-8507-61FDF629FF96}" type="datetimeFigureOut">
              <a:rPr lang="ru-RU" smtClean="0"/>
              <a:pPr/>
              <a:t>06.02.2018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CD03A-950D-47F5-9328-29CC9F7942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F49B4-C9DE-4884-8507-61FDF629FF96}" type="datetimeFigureOut">
              <a:rPr lang="ru-RU" smtClean="0"/>
              <a:pPr/>
              <a:t>06.02.2018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CD03A-950D-47F5-9328-29CC9F7942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F49B4-C9DE-4884-8507-61FDF629FF96}" type="datetimeFigureOut">
              <a:rPr lang="ru-RU" smtClean="0"/>
              <a:pPr/>
              <a:t>06.02.2018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CD03A-950D-47F5-9328-29CC9F7942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F49B4-C9DE-4884-8507-61FDF629FF96}" type="datetimeFigureOut">
              <a:rPr lang="ru-RU" smtClean="0"/>
              <a:pPr/>
              <a:t>06.02.2018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CD03A-950D-47F5-9328-29CC9F7942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F49B4-C9DE-4884-8507-61FDF629FF96}" type="datetimeFigureOut">
              <a:rPr lang="ru-RU" smtClean="0"/>
              <a:pPr/>
              <a:t>06.02.2018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CD03A-950D-47F5-9328-29CC9F7942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F49B4-C9DE-4884-8507-61FDF629FF96}" type="datetimeFigureOut">
              <a:rPr lang="ru-RU" smtClean="0"/>
              <a:pPr/>
              <a:t>06.02.2018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CD03A-950D-47F5-9328-29CC9F7942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58F49B4-C9DE-4884-8507-61FDF629FF96}" type="datetimeFigureOut">
              <a:rPr lang="ru-RU" smtClean="0"/>
              <a:pPr/>
              <a:t>06.02.2018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09CD03A-950D-47F5-9328-29CC9F7942B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620688"/>
            <a:ext cx="8496944" cy="2304256"/>
          </a:xfrm>
          <a:ln>
            <a:noFill/>
          </a:ln>
        </p:spPr>
        <p:txBody>
          <a:bodyPr>
            <a:noAutofit/>
          </a:bodyPr>
          <a:lstStyle/>
          <a:p>
            <a:r>
              <a:rPr lang="ru-RU" sz="3800" i="1" dirty="0" smtClean="0">
                <a:ln w="6350">
                  <a:solidFill>
                    <a:schemeClr val="bg1"/>
                  </a:solidFill>
                </a:ln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 проектов как средство формирования личностных  УУД у младших школьников</a:t>
            </a:r>
            <a:r>
              <a:rPr lang="en-US" sz="3800" i="1" dirty="0" smtClean="0">
                <a:ln w="6350">
                  <a:solidFill>
                    <a:schemeClr val="bg1"/>
                  </a:solidFill>
                </a:ln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800" i="1" dirty="0" smtClean="0">
                <a:ln w="6350">
                  <a:solidFill>
                    <a:schemeClr val="bg1"/>
                  </a:solidFill>
                </a:ln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рамках </a:t>
            </a:r>
            <a:r>
              <a:rPr lang="ru-RU" sz="3800" i="1" smtClean="0">
                <a:ln w="6350">
                  <a:solidFill>
                    <a:schemeClr val="bg1"/>
                  </a:solidFill>
                </a:ln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реализации ФГОС НОО</a:t>
            </a:r>
            <a:endParaRPr lang="ru-RU" sz="3800" i="1" dirty="0">
              <a:ln w="6350">
                <a:solidFill>
                  <a:schemeClr val="bg1"/>
                </a:solidFill>
              </a:ln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24128" y="3356992"/>
            <a:ext cx="3143240" cy="3286124"/>
          </a:xfrm>
        </p:spPr>
        <p:txBody>
          <a:bodyPr>
            <a:normAutofit/>
          </a:bodyPr>
          <a:lstStyle/>
          <a:p>
            <a:pPr algn="r"/>
            <a:r>
              <a:rPr lang="ru-RU" i="1" dirty="0" smtClean="0"/>
              <a:t>Подготовила:</a:t>
            </a:r>
          </a:p>
          <a:p>
            <a:pPr algn="r"/>
            <a:r>
              <a:rPr lang="ru-RU" i="1" dirty="0" smtClean="0"/>
              <a:t>учитель начальных классов</a:t>
            </a:r>
          </a:p>
          <a:p>
            <a:pPr algn="r"/>
            <a:r>
              <a:rPr lang="ru-RU" i="1" dirty="0" smtClean="0"/>
              <a:t>Акатьева Юлия Евгеньевна</a:t>
            </a:r>
            <a:endParaRPr lang="ru-RU" i="1" dirty="0"/>
          </a:p>
        </p:txBody>
      </p:sp>
      <p:pic>
        <p:nvPicPr>
          <p:cNvPr id="4" name="Рисунок 3" descr="okruzhnova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3140968"/>
            <a:ext cx="4576773" cy="343612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ru-RU" u="sng" dirty="0" smtClean="0">
                <a:solidFill>
                  <a:srgbClr val="C00000"/>
                </a:solidFill>
              </a:rPr>
              <a:t>Ролевой проект 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79912" y="1340768"/>
            <a:ext cx="5364088" cy="518457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200" b="1" dirty="0" smtClean="0"/>
              <a:t>    </a:t>
            </a:r>
            <a:r>
              <a:rPr lang="ru-RU" sz="3200" b="1" dirty="0" smtClean="0">
                <a:solidFill>
                  <a:schemeClr val="bg1"/>
                </a:solidFill>
              </a:rPr>
              <a:t>Разработка и реализация  </a:t>
            </a:r>
            <a:r>
              <a:rPr lang="ru-RU" sz="3200" b="1" u="sng" dirty="0" smtClean="0">
                <a:solidFill>
                  <a:schemeClr val="bg1"/>
                </a:solidFill>
              </a:rPr>
              <a:t>ролевого проекта</a:t>
            </a:r>
            <a:r>
              <a:rPr lang="ru-RU" sz="3200" b="1" dirty="0" smtClean="0">
                <a:solidFill>
                  <a:schemeClr val="bg1"/>
                </a:solidFill>
              </a:rPr>
              <a:t> наиболее сложна. Участвуя в нем, проектанты берут на себя роли литературных или исторических персонажей, выдуманных героев и т.п. </a:t>
            </a:r>
            <a:endParaRPr lang="ru-RU" sz="3200" b="1" dirty="0">
              <a:solidFill>
                <a:schemeClr val="bg1"/>
              </a:solidFill>
            </a:endParaRPr>
          </a:p>
        </p:txBody>
      </p:sp>
      <p:pic>
        <p:nvPicPr>
          <p:cNvPr id="4" name="Рисунок 3" descr="teat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2060848"/>
            <a:ext cx="3952028" cy="3166900"/>
          </a:xfrm>
          <a:prstGeom prst="rect">
            <a:avLst/>
          </a:prstGeo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Классификация проектов </a:t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u="sng" dirty="0" smtClean="0">
                <a:solidFill>
                  <a:srgbClr val="C00000"/>
                </a:solidFill>
              </a:rPr>
              <a:t>по продолжительности:</a:t>
            </a:r>
            <a:r>
              <a:rPr lang="ru-RU" dirty="0" smtClean="0">
                <a:solidFill>
                  <a:srgbClr val="C00000"/>
                </a:solidFill>
              </a:rPr>
              <a:t/>
            </a:r>
            <a:br>
              <a:rPr lang="ru-RU" dirty="0" smtClean="0">
                <a:solidFill>
                  <a:srgbClr val="C00000"/>
                </a:solidFill>
              </a:rPr>
            </a:b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600200"/>
            <a:ext cx="8424936" cy="4709160"/>
          </a:xfrm>
        </p:spPr>
        <p:txBody>
          <a:bodyPr/>
          <a:lstStyle/>
          <a:p>
            <a:pPr>
              <a:buNone/>
            </a:pPr>
            <a:r>
              <a:rPr lang="ru-RU" b="1" u="sng" dirty="0" smtClean="0">
                <a:solidFill>
                  <a:schemeClr val="bg1"/>
                </a:solidFill>
              </a:rPr>
              <a:t>Мини</a:t>
            </a:r>
            <a:r>
              <a:rPr lang="ru-RU" b="1" dirty="0" smtClean="0"/>
              <a:t> – проекты могут укладываться в один урок или менее.</a:t>
            </a:r>
          </a:p>
          <a:p>
            <a:pPr>
              <a:buNone/>
            </a:pPr>
            <a:r>
              <a:rPr lang="ru-RU" b="1" u="sng" dirty="0" smtClean="0">
                <a:solidFill>
                  <a:schemeClr val="bg1"/>
                </a:solidFill>
              </a:rPr>
              <a:t>Краткосрочные</a:t>
            </a:r>
            <a:r>
              <a:rPr lang="ru-RU" b="1" dirty="0" smtClean="0">
                <a:solidFill>
                  <a:schemeClr val="bg1"/>
                </a:solidFill>
              </a:rPr>
              <a:t> </a:t>
            </a:r>
            <a:r>
              <a:rPr lang="ru-RU" b="1" dirty="0" smtClean="0"/>
              <a:t> –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smtClean="0"/>
              <a:t>проекты требуют выделения 4 – 6 уроков.</a:t>
            </a:r>
          </a:p>
          <a:p>
            <a:endParaRPr lang="ru-RU" dirty="0"/>
          </a:p>
        </p:txBody>
      </p:sp>
      <p:pic>
        <p:nvPicPr>
          <p:cNvPr id="5" name="Рисунок 4" descr="blog.ya-ne.r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347864" y="3284984"/>
            <a:ext cx="2736304" cy="3420381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0019-019-Metod-proektov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082643" cy="6858000"/>
          </a:xfr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-459432"/>
            <a:ext cx="8964488" cy="6048672"/>
          </a:xfrm>
        </p:spPr>
        <p:txBody>
          <a:bodyPr>
            <a:noAutofit/>
          </a:bodyPr>
          <a:lstStyle/>
          <a:p>
            <a:pPr algn="l"/>
            <a:r>
              <a:rPr lang="ru-RU" sz="3600" dirty="0" smtClean="0">
                <a:solidFill>
                  <a:schemeClr val="bg1"/>
                </a:solidFill>
              </a:rPr>
              <a:t>В ходе проектной деятельности  у младших школьников в сфере личностных универсальных действий будут сформированы: </a:t>
            </a:r>
            <a:br>
              <a:rPr lang="ru-RU" sz="3600" dirty="0" smtClean="0">
                <a:solidFill>
                  <a:schemeClr val="bg1"/>
                </a:solidFill>
              </a:rPr>
            </a:br>
            <a:r>
              <a:rPr lang="ru-RU" sz="3600" dirty="0" smtClean="0">
                <a:solidFill>
                  <a:schemeClr val="tx1"/>
                </a:solidFill>
              </a:rPr>
              <a:t>- внутренняя позиция; </a:t>
            </a:r>
            <a:br>
              <a:rPr lang="ru-RU" sz="3600" dirty="0" smtClean="0">
                <a:solidFill>
                  <a:schemeClr val="tx1"/>
                </a:solidFill>
              </a:rPr>
            </a:br>
            <a:r>
              <a:rPr lang="ru-RU" sz="3600" dirty="0" smtClean="0">
                <a:solidFill>
                  <a:srgbClr val="FF0000"/>
                </a:solidFill>
              </a:rPr>
              <a:t>- мотивация  учебной деятельности; </a:t>
            </a:r>
            <a:r>
              <a:rPr lang="ru-RU" sz="3600" dirty="0" smtClean="0">
                <a:solidFill>
                  <a:schemeClr val="tx1"/>
                </a:solidFill>
              </a:rPr>
              <a:t/>
            </a:r>
            <a:br>
              <a:rPr lang="ru-RU" sz="3600" dirty="0" smtClean="0">
                <a:solidFill>
                  <a:schemeClr val="tx1"/>
                </a:solidFill>
              </a:rPr>
            </a:br>
            <a:r>
              <a:rPr lang="ru-RU" sz="3600" dirty="0" smtClean="0">
                <a:solidFill>
                  <a:schemeClr val="tx1"/>
                </a:solidFill>
              </a:rPr>
              <a:t>- самостоятельность;</a:t>
            </a:r>
            <a:br>
              <a:rPr lang="ru-RU" sz="3600" dirty="0" smtClean="0">
                <a:solidFill>
                  <a:schemeClr val="tx1"/>
                </a:solidFill>
              </a:rPr>
            </a:br>
            <a:r>
              <a:rPr lang="ru-RU" sz="3600" dirty="0" smtClean="0">
                <a:solidFill>
                  <a:srgbClr val="FF0000"/>
                </a:solidFill>
              </a:rPr>
              <a:t>- личная ответственность за поступки.</a:t>
            </a:r>
            <a:endParaRPr lang="ru-RU" sz="3600" dirty="0">
              <a:solidFill>
                <a:srgbClr val="FF0000"/>
              </a:solidFill>
            </a:endParaRPr>
          </a:p>
        </p:txBody>
      </p:sp>
      <p:pic>
        <p:nvPicPr>
          <p:cNvPr id="6" name="Рисунок 5" descr="63598_origina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15816" y="4581128"/>
            <a:ext cx="3341171" cy="20882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0023-023-Spasibo-za-vnimani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082643" cy="6858000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76672"/>
            <a:ext cx="9144000" cy="2376264"/>
          </a:xfrm>
          <a:ln>
            <a:noFill/>
          </a:ln>
        </p:spPr>
        <p:txBody>
          <a:bodyPr>
            <a:normAutofit fontScale="90000"/>
          </a:bodyPr>
          <a:lstStyle/>
          <a:p>
            <a:r>
              <a:rPr lang="ru-RU" dirty="0" smtClean="0">
                <a:ln w="6350">
                  <a:solidFill>
                    <a:schemeClr val="bg1"/>
                  </a:solidFill>
                </a:ln>
                <a:solidFill>
                  <a:schemeClr val="tx2"/>
                </a:solidFill>
              </a:rPr>
              <a:t>Девизом проектной деятельности могут служить слова китайской пословицы: </a:t>
            </a:r>
            <a:r>
              <a:rPr lang="en-US" dirty="0" smtClean="0">
                <a:ln w="6350">
                  <a:solidFill>
                    <a:schemeClr val="bg1"/>
                  </a:solidFill>
                </a:ln>
                <a:solidFill>
                  <a:schemeClr val="tx2"/>
                </a:solidFill>
              </a:rPr>
              <a:t/>
            </a:r>
            <a:br>
              <a:rPr lang="en-US" dirty="0" smtClean="0">
                <a:ln w="6350">
                  <a:solidFill>
                    <a:schemeClr val="bg1"/>
                  </a:solidFill>
                </a:ln>
                <a:solidFill>
                  <a:schemeClr val="tx2"/>
                </a:solidFill>
              </a:rPr>
            </a:br>
            <a:r>
              <a:rPr lang="ru-RU" dirty="0" smtClean="0">
                <a:ln w="6350">
                  <a:solidFill>
                    <a:schemeClr val="bg1"/>
                  </a:solidFill>
                </a:ln>
                <a:solidFill>
                  <a:schemeClr val="tx2"/>
                </a:solidFill>
              </a:rPr>
              <a:t>«Скажи – и я забуду. Покажи – и я запомню. Вовлеки – и я научусь».</a:t>
            </a:r>
            <a:endParaRPr lang="ru-RU" dirty="0">
              <a:ln w="6350">
                <a:solidFill>
                  <a:schemeClr val="bg1"/>
                </a:solidFill>
              </a:ln>
              <a:solidFill>
                <a:schemeClr val="tx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3286124"/>
            <a:ext cx="5508104" cy="357187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2400" dirty="0" smtClean="0"/>
              <a:t>      </a:t>
            </a:r>
            <a:endParaRPr lang="ru-RU" sz="24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476672"/>
            <a:ext cx="9144000" cy="6381328"/>
          </a:xfrm>
        </p:spPr>
        <p:txBody>
          <a:bodyPr>
            <a:normAutofit/>
          </a:bodyPr>
          <a:lstStyle/>
          <a:p>
            <a:r>
              <a:rPr lang="ru-RU" sz="3200" b="1" u="sng" dirty="0" smtClean="0">
                <a:solidFill>
                  <a:schemeClr val="accent2">
                    <a:lumMod val="50000"/>
                  </a:schemeClr>
                </a:solidFill>
              </a:rPr>
              <a:t>Цель метода проектов</a:t>
            </a:r>
            <a:endParaRPr lang="ru-RU" sz="3200" dirty="0" smtClean="0"/>
          </a:p>
          <a:p>
            <a:pPr>
              <a:buNone/>
            </a:pPr>
            <a:r>
              <a:rPr lang="ru-RU" sz="3200" dirty="0" smtClean="0"/>
              <a:t>    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 проектов - </a:t>
            </a:r>
            <a:r>
              <a:rPr lang="ru-RU" sz="3200" dirty="0" smtClean="0"/>
              <a:t>педагогическая технология, ориентированная не только на интеграцию фактических знаний, но и на их применение и приобретение новых (порой и путем самообразования).</a:t>
            </a:r>
          </a:p>
          <a:p>
            <a:pPr>
              <a:buNone/>
            </a:pPr>
            <a:endParaRPr lang="ru-RU" sz="1600" dirty="0" smtClean="0"/>
          </a:p>
          <a:p>
            <a:r>
              <a:rPr lang="ru-RU" sz="3200" b="1" u="sng" dirty="0" smtClean="0">
                <a:solidFill>
                  <a:schemeClr val="accent2">
                    <a:lumMod val="50000"/>
                  </a:schemeClr>
                </a:solidFill>
              </a:rPr>
              <a:t>Цель проектной деятельности</a:t>
            </a:r>
            <a:r>
              <a:rPr lang="ru-RU" sz="3200" dirty="0" smtClean="0"/>
              <a:t> </a:t>
            </a:r>
          </a:p>
          <a:p>
            <a:pPr>
              <a:buNone/>
            </a:pPr>
            <a:r>
              <a:rPr lang="ru-RU" sz="3200" dirty="0" smtClean="0"/>
              <a:t>    Понимание и применение учащимися знаний, умений и навыков, приобретенных при изучении различных предметов.</a:t>
            </a:r>
          </a:p>
          <a:p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800" dirty="0" smtClean="0">
                <a:solidFill>
                  <a:schemeClr val="tx1"/>
                </a:solidFill>
              </a:rPr>
              <a:t>Проект –</a:t>
            </a:r>
            <a:r>
              <a:rPr lang="ru-RU" sz="4800" dirty="0" smtClean="0">
                <a:solidFill>
                  <a:srgbClr val="C00000"/>
                </a:solidFill>
              </a:rPr>
              <a:t> </a:t>
            </a:r>
            <a:r>
              <a:rPr lang="ru-RU" sz="4800" dirty="0" smtClean="0">
                <a:solidFill>
                  <a:schemeClr val="tx1"/>
                </a:solidFill>
              </a:rPr>
              <a:t>это</a:t>
            </a:r>
            <a:r>
              <a:rPr lang="ru-RU" sz="4800" dirty="0" smtClean="0">
                <a:solidFill>
                  <a:srgbClr val="C00000"/>
                </a:solidFill>
              </a:rPr>
              <a:t>  «пять П»:</a:t>
            </a:r>
            <a:br>
              <a:rPr lang="ru-RU" sz="4800" dirty="0" smtClean="0">
                <a:solidFill>
                  <a:srgbClr val="C00000"/>
                </a:solidFill>
              </a:rPr>
            </a:br>
            <a:endParaRPr lang="ru-RU" sz="4800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142984"/>
            <a:ext cx="8229600" cy="4709160"/>
          </a:xfrm>
        </p:spPr>
        <p:txBody>
          <a:bodyPr/>
          <a:lstStyle/>
          <a:p>
            <a:pPr>
              <a:buNone/>
            </a:pPr>
            <a:r>
              <a:rPr lang="ru-RU" sz="4000" b="1" dirty="0" smtClean="0">
                <a:solidFill>
                  <a:srgbClr val="C00000"/>
                </a:solidFill>
              </a:rPr>
              <a:t>П</a:t>
            </a:r>
            <a:r>
              <a:rPr lang="ru-RU" sz="4000" b="1" dirty="0" smtClean="0"/>
              <a:t>роблема</a:t>
            </a:r>
          </a:p>
          <a:p>
            <a:pPr>
              <a:buNone/>
            </a:pPr>
            <a:r>
              <a:rPr lang="ru-RU" sz="4000" b="1" dirty="0" smtClean="0">
                <a:solidFill>
                  <a:srgbClr val="C00000"/>
                </a:solidFill>
              </a:rPr>
              <a:t>П</a:t>
            </a:r>
            <a:r>
              <a:rPr lang="ru-RU" sz="4000" b="1" dirty="0" smtClean="0"/>
              <a:t>роектирование (планирование)</a:t>
            </a:r>
          </a:p>
          <a:p>
            <a:pPr>
              <a:buNone/>
            </a:pPr>
            <a:r>
              <a:rPr lang="ru-RU" sz="4000" b="1" dirty="0" smtClean="0">
                <a:solidFill>
                  <a:srgbClr val="C00000"/>
                </a:solidFill>
              </a:rPr>
              <a:t>П</a:t>
            </a:r>
            <a:r>
              <a:rPr lang="ru-RU" sz="4000" b="1" dirty="0" smtClean="0"/>
              <a:t>оиск информации </a:t>
            </a:r>
          </a:p>
          <a:p>
            <a:pPr>
              <a:buNone/>
            </a:pPr>
            <a:r>
              <a:rPr lang="ru-RU" sz="4000" b="1" dirty="0" smtClean="0">
                <a:solidFill>
                  <a:srgbClr val="C00000"/>
                </a:solidFill>
              </a:rPr>
              <a:t>П</a:t>
            </a:r>
            <a:r>
              <a:rPr lang="ru-RU" sz="4000" b="1" dirty="0" smtClean="0"/>
              <a:t>родукт</a:t>
            </a:r>
          </a:p>
          <a:p>
            <a:pPr>
              <a:buNone/>
            </a:pPr>
            <a:r>
              <a:rPr lang="ru-RU" sz="4000" b="1" dirty="0" smtClean="0">
                <a:solidFill>
                  <a:srgbClr val="C00000"/>
                </a:solidFill>
              </a:rPr>
              <a:t>П</a:t>
            </a:r>
            <a:r>
              <a:rPr lang="ru-RU" sz="4000" b="1" dirty="0" smtClean="0"/>
              <a:t>резентация</a:t>
            </a:r>
            <a:endParaRPr lang="ru-RU" sz="40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463884" cy="2494060"/>
          </a:xfrm>
        </p:spPr>
        <p:txBody>
          <a:bodyPr>
            <a:normAutofit fontScale="90000"/>
          </a:bodyPr>
          <a:lstStyle/>
          <a:p>
            <a:r>
              <a:rPr lang="ru-RU" sz="6700" dirty="0" smtClean="0">
                <a:solidFill>
                  <a:schemeClr val="tx1"/>
                </a:solidFill>
              </a:rPr>
              <a:t>Классификация проектов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Содержимое 3" descr="3A0D9E27-5655-49A4-94CF-8BC299221ED8_mw800_mh600_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91680" y="2348880"/>
            <a:ext cx="5688632" cy="426647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435280" cy="1426170"/>
          </a:xfrm>
        </p:spPr>
        <p:txBody>
          <a:bodyPr>
            <a:normAutofit/>
          </a:bodyPr>
          <a:lstStyle/>
          <a:p>
            <a:r>
              <a:rPr lang="ru-RU" sz="4000" u="sng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Практико</a:t>
            </a:r>
            <a:r>
              <a:rPr lang="ru-RU" sz="4000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ориентированный проект</a:t>
            </a:r>
            <a:endParaRPr lang="ru-RU" sz="4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5357818" cy="5257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 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Нацелен на социальные интересы самих участников проекта или внешнего заказчика.</a:t>
            </a:r>
          </a:p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Продукт заранее определен и может быть использован в жизни класса и школы. Например, учебное пособие для кабинета, пакет рекомендаций по восстановлению экономики России. </a:t>
            </a:r>
          </a:p>
          <a:p>
            <a:endParaRPr lang="ru-RU" dirty="0"/>
          </a:p>
        </p:txBody>
      </p:sp>
      <p:pic>
        <p:nvPicPr>
          <p:cNvPr id="4" name="Рисунок 3" descr="00014e19108d4c91ca6d85793f1ba5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36096" y="1988840"/>
            <a:ext cx="3528392" cy="35342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u="sng" dirty="0" smtClean="0">
                <a:solidFill>
                  <a:srgbClr val="C00000"/>
                </a:solidFill>
              </a:rPr>
              <a:t>Исследовательский проект</a:t>
            </a:r>
            <a:endParaRPr lang="ru-RU" sz="4400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19872" y="1600200"/>
            <a:ext cx="5724128" cy="52578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     </a:t>
            </a:r>
            <a:r>
              <a:rPr lang="ru-RU" b="1" dirty="0" smtClean="0">
                <a:solidFill>
                  <a:schemeClr val="bg1"/>
                </a:solidFill>
              </a:rPr>
              <a:t>Включает обоснование актуальности избранной темы, обозначение задач исследования, обязательное выдвижение гипотезы с последующей ее проверкой, обсуждение полученных результатов. При этом используются методы современной науки: лабораторный эксперимент, моделирование, социологический опрос и другие.</a:t>
            </a:r>
          </a:p>
          <a:p>
            <a:endParaRPr lang="ru-RU" dirty="0"/>
          </a:p>
        </p:txBody>
      </p:sp>
      <p:pic>
        <p:nvPicPr>
          <p:cNvPr id="1027" name="Picture 3" descr="C:\Program Files\Microsoft Office\MEDIA\CAGCAT10\j0149481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204864"/>
            <a:ext cx="3117886" cy="3168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u="sng" dirty="0" smtClean="0">
                <a:solidFill>
                  <a:srgbClr val="C00000"/>
                </a:solidFill>
              </a:rPr>
              <a:t>Информационный проект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340768"/>
            <a:ext cx="5436096" cy="525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    </a:t>
            </a:r>
            <a:r>
              <a:rPr lang="ru-RU" sz="3200" b="1" dirty="0" smtClean="0">
                <a:solidFill>
                  <a:schemeClr val="bg1"/>
                </a:solidFill>
              </a:rPr>
              <a:t>Направлен на сбор информации с целью ее анализа, обобщения и представления для широкой аудитории.</a:t>
            </a:r>
          </a:p>
          <a:p>
            <a:pPr>
              <a:buNone/>
            </a:pPr>
            <a:r>
              <a:rPr lang="ru-RU" sz="3200" b="1" dirty="0" smtClean="0">
                <a:solidFill>
                  <a:schemeClr val="bg1"/>
                </a:solidFill>
              </a:rPr>
              <a:t>    Например, публикация в СМИ, в т.ч. в Интернете, создание информационной среды класса или школы.</a:t>
            </a:r>
          </a:p>
          <a:p>
            <a:endParaRPr lang="ru-RU" dirty="0"/>
          </a:p>
        </p:txBody>
      </p:sp>
      <p:pic>
        <p:nvPicPr>
          <p:cNvPr id="5" name="Рисунок 4" descr="15895_90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08104" y="2204864"/>
            <a:ext cx="3441022" cy="3456384"/>
          </a:xfrm>
          <a:prstGeom prst="rect">
            <a:avLst/>
          </a:prstGeom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u="sng" dirty="0" smtClean="0">
                <a:solidFill>
                  <a:srgbClr val="C00000"/>
                </a:solidFill>
              </a:rPr>
              <a:t>Творческий проект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79912" y="1412776"/>
            <a:ext cx="5364088" cy="52863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    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Предполагает максимально свободный и нетрадиционный подход к оформлению результатов. Это могут быть альманахи, театрализации, спортивные игры, произведения изобразительного или декоративно-прикладного искусства, видеофильмы и т.п.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 descr="C:\Program Files\Microsoft Office\MEDIA\CAGCAT10\j0195812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988840"/>
            <a:ext cx="3359363" cy="3456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250</TotalTime>
  <Words>246</Words>
  <Application>Microsoft Office PowerPoint</Application>
  <PresentationFormat>Экран (4:3)</PresentationFormat>
  <Paragraphs>34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Апекс</vt:lpstr>
      <vt:lpstr>Метод проектов как средство формирования личностных  УУД у младших школьников в рамках реализации ФГОС НОО</vt:lpstr>
      <vt:lpstr>Девизом проектной деятельности могут служить слова китайской пословицы:  «Скажи – и я забуду. Покажи – и я запомню. Вовлеки – и я научусь».</vt:lpstr>
      <vt:lpstr>Презентация PowerPoint</vt:lpstr>
      <vt:lpstr>Проект – это  «пять П»: </vt:lpstr>
      <vt:lpstr>Классификация проектов  </vt:lpstr>
      <vt:lpstr>Практико – ориентированный проект</vt:lpstr>
      <vt:lpstr>Исследовательский проект</vt:lpstr>
      <vt:lpstr>Информационный проект</vt:lpstr>
      <vt:lpstr>Творческий проект</vt:lpstr>
      <vt:lpstr>Ролевой проект </vt:lpstr>
      <vt:lpstr>Классификация проектов  по продолжительности: </vt:lpstr>
      <vt:lpstr>Презентация PowerPoint</vt:lpstr>
      <vt:lpstr>В ходе проектной деятельности  у младших школьников в сфере личностных универсальных действий будут сформированы:  - внутренняя позиция;  - мотивация  учебной деятельности;  - самостоятельность; - личная ответственность за поступки.</vt:lpstr>
      <vt:lpstr>Презентация PowerPoint</vt:lpstr>
    </vt:vector>
  </TitlesOfParts>
  <Company>Eurocem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 проектов как средство формирования личностных ууд у младших школьников</dc:title>
  <dc:creator>User</dc:creator>
  <cp:lastModifiedBy>User1</cp:lastModifiedBy>
  <cp:revision>33</cp:revision>
  <dcterms:created xsi:type="dcterms:W3CDTF">2015-02-12T11:56:53Z</dcterms:created>
  <dcterms:modified xsi:type="dcterms:W3CDTF">2018-02-06T08:17:10Z</dcterms:modified>
</cp:coreProperties>
</file>