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9635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52978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252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0877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12217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9643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2752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33873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70129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61181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86316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54265-C3BF-4928-B46F-CE36682DE2F3}" type="datetimeFigureOut">
              <a:rPr lang="ru-RU" smtClean="0"/>
              <a:t>01.02.2018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D507-1CB9-4930-893E-8D4A717A9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22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slide" Target="slide4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slide" Target="slide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slide" Target="slide4.xml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slide" Target="slide4.xml"/><Relationship Id="rId4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slide" Target="slide4.xml"/><Relationship Id="rId4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slide" Target="slide4.xml"/><Relationship Id="rId4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slide" Target="slide26.xml"/><Relationship Id="rId18" Type="http://schemas.openxmlformats.org/officeDocument/2006/relationships/slide" Target="slide21.xml"/><Relationship Id="rId26" Type="http://schemas.openxmlformats.org/officeDocument/2006/relationships/slide" Target="slide19.xml"/><Relationship Id="rId3" Type="http://schemas.openxmlformats.org/officeDocument/2006/relationships/slide" Target="slide6.xml"/><Relationship Id="rId21" Type="http://schemas.openxmlformats.org/officeDocument/2006/relationships/slide" Target="slide24.xml"/><Relationship Id="rId7" Type="http://schemas.openxmlformats.org/officeDocument/2006/relationships/slide" Target="slide30.xml"/><Relationship Id="rId12" Type="http://schemas.openxmlformats.org/officeDocument/2006/relationships/slide" Target="slide25.xml"/><Relationship Id="rId17" Type="http://schemas.openxmlformats.org/officeDocument/2006/relationships/slide" Target="slide20.xml"/><Relationship Id="rId25" Type="http://schemas.openxmlformats.org/officeDocument/2006/relationships/slide" Target="slide18.xml"/><Relationship Id="rId2" Type="http://schemas.openxmlformats.org/officeDocument/2006/relationships/slide" Target="slide5.xml"/><Relationship Id="rId16" Type="http://schemas.openxmlformats.org/officeDocument/2006/relationships/slide" Target="slide29.xml"/><Relationship Id="rId20" Type="http://schemas.openxmlformats.org/officeDocument/2006/relationships/slide" Target="slide23.xml"/><Relationship Id="rId29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34.xml"/><Relationship Id="rId24" Type="http://schemas.openxmlformats.org/officeDocument/2006/relationships/slide" Target="slide17.xml"/><Relationship Id="rId32" Type="http://schemas.openxmlformats.org/officeDocument/2006/relationships/slide" Target="slide35.xml"/><Relationship Id="rId5" Type="http://schemas.openxmlformats.org/officeDocument/2006/relationships/slide" Target="slide8.xml"/><Relationship Id="rId15" Type="http://schemas.openxmlformats.org/officeDocument/2006/relationships/slide" Target="slide28.xml"/><Relationship Id="rId23" Type="http://schemas.openxmlformats.org/officeDocument/2006/relationships/slide" Target="slide16.xml"/><Relationship Id="rId28" Type="http://schemas.openxmlformats.org/officeDocument/2006/relationships/slide" Target="slide11.xml"/><Relationship Id="rId10" Type="http://schemas.openxmlformats.org/officeDocument/2006/relationships/slide" Target="slide33.xml"/><Relationship Id="rId19" Type="http://schemas.openxmlformats.org/officeDocument/2006/relationships/slide" Target="slide22.xml"/><Relationship Id="rId31" Type="http://schemas.openxmlformats.org/officeDocument/2006/relationships/slide" Target="slide14.xml"/><Relationship Id="rId4" Type="http://schemas.openxmlformats.org/officeDocument/2006/relationships/slide" Target="slide7.xml"/><Relationship Id="rId9" Type="http://schemas.openxmlformats.org/officeDocument/2006/relationships/slide" Target="slide32.xml"/><Relationship Id="rId14" Type="http://schemas.openxmlformats.org/officeDocument/2006/relationships/slide" Target="slide27.xml"/><Relationship Id="rId22" Type="http://schemas.openxmlformats.org/officeDocument/2006/relationships/slide" Target="slide15.xml"/><Relationship Id="rId27" Type="http://schemas.openxmlformats.org/officeDocument/2006/relationships/slide" Target="slide10.xml"/><Relationship Id="rId30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052736"/>
            <a:ext cx="8856984" cy="240369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ЕСТЬ ЛИ</a:t>
            </a:r>
            <a:b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ИНФОРМАТИКИ…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08104" y="4077072"/>
            <a:ext cx="30243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Подготовил: </a:t>
            </a:r>
            <a:endParaRPr lang="ru-RU" b="1" dirty="0"/>
          </a:p>
          <a:p>
            <a:r>
              <a:rPr lang="ru-RU" b="1" i="1" dirty="0"/>
              <a:t>учитель  информатики </a:t>
            </a:r>
            <a:endParaRPr lang="ru-RU" b="1" dirty="0"/>
          </a:p>
          <a:p>
            <a:r>
              <a:rPr lang="ru-RU" b="1" i="1" dirty="0"/>
              <a:t>Григорьев Игорь </a:t>
            </a:r>
          </a:p>
          <a:p>
            <a:r>
              <a:rPr lang="ru-RU" b="1" i="1" dirty="0"/>
              <a:t>МБОУ СОШ № 15</a:t>
            </a:r>
            <a:endParaRPr lang="ru-RU" b="1" dirty="0"/>
          </a:p>
          <a:p>
            <a:r>
              <a:rPr lang="ru-RU" b="1" i="1" dirty="0"/>
              <a:t>Евгеньевич</a:t>
            </a:r>
            <a:endParaRPr lang="ru-RU" b="1" dirty="0"/>
          </a:p>
          <a:p>
            <a:r>
              <a:rPr lang="ru-RU" b="1" i="1" dirty="0"/>
              <a:t>Станица Роговская</a:t>
            </a:r>
            <a:endParaRPr lang="ru-RU" b="1" dirty="0"/>
          </a:p>
          <a:p>
            <a:r>
              <a:rPr lang="ru-RU" b="1" i="1" dirty="0" err="1"/>
              <a:t>Тимашевский</a:t>
            </a:r>
            <a:r>
              <a:rPr lang="ru-RU" b="1" i="1" dirty="0"/>
              <a:t> район</a:t>
            </a:r>
            <a:endParaRPr lang="ru-RU" b="1" dirty="0"/>
          </a:p>
          <a:p>
            <a:r>
              <a:rPr lang="ru-RU" b="1" i="1" dirty="0"/>
              <a:t>Краснодарский край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1663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ВНЕКЛАССНОЕ МЕРОПРИЯТИЕ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305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856984" cy="114300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 лишнее для органов зрения?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1124744"/>
            <a:ext cx="3672408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Светлый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Яркий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Тусклый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Громкий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Крупный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Зеленый </a:t>
            </a:r>
          </a:p>
        </p:txBody>
      </p:sp>
      <p:sp>
        <p:nvSpPr>
          <p:cNvPr id="4" name="Улыбающееся лицо 3"/>
          <p:cNvSpPr/>
          <p:nvPr/>
        </p:nvSpPr>
        <p:spPr>
          <a:xfrm>
            <a:off x="1259632" y="3898805"/>
            <a:ext cx="792088" cy="648072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3284984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  лишнее для органов слуха?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3768" y="1196752"/>
            <a:ext cx="4104456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Громкий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Звонкий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Ритмичный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Ароматный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Шумный</a:t>
            </a:r>
          </a:p>
          <a:p>
            <a:pPr marL="0" indent="0">
              <a:buNone/>
            </a:pPr>
            <a:r>
              <a:rPr lang="ru-RU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Резкий</a:t>
            </a:r>
          </a:p>
        </p:txBody>
      </p:sp>
      <p:sp>
        <p:nvSpPr>
          <p:cNvPr id="4" name="Улыбающееся лицо 3"/>
          <p:cNvSpPr/>
          <p:nvPr/>
        </p:nvSpPr>
        <p:spPr>
          <a:xfrm>
            <a:off x="1619672" y="4005064"/>
            <a:ext cx="648072" cy="576064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76256" y="3284984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0596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242" y="116632"/>
            <a:ext cx="8856984" cy="114300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 лишнее для органов осязания?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1600200"/>
            <a:ext cx="31683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Горячий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Мягкий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Шершавый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Яркий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Мокрый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Горячий</a:t>
            </a:r>
          </a:p>
        </p:txBody>
      </p:sp>
      <p:sp>
        <p:nvSpPr>
          <p:cNvPr id="4" name="Улыбающееся лицо 3"/>
          <p:cNvSpPr/>
          <p:nvPr/>
        </p:nvSpPr>
        <p:spPr>
          <a:xfrm>
            <a:off x="1619672" y="3933056"/>
            <a:ext cx="504056" cy="504056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3284984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7180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 лишнее для органов вкуса?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0" y="1600200"/>
            <a:ext cx="38164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Горький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Сладкий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Кислый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Мягкий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Мелодичный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Ароматный</a:t>
            </a:r>
          </a:p>
        </p:txBody>
      </p:sp>
      <p:sp>
        <p:nvSpPr>
          <p:cNvPr id="4" name="Улыбающееся лицо 3"/>
          <p:cNvSpPr/>
          <p:nvPr/>
        </p:nvSpPr>
        <p:spPr>
          <a:xfrm>
            <a:off x="1475656" y="4725144"/>
            <a:ext cx="648072" cy="504056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3284984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200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Что лишнее для органов обоняния?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0" y="1600200"/>
            <a:ext cx="3600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Цветочный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Ароматный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Резкий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Морской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Мускатный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Тусклый </a:t>
            </a:r>
          </a:p>
        </p:txBody>
      </p:sp>
      <p:sp>
        <p:nvSpPr>
          <p:cNvPr id="4" name="Улыбающееся лицо 3"/>
          <p:cNvSpPr/>
          <p:nvPr/>
        </p:nvSpPr>
        <p:spPr>
          <a:xfrm>
            <a:off x="1547664" y="5440262"/>
            <a:ext cx="648072" cy="576064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3284984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3599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это за слово?</a:t>
            </a:r>
            <a:endParaRPr lang="ru-RU" sz="6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1296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b="1" dirty="0">
                <a:solidFill>
                  <a:srgbClr val="002060"/>
                </a:solidFill>
              </a:rPr>
              <a:t>О  Р Н  И  М  Т  О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15816" y="4581128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Монитор 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9772" y="4149080"/>
            <a:ext cx="352839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О Т В Е Т</a:t>
            </a:r>
            <a:endParaRPr lang="ru-RU" sz="48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837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это за слово?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1296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Л А К И У А Т А 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1760" y="4221088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КЛАВИАТУРА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3861048"/>
            <a:ext cx="3960440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2506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это за слово?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13247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А С Р Н Е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7824" y="4437112"/>
            <a:ext cx="22971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СКАНЕР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005064"/>
            <a:ext cx="352839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07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это за слово?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13247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 О М И Р О Н К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4293096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МИКРОФОН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4005064"/>
            <a:ext cx="489654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108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Что это за слово?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9208" y="2348880"/>
            <a:ext cx="8229600" cy="13247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 Р Т П И Н Р</a:t>
            </a:r>
            <a:endParaRPr lang="ru-RU" sz="7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4725144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ПРИНТЕР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4365104"/>
            <a:ext cx="360040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ОТВЕТ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5427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Вступление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21744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Это внеклассное мероприятие для 5 классов позволит повторить, обобщить и закрепить полученные знания в начальной школе и в пятом классе. Мероприятие построено по принципу телеигры « Своя игра». Шесть блоков тем по 5 вопросов в каждом. При спорном варианте окончания игры есть «Финальная игра», </a:t>
            </a:r>
            <a:r>
              <a:rPr lang="ru-RU" b="1" dirty="0"/>
              <a:t>г</a:t>
            </a:r>
            <a:r>
              <a:rPr lang="ru-RU" b="1" dirty="0" smtClean="0"/>
              <a:t>де в таблице надо заполнить пустые ячейки.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Удачной игры!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2373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Данный слайд скрыт для демонстрации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55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ЯРЛЫК?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101151"/>
              </p:ext>
            </p:extLst>
          </p:nvPr>
        </p:nvGraphicFramePr>
        <p:xfrm>
          <a:off x="3131840" y="1988840"/>
          <a:ext cx="2376264" cy="2104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Точечный рисунок" r:id="rId3" imgW="590476" imgH="523810" progId="Paint.Picture">
                  <p:embed/>
                </p:oleObj>
              </mc:Choice>
              <mc:Fallback>
                <p:oleObj name="Точечный рисунок" r:id="rId3" imgW="590476" imgH="523810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88840"/>
                        <a:ext cx="2376264" cy="2104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5229200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ИНТЕРНЕТ (Опера)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4869160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05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ЯРЛЫК?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391347"/>
              </p:ext>
            </p:extLst>
          </p:nvPr>
        </p:nvGraphicFramePr>
        <p:xfrm>
          <a:off x="3503798" y="2492895"/>
          <a:ext cx="2076314" cy="1790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Точечный рисунок" r:id="rId3" imgW="619211" imgH="533474" progId="Paint.Picture">
                  <p:embed/>
                </p:oleObj>
              </mc:Choice>
              <mc:Fallback>
                <p:oleObj name="Точечный рисунок" r:id="rId3" imgW="619211" imgH="53347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98" y="2492895"/>
                        <a:ext cx="2076314" cy="17905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47864" y="5085184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Paint </a:t>
            </a:r>
            <a:endParaRPr lang="ru-RU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4869160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794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ЯРЛЫК?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063725"/>
              </p:ext>
            </p:extLst>
          </p:nvPr>
        </p:nvGraphicFramePr>
        <p:xfrm>
          <a:off x="3059832" y="2276872"/>
          <a:ext cx="2376264" cy="207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Точечный рисунок" r:id="rId3" imgW="619211" imgH="542857" progId="Paint.Picture">
                  <p:embed/>
                </p:oleObj>
              </mc:Choice>
              <mc:Fallback>
                <p:oleObj name="Точечный рисунок" r:id="rId3" imgW="619211" imgH="54285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76872"/>
                        <a:ext cx="2376264" cy="20763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Управляющая кнопка: домой 9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771800" y="5085184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АНТИВИРУСНАЯ ПРОГРАММА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4653136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890992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ЯРЛЫК?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028985"/>
              </p:ext>
            </p:extLst>
          </p:nvPr>
        </p:nvGraphicFramePr>
        <p:xfrm>
          <a:off x="3131840" y="2060848"/>
          <a:ext cx="2315319" cy="2012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Точечный рисунок" r:id="rId3" imgW="590476" imgH="514422" progId="Paint.Picture">
                  <p:embed/>
                </p:oleObj>
              </mc:Choice>
              <mc:Fallback>
                <p:oleObj name="Точечный рисунок" r:id="rId3" imgW="590476" imgH="51442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060848"/>
                        <a:ext cx="2315319" cy="20123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013176"/>
            <a:ext cx="26642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835696" y="4869160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6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571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ЯРЛЫК?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088109"/>
              </p:ext>
            </p:extLst>
          </p:nvPr>
        </p:nvGraphicFramePr>
        <p:xfrm>
          <a:off x="2987824" y="2060848"/>
          <a:ext cx="2472275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Точечный рисунок" r:id="rId3" imgW="628571" imgH="533474" progId="Paint.Picture">
                  <p:embed/>
                </p:oleObj>
              </mc:Choice>
              <mc:Fallback>
                <p:oleObj name="Точечный рисунок" r:id="rId3" imgW="628571" imgH="53347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060848"/>
                        <a:ext cx="2472275" cy="20882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23428"/>
              </p:ext>
            </p:extLst>
          </p:nvPr>
        </p:nvGraphicFramePr>
        <p:xfrm>
          <a:off x="2699792" y="4869160"/>
          <a:ext cx="309634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Точечный рисунок" r:id="rId5" imgW="771429" imgH="361809" progId="Paint.Picture">
                  <p:embed/>
                </p:oleObj>
              </mc:Choice>
              <mc:Fallback>
                <p:oleObj name="Точечный рисунок" r:id="rId5" imgW="771429" imgH="361809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869160"/>
                        <a:ext cx="3096344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835696" y="4869160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9" name="Управляющая кнопка: домой 8">
            <a:hlinkClick r:id="rId7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330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РАСШИФРУЙ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481171"/>
              </p:ext>
            </p:extLst>
          </p:nvPr>
        </p:nvGraphicFramePr>
        <p:xfrm>
          <a:off x="179509" y="1340768"/>
          <a:ext cx="8712969" cy="1944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015"/>
                <a:gridCol w="824392"/>
                <a:gridCol w="818539"/>
                <a:gridCol w="816867"/>
                <a:gridCol w="818539"/>
                <a:gridCol w="827736"/>
                <a:gridCol w="827736"/>
                <a:gridCol w="828572"/>
                <a:gridCol w="824392"/>
                <a:gridCol w="1315181"/>
              </a:tblGrid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Ъ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Э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Й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Л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Т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Б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Ё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Ф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Ц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Ш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Щ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ПРОБЕЛ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077072"/>
            <a:ext cx="8424936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12 21 52 62 32 13 81 94 62 21 53 13 </a:t>
            </a:r>
            <a:r>
              <a:rPr lang="ru-RU" sz="4000" b="1" dirty="0" smtClean="0">
                <a:solidFill>
                  <a:srgbClr val="002060"/>
                </a:solidFill>
              </a:rPr>
              <a:t>74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39752" y="5301208"/>
            <a:ext cx="42272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МОРСКАЯ СОДА.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7071" y="4797152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51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РАСШИФРУЙ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410757"/>
              </p:ext>
            </p:extLst>
          </p:nvPr>
        </p:nvGraphicFramePr>
        <p:xfrm>
          <a:off x="179512" y="1196752"/>
          <a:ext cx="8712969" cy="1944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015"/>
                <a:gridCol w="824392"/>
                <a:gridCol w="818539"/>
                <a:gridCol w="816867"/>
                <a:gridCol w="818539"/>
                <a:gridCol w="827736"/>
                <a:gridCol w="827736"/>
                <a:gridCol w="828572"/>
                <a:gridCol w="824392"/>
                <a:gridCol w="1315181"/>
              </a:tblGrid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Ъ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Э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Й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Л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Т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Б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Ё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Ф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Ц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Ш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Щ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ПРОБЕЛ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3861048"/>
            <a:ext cx="914400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35 12 25 12 38 11 31 18 49 11 31 22 36 35 13 47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5301208"/>
            <a:ext cx="4156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ДОРОЖНАЯ 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НАЛЕДЬ.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09733" y="4736503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700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5010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РАСШИФРУЙ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541301"/>
              </p:ext>
            </p:extLst>
          </p:nvPr>
        </p:nvGraphicFramePr>
        <p:xfrm>
          <a:off x="251520" y="1196752"/>
          <a:ext cx="8712969" cy="1944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015"/>
                <a:gridCol w="824392"/>
                <a:gridCol w="818539"/>
                <a:gridCol w="816867"/>
                <a:gridCol w="818539"/>
                <a:gridCol w="827736"/>
                <a:gridCol w="827736"/>
                <a:gridCol w="828572"/>
                <a:gridCol w="824392"/>
                <a:gridCol w="1315181"/>
              </a:tblGrid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Ъ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Э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Й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Л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Т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Б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Ё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Ф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Ц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Ш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Щ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ПРОБЕЛ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505" y="3933056"/>
            <a:ext cx="8712968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52 51 23 13 32 63 94 11 13 94 22 31 53 82 74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97676" y="5301208"/>
            <a:ext cx="35585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РЫБАКИ НА 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ЛЬДУ.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4725144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241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50106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РАСШИФРУЙ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79796"/>
              </p:ext>
            </p:extLst>
          </p:nvPr>
        </p:nvGraphicFramePr>
        <p:xfrm>
          <a:off x="179512" y="1340768"/>
          <a:ext cx="8712969" cy="1944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015"/>
                <a:gridCol w="824392"/>
                <a:gridCol w="818539"/>
                <a:gridCol w="816867"/>
                <a:gridCol w="818539"/>
                <a:gridCol w="827736"/>
                <a:gridCol w="827736"/>
                <a:gridCol w="828572"/>
                <a:gridCol w="824392"/>
                <a:gridCol w="1315181"/>
              </a:tblGrid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Ъ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Э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Й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Л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Т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Б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Ё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Ф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Ц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Ш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Щ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ПРОБЕЛ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3804210"/>
            <a:ext cx="896448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23 12 22 17 43 29 19 49 39 33 36 25 13 47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5445224"/>
            <a:ext cx="3577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КОЛЮЧИЙ 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ЗВЕРЬ.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25452" y="4788836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530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РАСШИФРУЙ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756246"/>
              </p:ext>
            </p:extLst>
          </p:nvPr>
        </p:nvGraphicFramePr>
        <p:xfrm>
          <a:off x="179512" y="1268760"/>
          <a:ext cx="8712969" cy="1944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015"/>
                <a:gridCol w="824392"/>
                <a:gridCol w="818539"/>
                <a:gridCol w="816867"/>
                <a:gridCol w="818539"/>
                <a:gridCol w="827736"/>
                <a:gridCol w="827736"/>
                <a:gridCol w="828572"/>
                <a:gridCol w="824392"/>
                <a:gridCol w="1315181"/>
              </a:tblGrid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Ъ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Э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Ю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Й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Л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Р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Т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Б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Ё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88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Ф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Ч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Ц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Arial" pitchFamily="34" charset="0"/>
                          <a:cs typeface="Arial" pitchFamily="34" charset="0"/>
                        </a:rPr>
                        <a:t>Ш</a:t>
                      </a:r>
                      <a:endParaRPr lang="ru-RU" sz="2000" b="1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Щ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ПРОБЕЛ</a:t>
                      </a:r>
                      <a:endParaRPr lang="ru-RU" sz="20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3645024"/>
            <a:ext cx="914400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33 63 32 73 22 13 81 94 62 63 12 73 52 32 13 74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5517232"/>
            <a:ext cx="40062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ВЕСЕЛАЯ 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СЕМЁРКА.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5048774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5195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3671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Условия игры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игровом поле шесть тем по 5 вопросов, каждый вопрос имеет вес от 10 до 30 очков. Побеждает команда набравшая больше всех очков за свои ответы.</a:t>
            </a:r>
          </a:p>
          <a:p>
            <a:pPr marL="0" indent="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Если будут спорные очки, можно воспользоваться блоком «Финальная игра», где нужно заполнить в таблице пустые ячейки и получить дополнительные очки.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Удачной игры! </a:t>
            </a:r>
            <a:endParaRPr lang="ru-RU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107264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ОБЪЕКТ?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005212"/>
              </p:ext>
            </p:extLst>
          </p:nvPr>
        </p:nvGraphicFramePr>
        <p:xfrm>
          <a:off x="3059832" y="1988840"/>
          <a:ext cx="2402185" cy="2259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Точечный рисунок" r:id="rId3" imgW="619211" imgH="581106" progId="Paint.Picture">
                  <p:embed/>
                </p:oleObj>
              </mc:Choice>
              <mc:Fallback>
                <p:oleObj name="Точечный рисунок" r:id="rId3" imgW="619211" imgH="58110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988840"/>
                        <a:ext cx="2402185" cy="22594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9832" y="5079087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ФАЙЛ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72891" y="4941168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930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ОБЪЕКТ?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008571"/>
              </p:ext>
            </p:extLst>
          </p:nvPr>
        </p:nvGraphicFramePr>
        <p:xfrm>
          <a:off x="2843808" y="1988840"/>
          <a:ext cx="2723781" cy="208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Точечный рисунок" r:id="rId3" imgW="628571" imgH="485586" progId="Paint.Picture">
                  <p:embed/>
                </p:oleObj>
              </mc:Choice>
              <mc:Fallback>
                <p:oleObj name="Точечный рисунок" r:id="rId3" imgW="628571" imgH="48558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988840"/>
                        <a:ext cx="2723781" cy="20882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5043926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МОЙ КОМПЬЮТЕР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72891" y="4941168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710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ОБЪЕКТ?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745533"/>
              </p:ext>
            </p:extLst>
          </p:nvPr>
        </p:nvGraphicFramePr>
        <p:xfrm>
          <a:off x="2699792" y="1700808"/>
          <a:ext cx="3047001" cy="280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Точечный рисунок" r:id="rId3" imgW="952633" imgH="704948" progId="Paint.Picture">
                  <p:embed/>
                </p:oleObj>
              </mc:Choice>
              <mc:Fallback>
                <p:oleObj name="Точечный рисунок" r:id="rId3" imgW="952633" imgH="70494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700808"/>
                        <a:ext cx="3047001" cy="2801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87824" y="522920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ПАПКА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72891" y="4941168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045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ОБЪЕКТ?</a:t>
            </a: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534553"/>
              </p:ext>
            </p:extLst>
          </p:nvPr>
        </p:nvGraphicFramePr>
        <p:xfrm>
          <a:off x="2987824" y="1700808"/>
          <a:ext cx="2589634" cy="2959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Точечный рисунок" r:id="rId3" imgW="552527" imgH="628571" progId="Paint.Picture">
                  <p:embed/>
                </p:oleObj>
              </mc:Choice>
              <mc:Fallback>
                <p:oleObj name="Точечный рисунок" r:id="rId3" imgW="552527" imgH="62857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700808"/>
                        <a:ext cx="2589634" cy="29595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43808" y="5445224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КОРЗИНА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72891" y="4941168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5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347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ЧТО ЭТО ЗА ОБЪЕКТ?</a:t>
            </a:r>
            <a:endParaRPr lang="ru-RU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1" y="1772816"/>
            <a:ext cx="2639343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9832" y="5301208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БЛОКНОТ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72891" y="4941168"/>
            <a:ext cx="5472608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ответ</a:t>
            </a:r>
            <a:endParaRPr lang="ru-RU" sz="4000" b="1" dirty="0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7228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364142"/>
              </p:ext>
            </p:extLst>
          </p:nvPr>
        </p:nvGraphicFramePr>
        <p:xfrm>
          <a:off x="53752" y="1772816"/>
          <a:ext cx="9036495" cy="4369640"/>
        </p:xfrm>
        <a:graphic>
          <a:graphicData uri="http://schemas.openxmlformats.org/drawingml/2006/table">
            <a:tbl>
              <a:tblPr firstRow="1" firstCol="1" bandRow="1"/>
              <a:tblGrid>
                <a:gridCol w="3011587"/>
                <a:gridCol w="3012454"/>
                <a:gridCol w="3012454"/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Органы </a:t>
                      </a:r>
                      <a:endParaRPr lang="ru-RU" sz="2400" b="1" dirty="0" smtClean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человека</a:t>
                      </a:r>
                      <a:endParaRPr lang="ru-RU" sz="2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Информационный процесс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Устройство компьютера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Обработка информации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Процессор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Память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Хранение информации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40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Органы речи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клавиатура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4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Прием информации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монитор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2708920"/>
            <a:ext cx="1296144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Мозг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28184" y="3617639"/>
            <a:ext cx="2664296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Жесткий диск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3848" y="4320098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Передача информации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284" y="5517232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Органы чувств</a:t>
            </a:r>
          </a:p>
        </p:txBody>
      </p:sp>
      <p:sp>
        <p:nvSpPr>
          <p:cNvPr id="9" name="Управляющая кнопка: домой 8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23528" y="116632"/>
            <a:ext cx="8424936" cy="13849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Ответы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пишутся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листе 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озвучиваются 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затем открываются ОТВЕТЫ.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Каждый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правильный ответ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+ 5 баллов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021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712068"/>
              </p:ext>
            </p:extLst>
          </p:nvPr>
        </p:nvGraphicFramePr>
        <p:xfrm>
          <a:off x="107504" y="764702"/>
          <a:ext cx="9036496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18248"/>
                <a:gridCol w="4518248"/>
              </a:tblGrid>
              <a:tr h="86409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ИНФОРМАЦИЯ ВОКРУГ НАС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cap="all" baseline="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Эти органы чувств…</a:t>
                      </a:r>
                    </a:p>
                  </a:txBody>
                  <a:tcPr marL="114300" marR="11430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РАЗГАДАЙ</a:t>
                      </a:r>
                      <a:r>
                        <a:rPr lang="ru-RU" sz="2800" b="1" baseline="0" dirty="0" smtClean="0">
                          <a:solidFill>
                            <a:srgbClr val="002060"/>
                          </a:solidFill>
                        </a:rPr>
                        <a:t> … СЛОВО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ЧТО ЭТО ЗА ЯРЛЫК?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КОДОВОЕ ПОСЛАНИЕ…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МЫ С НИМИ ВСТРЕЧАЛИСЬ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4770205" y="98072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15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04803" y="98072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3" action="ppaction://hlinksldjump"/>
              </a:rPr>
              <a:t>15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68899" y="98072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4" action="ppaction://hlinksldjump"/>
              </a:rPr>
              <a:t>15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71366" y="98072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5" action="ppaction://hlinksldjump"/>
              </a:rPr>
              <a:t>15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78162" y="980704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6" action="ppaction://hlinksldjump"/>
              </a:rPr>
              <a:t>15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38199" y="5273153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7" action="ppaction://hlinksldjump"/>
              </a:rPr>
              <a:t>10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652367" y="5242111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8" action="ppaction://hlinksldjump"/>
              </a:rPr>
              <a:t>10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660232" y="5242111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9" action="ppaction://hlinksldjump"/>
              </a:rPr>
              <a:t>10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24328" y="5242111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0" action="ppaction://hlinksldjump"/>
              </a:rPr>
              <a:t>10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349462" y="5229200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1" action="ppaction://hlinksldjump"/>
              </a:rPr>
              <a:t>10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31244" y="436643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hlinkClick r:id="rId12" action="ppaction://hlinksldjump"/>
              </a:rPr>
              <a:t>3</a:t>
            </a:r>
            <a:r>
              <a:rPr lang="ru-RU" dirty="0" smtClean="0">
                <a:hlinkClick r:id="rId12" action="ppaction://hlinksldjump"/>
              </a:rPr>
              <a:t>0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633112" y="4358559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3" action="ppaction://hlinksldjump"/>
              </a:rPr>
              <a:t>30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582077" y="4366414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4" action="ppaction://hlinksldjump"/>
              </a:rPr>
              <a:t>30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67548" y="436643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5" action="ppaction://hlinksldjump"/>
              </a:rPr>
              <a:t>30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310102" y="436643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6" action="ppaction://hlinksldjump"/>
              </a:rPr>
              <a:t>30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731244" y="350100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7" action="ppaction://hlinksldjump"/>
              </a:rPr>
              <a:t>10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604803" y="350100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8" action="ppaction://hlinksldjump"/>
              </a:rPr>
              <a:t>10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468899" y="3500984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19" action="ppaction://hlinksldjump"/>
              </a:rPr>
              <a:t>10</a:t>
            </a:r>
            <a:endParaRPr lang="ru-RU" dirty="0"/>
          </a:p>
        </p:txBody>
      </p:sp>
      <p:sp>
        <p:nvSpPr>
          <p:cNvPr id="27" name="Скругленный прямоугольник 26">
            <a:hlinkClick r:id="rId20" action="ppaction://hlinksldjump"/>
          </p:cNvPr>
          <p:cNvSpPr/>
          <p:nvPr/>
        </p:nvSpPr>
        <p:spPr>
          <a:xfrm>
            <a:off x="7414923" y="350100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0" action="ppaction://hlinksldjump"/>
              </a:rPr>
              <a:t>10</a:t>
            </a:r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306956" y="3500984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1" action="ppaction://hlinksldjump"/>
              </a:rPr>
              <a:t>10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735431" y="2636912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2" action="ppaction://hlinksldjump"/>
              </a:rPr>
              <a:t>15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604803" y="263688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3" action="ppaction://hlinksldjump"/>
              </a:rPr>
              <a:t>15</a:t>
            </a:r>
            <a:endParaRPr lang="ru-RU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468899" y="263688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4" action="ppaction://hlinksldjump"/>
              </a:rPr>
              <a:t>15</a:t>
            </a:r>
            <a:endParaRPr lang="ru-RU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371366" y="2637773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5" action="ppaction://hlinksldjump"/>
              </a:rPr>
              <a:t>15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306956" y="2636888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6" action="ppaction://hlinksldjump"/>
              </a:rPr>
              <a:t>15</a:t>
            </a:r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740707" y="1844824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7" action="ppaction://hlinksldjump"/>
              </a:rPr>
              <a:t>10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604803" y="1841272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8" action="ppaction://hlinksldjump"/>
              </a:rPr>
              <a:t>10</a:t>
            </a:r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468899" y="1806960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9" action="ppaction://hlinksldjump"/>
              </a:rPr>
              <a:t>10</a:t>
            </a:r>
            <a:endParaRPr lang="ru-RU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371366" y="1806960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30" action="ppaction://hlinksldjump"/>
              </a:rPr>
              <a:t>10</a:t>
            </a:r>
            <a:endParaRPr lang="ru-RU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299415" y="1795981"/>
            <a:ext cx="576064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31" action="ppaction://hlinksldjump"/>
              </a:rPr>
              <a:t>10</a:t>
            </a:r>
            <a:endParaRPr lang="ru-RU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35752" y="6093296"/>
            <a:ext cx="7809910" cy="57606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32" action="ppaction://hlinksldjump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hlinkClick r:id="rId32" action="ppaction://hlinksldjump"/>
              </a:rPr>
              <a:t>Ф И Н  А  Л  Ь  Н  А  Я       И  Г  Р  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116632"/>
            <a:ext cx="6083283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СЕГОДНЯ ТЕМЫ РАЗБИРАЕМ…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404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Какого вида информации не хватает?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92514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5800" dirty="0" smtClean="0">
                <a:solidFill>
                  <a:srgbClr val="002060"/>
                </a:solidFill>
              </a:rPr>
              <a:t>   </a:t>
            </a:r>
            <a:r>
              <a:rPr lang="ru-RU" sz="5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Осязательная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Вкусовая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Звуковая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Зрительная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5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Обонятельная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2564904"/>
            <a:ext cx="568863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000" b="1" dirty="0" smtClean="0">
              <a:solidFill>
                <a:srgbClr val="002060"/>
              </a:solidFill>
            </a:endParaRPr>
          </a:p>
        </p:txBody>
      </p:sp>
      <p:sp>
        <p:nvSpPr>
          <p:cNvPr id="9" name="Управляющая кнопка: домой 8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057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Что  можно делать с информацией?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600200"/>
            <a:ext cx="5544616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</a:rPr>
              <a:t>Получать </a:t>
            </a:r>
          </a:p>
          <a:p>
            <a:pPr marL="514350" indent="-514350">
              <a:buFont typeface="+mj-lt"/>
              <a:buAutoNum type="arabicPeriod"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</a:rPr>
              <a:t>Обрабатывать  </a:t>
            </a:r>
          </a:p>
          <a:p>
            <a:pPr marL="514350" indent="-514350">
              <a:buFont typeface="+mj-lt"/>
              <a:buAutoNum type="arabicPeriod"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</a:rPr>
              <a:t>Хранить  </a:t>
            </a:r>
          </a:p>
          <a:p>
            <a:pPr marL="514350" indent="-514350">
              <a:buFont typeface="+mj-lt"/>
              <a:buAutoNum type="arabicPeriod"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600" b="1" dirty="0" smtClean="0">
                <a:solidFill>
                  <a:srgbClr val="002060"/>
                </a:solidFill>
              </a:rPr>
              <a:t>Передавать 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1268760"/>
            <a:ext cx="432048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ЧЕГО НЕ ХВАТАЕТ?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3068960"/>
            <a:ext cx="40324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5301208"/>
            <a:ext cx="338437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313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Какого вида информации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не хватает?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1600200"/>
            <a:ext cx="6131024" cy="4997152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Числовая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Текстовая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Графическая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Звуковая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Видео-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3645024"/>
            <a:ext cx="439248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0131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4824536" cy="1143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Где ошибка?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13913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Зрительная - глаза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Звуковая - уши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Вкусовая - язык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Обонятельная - кожа</a:t>
            </a:r>
          </a:p>
          <a:p>
            <a:pPr marL="0" indent="0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Осязательная - нос</a:t>
            </a:r>
          </a:p>
          <a:p>
            <a:pPr marL="0" indent="0">
              <a:buNone/>
            </a:pPr>
            <a:endParaRPr lang="ru-RU" sz="48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6799480" y="4293096"/>
            <a:ext cx="648072" cy="648072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6444208" y="5229200"/>
            <a:ext cx="648072" cy="648072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524328" y="3284984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259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938" y="116632"/>
            <a:ext cx="9001000" cy="1714202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Какого устройства не хватает, чтобы соединить эти устройства в компьютер?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3312368" cy="4525963"/>
          </a:xfrm>
        </p:spPr>
        <p:txBody>
          <a:bodyPr>
            <a:normAutofit fontScale="92500"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Монитор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Клавиатура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Мышь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Сканер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Принтер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Динамики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3275856" y="2132856"/>
            <a:ext cx="1872208" cy="4464496"/>
          </a:xfrm>
          <a:prstGeom prst="rightBrace">
            <a:avLst>
              <a:gd name="adj1" fmla="val 8333"/>
              <a:gd name="adj2" fmla="val 46343"/>
            </a:avLst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7" name="Picture 1" descr="G:\картинки, рисунки\анимашки\компьютер\0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482415"/>
            <a:ext cx="2232248" cy="322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580112" y="2132856"/>
            <a:ext cx="3168352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460432" y="6237312"/>
            <a:ext cx="576064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389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839</Words>
  <Application>Microsoft Office PowerPoint</Application>
  <PresentationFormat>Экран (4:3)</PresentationFormat>
  <Paragraphs>469</Paragraphs>
  <Slides>35</Slides>
  <Notes>0</Notes>
  <HiddenSlides>1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7" baseType="lpstr">
      <vt:lpstr>Тема Office</vt:lpstr>
      <vt:lpstr>Точечный рисунок</vt:lpstr>
      <vt:lpstr>ЕСТЬ ЛИ ИНФОРМАТИКИ…</vt:lpstr>
      <vt:lpstr>Вступление </vt:lpstr>
      <vt:lpstr>Условия игры</vt:lpstr>
      <vt:lpstr>Презентация PowerPoint</vt:lpstr>
      <vt:lpstr>Какого вида информации не хватает?</vt:lpstr>
      <vt:lpstr>Что  можно делать с информацией?</vt:lpstr>
      <vt:lpstr>Какого вида информации  не хватает?</vt:lpstr>
      <vt:lpstr>Где ошибка?</vt:lpstr>
      <vt:lpstr>Какого устройства не хватает, чтобы соединить эти устройства в компьютер?</vt:lpstr>
      <vt:lpstr>Что  лишнее для органов зрения?</vt:lpstr>
      <vt:lpstr>Что   лишнее для органов слуха?</vt:lpstr>
      <vt:lpstr>Что  лишнее для органов осязания?</vt:lpstr>
      <vt:lpstr>Что  лишнее для органов вкуса?</vt:lpstr>
      <vt:lpstr>Что лишнее для органов обоняния?</vt:lpstr>
      <vt:lpstr>Что это за слово?</vt:lpstr>
      <vt:lpstr>Что это за слово?</vt:lpstr>
      <vt:lpstr>Что это за слово?</vt:lpstr>
      <vt:lpstr>Что это за слово?</vt:lpstr>
      <vt:lpstr>Что это за слово?</vt:lpstr>
      <vt:lpstr>ЧТО ЭТО ЗА ЯРЛЫК?</vt:lpstr>
      <vt:lpstr>ЧТО ЭТО ЗА ЯРЛЫК?</vt:lpstr>
      <vt:lpstr>ЧТО ЭТО ЗА ЯРЛЫК?</vt:lpstr>
      <vt:lpstr>ЧТО ЭТО ЗА ЯРЛЫК?</vt:lpstr>
      <vt:lpstr>ЧТО ЭТО ЗА ЯРЛЫК?</vt:lpstr>
      <vt:lpstr>РАСШИФРУЙ</vt:lpstr>
      <vt:lpstr>РАСШИФРУЙ</vt:lpstr>
      <vt:lpstr>РАСШИФРУЙ</vt:lpstr>
      <vt:lpstr>РАСШИФРУЙ</vt:lpstr>
      <vt:lpstr>РАСШИФРУЙ</vt:lpstr>
      <vt:lpstr>ЧТО ЭТО ЗА ОБЪЕКТ?</vt:lpstr>
      <vt:lpstr>ЧТО ЭТО ЗА ОБЪЕКТ?</vt:lpstr>
      <vt:lpstr>ЧТО ЭТО ЗА ОБЪЕКТ?</vt:lpstr>
      <vt:lpstr>ЧТО ЭТО ЗА ОБЪЕКТ?</vt:lpstr>
      <vt:lpstr>ЧТО ЭТО ЗА ОБЪЕКТ?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вокруг нас</dc:title>
  <dc:creator>admni</dc:creator>
  <cp:lastModifiedBy>admni</cp:lastModifiedBy>
  <cp:revision>22</cp:revision>
  <dcterms:created xsi:type="dcterms:W3CDTF">2018-02-01T08:13:46Z</dcterms:created>
  <dcterms:modified xsi:type="dcterms:W3CDTF">2018-02-01T11:22:48Z</dcterms:modified>
</cp:coreProperties>
</file>