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90" r:id="rId3"/>
    <p:sldId id="292" r:id="rId4"/>
    <p:sldId id="293" r:id="rId5"/>
    <p:sldId id="321" r:id="rId6"/>
    <p:sldId id="314" r:id="rId7"/>
    <p:sldId id="315" r:id="rId8"/>
    <p:sldId id="317" r:id="rId9"/>
    <p:sldId id="268" r:id="rId10"/>
    <p:sldId id="269" r:id="rId11"/>
    <p:sldId id="270" r:id="rId12"/>
    <p:sldId id="294" r:id="rId13"/>
    <p:sldId id="271" r:id="rId14"/>
    <p:sldId id="272" r:id="rId15"/>
    <p:sldId id="295" r:id="rId16"/>
    <p:sldId id="300" r:id="rId17"/>
    <p:sldId id="318" r:id="rId18"/>
    <p:sldId id="301" r:id="rId19"/>
    <p:sldId id="302" r:id="rId20"/>
    <p:sldId id="273" r:id="rId21"/>
    <p:sldId id="274" r:id="rId22"/>
    <p:sldId id="275" r:id="rId23"/>
    <p:sldId id="296" r:id="rId24"/>
    <p:sldId id="276" r:id="rId25"/>
    <p:sldId id="297" r:id="rId26"/>
    <p:sldId id="303" r:id="rId27"/>
    <p:sldId id="277" r:id="rId28"/>
    <p:sldId id="278" r:id="rId29"/>
    <p:sldId id="298" r:id="rId30"/>
    <p:sldId id="279" r:id="rId31"/>
    <p:sldId id="304" r:id="rId32"/>
    <p:sldId id="305" r:id="rId33"/>
    <p:sldId id="306" r:id="rId34"/>
    <p:sldId id="299" r:id="rId35"/>
    <p:sldId id="307" r:id="rId36"/>
    <p:sldId id="281" r:id="rId37"/>
    <p:sldId id="280" r:id="rId38"/>
    <p:sldId id="308" r:id="rId39"/>
    <p:sldId id="309" r:id="rId40"/>
    <p:sldId id="262" r:id="rId41"/>
    <p:sldId id="286" r:id="rId42"/>
    <p:sldId id="319" r:id="rId43"/>
    <p:sldId id="282" r:id="rId44"/>
    <p:sldId id="310" r:id="rId45"/>
    <p:sldId id="311" r:id="rId46"/>
    <p:sldId id="288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9" r:id="rId56"/>
    <p:sldId id="341" r:id="rId57"/>
    <p:sldId id="338" r:id="rId58"/>
    <p:sldId id="312" r:id="rId59"/>
    <p:sldId id="313" r:id="rId60"/>
    <p:sldId id="291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8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AF452-70D5-4C08-945E-A97D9D36C08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57C62-A04A-412E-A217-9B75D3C5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Данная</a:t>
            </a:r>
            <a:r>
              <a:rPr lang="ru-RU" baseline="0" dirty="0" smtClean="0"/>
              <a:t> практическая работа предусмотрена по специальности 31.02.01 Лечебное дело в количестве 2 часа в соответствии с рабочей программой и КТП.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работы: особенности строения кровеносных сосудов.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Внеорганные</a:t>
            </a:r>
            <a:r>
              <a:rPr lang="ru-RU" baseline="0" dirty="0" smtClean="0"/>
              <a:t> артерии доставляют кровь к органам или областям тела. Большинство из них имеют соответствующие названия: почечная, плечевая, бедренная и т.д. Внутри органов артерии многократно делятся на ветви меньшего диаметра, образуя систему внутриорганных артериальных сосудов.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Внутренняя оболочка отделена от среднего слоя внутренней эластичной мембраной.  Средняя состоит из гладких мышечных клеток и эластических волокон. Наружная оболочка образована рыхлой соединительной тканью и содержит большое количество собственных кровеносных сосудов,</a:t>
            </a:r>
            <a:r>
              <a:rPr lang="ru-RU" baseline="0" dirty="0" smtClean="0"/>
              <a:t> нервных волокон.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Капилляры располагаются в виде сетей в тканях всех органов и связывают</a:t>
            </a:r>
            <a:r>
              <a:rPr lang="ru-RU" baseline="0" dirty="0" smtClean="0"/>
              <a:t> артерии с венами.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конечном итоге венулы дают начало внутриорганной системе вен, из которых кровь оттекает во внеорганные вены</a:t>
            </a:r>
            <a:r>
              <a:rPr lang="ru-RU" baseline="0" dirty="0" smtClean="0"/>
              <a:t> и собирают кровь из разных органов и областей тела в самые крупные венозные сосуды – верхнюю и нижнюю полые вены, впадающие в сердце.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Кликните мышью на изображение – запустится просмотр видеоролика.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 больше общий просвет сосудов, тем меньше скорость</a:t>
            </a:r>
            <a:r>
              <a:rPr lang="ru-RU" baseline="0" dirty="0" smtClean="0"/>
              <a:t> кровотока.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прекращении тока крови в одном из сосудов (опухоль, перевязка после ранения и т.д.) усиливается движение крови по коллатеральным и соединительным сосудам.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Обратите внимание на план работы и</a:t>
            </a:r>
            <a:r>
              <a:rPr lang="ru-RU" baseline="0" dirty="0" smtClean="0"/>
              <a:t> рассматриваемые вопросы в ходе выполнения практической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процессе микроциркуляции обеспечивается обмен веществ между кровью и тканями. Главную роль в этом процессе играют капилляры как обменные микрососуды.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показатели кровообращения – кровяное давление, объемная и линейная скорость кровотока.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Давление крови в различных</a:t>
            </a:r>
            <a:r>
              <a:rPr lang="ru-RU" baseline="0" dirty="0" smtClean="0"/>
              <a:t> отделах сосудистого русла неодинаково: в артериальной системе оно выше, в венозной – ниже, в крупных венах вблизи сердца оно отрицательное.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Обратите внимание на таблицу с.333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скорость кровотока в венах, особенно в венах нижних конечностей, большое влияние оказывают</a:t>
            </a:r>
            <a:r>
              <a:rPr lang="ru-RU" baseline="0" dirty="0" smtClean="0"/>
              <a:t> венозные клапаны, предупреждающие обратный ток крови, мышцы прилегающие к венам. Эти знания используются в методиках массажа при венозном застое и отеках.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Линейная</a:t>
            </a:r>
            <a:r>
              <a:rPr lang="ru-RU" baseline="0" dirty="0" smtClean="0"/>
              <a:t> скорость кровотока в отличие от объемной скорости неодинакова в разных сосудистых областях. Линейная скорость движения в венах меньше, чем в артериях, а в капиллярах она самая низкая.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 на рис.13.2 стр. 335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Сердце 4 камерное, имеет 2 предсердия и 2 желудочка. Продольными перегородками оно герметично разделено на 2 половины – правую и левую.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выполнения практической работы у студентов формируются знания и умения соответствующие требованиям ФГОС СПО.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правое предсердие впадают венозные коллекторы: верхняя и нижняя полые вены, венечный синус и мелкие венозные сосуды – наименьшие вены сердца. Расширение предсердия сзади, где открываются</a:t>
            </a:r>
            <a:r>
              <a:rPr lang="ru-RU" baseline="0" dirty="0" smtClean="0"/>
              <a:t> устья полых вен, называют синусом полых вен.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внутренней поверхности желудочка расположены три сосочковые</a:t>
            </a:r>
            <a:r>
              <a:rPr lang="ru-RU" baseline="0" dirty="0" smtClean="0"/>
              <a:t> мышцы, от которых отходят сухожильные хорды, прикрепляющиеся к краям створок правого предсердно-желудочкового клапана.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Левый желудочек внутри имеет</a:t>
            </a:r>
            <a:r>
              <a:rPr lang="ru-RU" baseline="0" dirty="0" smtClean="0"/>
              <a:t> две сосочковые мышцы с отходящими от них сухожильными хордами. От левого желудочка начинается аорта.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Правое предсердно-желудочковое</a:t>
            </a:r>
            <a:r>
              <a:rPr lang="ru-RU" baseline="0" dirty="0" smtClean="0"/>
              <a:t> отверстие имеет правый предсердно-желудочковый клапан. Он состоит из 3 створок, называется еще трехстворчатым Левое предсердно-желудочковое отверстие снабжено левым предсердно-желудочковым (митральным) клапаном.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повреждении клапаны не полностью открываются (стеноз), либо неплотно смыкаются (недостаточность); чаще это встречается при пороках сердца, обусловленных ревматизмом.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Эндокард выстилает полость сердца изнутри. Миокард составляет основную массу сердца. Эпикард сращен с миокардом и представляет собой висцеральную пластинку околосердечной серозной оболочки.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полости перикарда имеется небольшое количество серозной жидкости, уменьшающей трение во время работы сердца.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Мышечная ткань предсердий и желудочков ведет себя как функциональный синтиций (сеть): возбуждение, возникающее в каком-либо из этих отделов, охватывает все без исключения мышечные волокна.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практическом занятии формируются общие</a:t>
            </a:r>
            <a:r>
              <a:rPr lang="ru-RU" baseline="0" dirty="0" smtClean="0"/>
              <a:t> компетенции (ОК) </a:t>
            </a:r>
            <a:r>
              <a:rPr lang="ru-RU" dirty="0" smtClean="0"/>
              <a:t>в соответствие с требованиями ФГОС СПО.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Кликните мышью на изображение – запустится просмотр видеоролика.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Коронарный круг кровообращения включает сосуды самого сердца и начинается левой и правой</a:t>
            </a:r>
            <a:r>
              <a:rPr lang="ru-RU" baseline="0" dirty="0" smtClean="0"/>
              <a:t> венечными (коронарными) артериями, которые отходят от начального отдела аорты.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Ветви венечных артерий в миокарде делятся на артериальные сосуды, позже переходят в капилляры.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Венечным синусом и устьями наименьших вен сердца коронарный круг кровообращения заканчивается.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Волокна блуждающего нерва и симпатические нервы образуют нервные сплетения сердца.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 предлагается загадка, которые они должны отгадать. Каждому студенту – одна загадка. После того как загадка отгадана – появляется правильный ответ в виде картинки. Переключение слайдов - по щелчку. Максимальный балл -1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 предлагается загадка, которые они должны отгадать. Каждому студенту – одна загадка. После того как загадка отгадана – появляется правильный ответ в виде картинки. Переключение слайдов - по щелчку. Максимальный балл -1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 предлагается загадка, которые они должны отгадать. Каждому студенту – одна загадка. После того как загадка отгадана – появляется правильный ответ в виде картинки. Переключение слайдов - по щелчку. Максимальный балл -1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 предлагается загадка, которые они должны отгадать. Каждому студенту – одна загадка. После того как загадка отгадана – появляется правильный ответ в виде картинки. Переключение слайдов - по щелчку. Максимальный балл -1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практическом занятии формируются профессиональные</a:t>
            </a:r>
            <a:r>
              <a:rPr lang="ru-RU" baseline="0" dirty="0" smtClean="0"/>
              <a:t> компетенции (ПК) в соответствии с требованиями СПО ФГОС.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 предлагается загадка, которые они должны отгадать. Каждому студенту – одна загадка. После того как загадка отгадана – появляется правильный ответ в виде картинки. Переключение слайдов - по щелчку. Максимальный балл -1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 предлагается загадка, которые они должны отгадать. Каждому студенту – одна загадка. После того как загадка отгадана – появляется правильный ответ в виде картинки. Переключение слайдов - по щелчку. Максимальный балл -1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 предлагается загадка, которые они должны отгадать. Каждому студенту – одна загадка. После того как загадка отгадана – появляется правильный ответ в виде картинки. Переключение слайдов - по щелчку. Максимальный балл -1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 предлагается загадка, которые они должны отгадать. Каждому студенту – одна загадка. После того как загадка отгадана – появляется правильный ответ в виде картинки. Переключение слайдов - по щелчку. Максимальный балл -1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 предлагается загадка, которые они должны отгадать. Каждому студенту – одна загадка. После того как загадка отгадана – появляется правильный ответ в виде картинки. Переключение слайдов - по щелчку. Максимальный балл -1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 предлагается загадка, которые они должны отгадать. Каждому студенту – одна загадка. После того как загадка отгадана – появляется правильный ответ в виде картинки. Переключение слайдов - по щелчку. Максимальный балл -1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 предлагается загадка, которые они должны отгадать. Каждому студенту – одна загадка. После того как загадка отгадана – появляется правильный ответ в виде картинки. Переключение слайдов - по щелчку. Максимальный балл -1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Запишите домашнее задание.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 теоретического материала. Служба спасения вашего здоровья.</a:t>
            </a:r>
            <a:r>
              <a:rPr lang="ru-RU" baseline="0" dirty="0" smtClean="0"/>
              <a:t> Форма доступа: </a:t>
            </a:r>
            <a:r>
              <a:rPr lang="en-US" baseline="0" dirty="0" smtClean="0"/>
              <a:t>http://medportal911.ru/zabolevanija-serdechno-sosudistoj-sistemy/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 материала. Служба спасения вашего здоровья.</a:t>
            </a:r>
            <a:r>
              <a:rPr lang="ru-RU" baseline="0" dirty="0" smtClean="0"/>
              <a:t> Форма доступа: </a:t>
            </a:r>
            <a:r>
              <a:rPr lang="en-US" baseline="0" dirty="0" smtClean="0"/>
              <a:t>http://medportal911.ru/zabolevanija-serdechno-sosudistoj-sistemy/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Кликните мышью на изображение – запустится просмотр видеоролика.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 теоретического</a:t>
            </a:r>
            <a:r>
              <a:rPr lang="ru-RU" baseline="0" dirty="0" smtClean="0"/>
              <a:t> материала перед выполнением практической работы.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7C62-A04A-412E-A217-9B75D3C53E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7F968-BFC5-4E10-99D0-9ECBAD9A901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2F5A-494F-4C98-8631-176C50081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7\Desktop\&#1050;&#1086;&#1085;&#1082;&#1091;&#1088;&#1089;%20&#1084;&#1077;&#1090;&#1086;&#1076;&#1080;&#1095;&#1077;&#1089;&#1082;&#1080;&#1093;%20&#1088;&#1072;&#1079;&#1088;&#1072;&#1073;&#1086;&#1090;&#1086;&#1082;-&#1064;&#1072;&#1073;&#1072;&#1081;%20&#1057;&#1074;&#1077;&#1090;&#1083;&#1072;&#1085;&#1072;%20&#1040;&#1083;&#1077;&#1082;&#1089;&#1077;&#1077;&#1074;&#1085;&#1072;\2.%20&#1057;&#1090;&#1088;&#1086;&#1077;&#1085;&#1080;&#1077;%20&#1082;&#1088;&#1086;&#1074;&#1077;&#1085;&#1086;&#1089;&#1085;&#1099;&#1093;%20&#1089;&#1086;&#1089;&#1091;&#1076;&#1086;&#1074;.mp4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7\Desktop\&#1050;&#1086;&#1085;&#1082;&#1091;&#1088;&#1089;%20&#1084;&#1077;&#1090;&#1086;&#1076;&#1080;&#1095;&#1077;&#1089;&#1082;&#1080;&#1093;%20&#1088;&#1072;&#1079;&#1088;&#1072;&#1073;&#1086;&#1090;&#1086;&#1082;-&#1064;&#1072;&#1073;&#1072;&#1081;%20&#1057;&#1074;&#1077;&#1090;&#1083;&#1072;&#1085;&#1072;%20&#1040;&#1083;&#1077;&#1082;&#1089;&#1077;&#1077;&#1074;&#1085;&#1072;\4.%20&#1057;&#1090;&#1088;&#1086;&#1077;&#1085;&#1080;&#1077;%20&#1089;&#1077;&#1088;&#1076;&#1094;&#1072;.mp4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ru.wikipedia.org/wiki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biology.ru/dvizhenie-krovi-v-organizme-cheloveka/" TargetMode="External"/><Relationship Id="rId5" Type="http://schemas.openxmlformats.org/officeDocument/2006/relationships/hyperlink" Target="https://ru.wikipedia.org/wiki/" TargetMode="External"/><Relationship Id="rId4" Type="http://schemas.openxmlformats.org/officeDocument/2006/relationships/hyperlink" Target="http://www.for-stydents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7\Desktop\&#1050;&#1086;&#1085;&#1082;&#1091;&#1088;&#1089;%20&#1084;&#1077;&#1090;&#1086;&#1076;&#1080;&#1095;&#1077;&#1089;&#1082;&#1080;&#1093;%20&#1088;&#1072;&#1079;&#1088;&#1072;&#1073;&#1086;&#1090;&#1086;&#1082;-&#1064;&#1072;&#1073;&#1072;&#1081;%20&#1057;&#1074;&#1077;&#1090;&#1083;&#1072;&#1085;&#1072;%20&#1040;&#1083;&#1077;&#1082;&#1089;&#1077;&#1077;&#1074;&#1085;&#1072;\1.%20&#1055;&#1086;&#1085;&#1103;&#1090;&#1080;&#1077;%20&#1086;%20&#1089;&#1077;&#1088;&#1076;&#1077;&#1095;&#1085;&#1086;-&#1089;&#1086;&#1089;&#1091;&#1076;&#1080;&#1089;&#1090;&#1086;&#1081;%20&#1089;&#1080;&#1089;&#1090;&#1077;&#1084;&#1077;.mp4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644066" cy="1470025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строения сосудов (артерий, вен, капилляров) и сердца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Республики Башкортостан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Бирский медико-фармацевтический колледж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857884" y="4929198"/>
            <a:ext cx="3286116" cy="17145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Выполнил: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Шабай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Светлана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Алексеевна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5393531" cy="35956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500694" y="2786058"/>
            <a:ext cx="39290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Практическое занятие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71435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Строение кровеносных сосудов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000240"/>
            <a:ext cx="6500858" cy="5715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Кровеносные сосуды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14348" y="3071810"/>
            <a:ext cx="2143140" cy="1214446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артерии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500430" y="3071810"/>
            <a:ext cx="2428892" cy="1214446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вены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357950" y="3071810"/>
            <a:ext cx="2357454" cy="1214446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капилляры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4429132"/>
            <a:ext cx="2143140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Сосуды, по которым кровь движется от сердца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3306" y="4429132"/>
            <a:ext cx="2143140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Сосуды, по которым кровь движется к сердцу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4429132"/>
            <a:ext cx="2143140" cy="17859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Мелкие сосуды, образованные одним слоем плоских клеток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6286496"/>
            <a:ext cx="6786610" cy="5715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артерии БКК – это ветви аорты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6215058"/>
            <a:ext cx="805821" cy="64294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Стрелка вниз 14"/>
          <p:cNvSpPr/>
          <p:nvPr/>
        </p:nvSpPr>
        <p:spPr>
          <a:xfrm>
            <a:off x="1357290" y="2643182"/>
            <a:ext cx="857256" cy="35719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86248" y="2643182"/>
            <a:ext cx="857256" cy="35719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000892" y="2643182"/>
            <a:ext cx="857256" cy="35719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00306"/>
            <a:ext cx="8215370" cy="305496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Выноска со стрелкой вниз 8"/>
          <p:cNvSpPr/>
          <p:nvPr/>
        </p:nvSpPr>
        <p:spPr>
          <a:xfrm>
            <a:off x="1000100" y="1071546"/>
            <a:ext cx="2143140" cy="1143008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Артерии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571868" y="1071546"/>
            <a:ext cx="2286016" cy="1143008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Капилляры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143636" y="1071546"/>
            <a:ext cx="2214578" cy="1143008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Вены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5563842"/>
            <a:ext cx="2153779" cy="1294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926" y="928670"/>
            <a:ext cx="3286148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Артерии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85720" y="1857364"/>
            <a:ext cx="2286016" cy="1643074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зависимости от диаметра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2143140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крупные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2143140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072074"/>
            <a:ext cx="2143140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мелкие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500826" y="1857364"/>
            <a:ext cx="2286016" cy="1643074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зависимости от расположения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0826" y="3571876"/>
            <a:ext cx="2357454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внеорганные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0826" y="4429132"/>
            <a:ext cx="2357454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внутриорганные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715016"/>
            <a:ext cx="6786610" cy="8572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Самые тонкие артериальные сосуды - артериолы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85919" y="5916410"/>
            <a:ext cx="642942" cy="51298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2116" y="2857496"/>
            <a:ext cx="4048710" cy="218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50004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Стенка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артерий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571612"/>
            <a:ext cx="6929486" cy="50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8615394" cy="135732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 артериолами и капиллярами существуют переходные сосуды  -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прекапилляры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между капиллярами и венулами -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посткапилляры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214290"/>
            <a:ext cx="358142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капилляры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артинки по запросу фото строение капилля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5452848" cy="435771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85738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эндотелий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2428868"/>
            <a:ext cx="3643306" cy="41434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капиллярах один слой эндотелия, здесь осуществляются все обменные процессы между кровью и тканями.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Кровеносные капилляры переходят в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венулы.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71802" y="214290"/>
            <a:ext cx="3581424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Вены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57158" y="1071546"/>
            <a:ext cx="8543956" cy="2000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сравнению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 артериями в венах ток крови происходит в обратном направлении – из мельчайших сосудов в более крупные.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Самые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мелкие венозные сосуды –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венулы.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928670"/>
            <a:ext cx="642942" cy="51298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982448"/>
            <a:ext cx="5853822" cy="36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50004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Стенка вен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0" y="1428736"/>
            <a:ext cx="9144000" cy="18573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состоит из трех оболочек как и у вен, но они гораздо тоньше и содержат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мало эластических волокон, поэтому вены менее упруги и легко спадаются, снабжены клапанами. Клапаны  - складки внутренней оболочки, пропускают кровь по направлению к сердцу.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5" y="3714752"/>
            <a:ext cx="498849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Просмотр видеоролика «Строение кровеносных сосудов»</a:t>
            </a:r>
            <a:endParaRPr lang="ru-RU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2. Строение кровеносных сосудов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428604"/>
            <a:ext cx="7797487" cy="64293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3071810"/>
            <a:ext cx="5143536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indent="-254000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Кликните мышью на рисунке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50004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Суммарный просвет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0" y="1428736"/>
            <a:ext cx="8858280" cy="18573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вен тела значительно превосходит такой же просвет артерий, но уступает суммарному просвету кровеносных капилляров. От этого зависит скорость перемещения крови по разным отделам сосудистой системы.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719" y="3357562"/>
            <a:ext cx="6958124" cy="339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1357290" y="1500174"/>
            <a:ext cx="778671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добавочные сосуды, параллельно главному, магистральному сосуду.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0004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Коллатеральные сосуды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1143008" cy="51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1357290" y="2428868"/>
            <a:ext cx="778671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Между разветвлениями разных сосудов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имеются соединительные сосуды –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анастомозы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Их много между артериолами, мелкими артериями, венами.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 descr="Картинки по запросу фото анастомоза сосуд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9096" y="4429132"/>
            <a:ext cx="311238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 занятия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358246" cy="4357694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Просмотр мультимедийной презентации.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Тестовый контроль знаний.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в рабочей тетради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Закрепление практических навыков.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Подведение итогов практического занятия.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643051"/>
            <a:ext cx="447679" cy="35719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357430"/>
            <a:ext cx="447679" cy="35719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929066"/>
            <a:ext cx="447679" cy="35719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286124"/>
            <a:ext cx="447679" cy="35719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636"/>
            <a:ext cx="447679" cy="35719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357298"/>
            <a:ext cx="6786578" cy="6429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кровообращения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подразделяется на: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Картинки по запросу фото кровеносная систе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95392"/>
            <a:ext cx="2796252" cy="6519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071802" y="1785926"/>
            <a:ext cx="1857388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центральный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1785926"/>
            <a:ext cx="1928826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микро-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циркуляторный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1785926"/>
            <a:ext cx="1857388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периферический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143240" y="2571744"/>
            <a:ext cx="1785950" cy="1857388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Сердце + крупные сосуды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5143504" y="2571744"/>
            <a:ext cx="1785950" cy="1857388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Артерии + вены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7143768" y="2571744"/>
            <a:ext cx="1785950" cy="1857388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Мельчайшие сосуды органов и тканей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4643446"/>
            <a:ext cx="1857388" cy="1357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Аорта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Сонная артерия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Воротная и полая вена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4643446"/>
            <a:ext cx="1857388" cy="1357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Вены и артерии менее крупного калибра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4643446"/>
            <a:ext cx="1857388" cy="1357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Артериолы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Прекапилляры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Капилляры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Посткапилляры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Венулы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2071678"/>
            <a:ext cx="4143404" cy="207170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показатели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85784" y="785794"/>
            <a:ext cx="95726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Функциональные показатели кровообращения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99075"/>
            <a:ext cx="4429156" cy="4525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786314" y="3143248"/>
            <a:ext cx="4071934" cy="6429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Кровяное давление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4286256"/>
            <a:ext cx="4071934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Объемная скорость кровотока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5500702"/>
            <a:ext cx="4071934" cy="6429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Линейная скорость кровотока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000496" y="3214686"/>
            <a:ext cx="1000100" cy="571504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000496" y="5572140"/>
            <a:ext cx="1000100" cy="571504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3929058" y="4357694"/>
            <a:ext cx="1000100" cy="571504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Кровяное давление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давление крови на стенки кровеносных сосудов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3116"/>
            <a:ext cx="2143140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Систолическое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000240"/>
            <a:ext cx="2214578" cy="5715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Диастолическое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2071678"/>
            <a:ext cx="2143140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Пульсовое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786182" y="2786058"/>
            <a:ext cx="2214578" cy="2286016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Характеризует тонус артериальных стенок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71472" y="2786058"/>
            <a:ext cx="2071702" cy="2286016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Отражает состояние миокарда левого желудочка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572264" y="2643182"/>
            <a:ext cx="2214578" cy="2357454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Разность между величинами систолического и диастолического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143512"/>
            <a:ext cx="1857388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5072074"/>
            <a:ext cx="1857388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30-40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5143512"/>
            <a:ext cx="1857388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60-80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6000768"/>
            <a:ext cx="6643734" cy="8572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норме артериальное давление у здорового человека составляет 110/70 или 120/80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5929330"/>
            <a:ext cx="805821" cy="64294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Среднединамическое давление в различных участках кровеносной системы человека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857496"/>
          <a:ext cx="8429685" cy="3785616"/>
        </p:xfrm>
        <a:graphic>
          <a:graphicData uri="http://schemas.openxmlformats.org/drawingml/2006/table">
            <a:tbl>
              <a:tblPr/>
              <a:tblGrid>
                <a:gridCol w="2809895"/>
                <a:gridCol w="2809895"/>
                <a:gridCol w="2809895"/>
              </a:tblGrid>
              <a:tr h="4127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Сосуды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Давление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кПа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мм.рт.ст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Аорта</a:t>
                      </a:r>
                      <a:endParaRPr lang="ru-R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13,3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Артерии</a:t>
                      </a:r>
                      <a:endParaRPr lang="ru-R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Артериолы</a:t>
                      </a:r>
                      <a:endParaRPr lang="ru-R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Капилляры</a:t>
                      </a:r>
                      <a:endParaRPr lang="ru-R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3,33</a:t>
                      </a:r>
                      <a:endParaRPr lang="ru-R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Венулы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Вены</a:t>
                      </a:r>
                      <a:endParaRPr lang="ru-R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0,66</a:t>
                      </a:r>
                      <a:endParaRPr lang="ru-R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Полые вены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Факторы, влияющие на работу сердца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000372"/>
            <a:ext cx="5357818" cy="35004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сердца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Вязкость крови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циркулирующей крови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Периферическое сосудистое сопротивление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артинки по запросу фото кровообращ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14620"/>
            <a:ext cx="2647730" cy="4013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000240"/>
            <a:ext cx="82153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Венозное давление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ниже артериального, измеряется в миллиметрах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водяного столба, в крупных венах вблизи сердца оно отрицательное.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3714752"/>
            <a:ext cx="5143536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скорость кровотока оказывают влияние: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5143512"/>
            <a:ext cx="2857520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Венозные клапаны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8" y="5143512"/>
            <a:ext cx="3357586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Прилегающие к венам мышцы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285984" y="4643446"/>
            <a:ext cx="857256" cy="42862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215074" y="4643446"/>
            <a:ext cx="857256" cy="42862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143248"/>
            <a:ext cx="84297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Объемная скорость кровотока–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притекающей и оттекающей от органа, одинакова в поперечном сечении любого участка сердечно-сосудистой системы.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Линейная скорость кровотока–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путь, пройденный в единицу времени каждой частицей крови.</a:t>
            </a:r>
            <a:endParaRPr kumimoji="0" lang="ru-RU" sz="36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0826" y="1428736"/>
            <a:ext cx="250033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Полый мышечный орган, который нагнетает кровь в артериальные сосуды и возвращает ее по венозным сосудам. 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Средняя масса 250 – 300 гр.</a:t>
            </a: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1224168013-0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6657" y="1428736"/>
            <a:ext cx="6667545" cy="5000660"/>
          </a:xfrm>
          <a:ln>
            <a:solidFill>
              <a:srgbClr val="FF000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42860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Строение сердца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2772" name="Picture 4" descr="Картинки по запросу фото сердце вид сперед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8429716" cy="54471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214282" y="6000768"/>
            <a:ext cx="8786874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Ритмично сокращаясь и расслабляясь, сердце обеспечивает кровообращение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5572140"/>
            <a:ext cx="642910" cy="51296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285720" y="1071522"/>
            <a:ext cx="5000660" cy="5786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определяют при помощи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перкуссии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(выстукивания).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Верхушка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сердца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межреберье на 1-2 см кнутри от левой среднеключичной линии;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Верхняя граница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3 левый реберный хрящ;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Правая граница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на 2-3 см кнаружи от правого края грудины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2331" y="1905193"/>
            <a:ext cx="3881669" cy="373838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8572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Границы сердца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28662" y="857232"/>
            <a:ext cx="7772400" cy="928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занятия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91440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Сформировать знания в области сердечно-сосудистой системы: строения сосудов (артерий, вен, капилляров) и сердца.</a:t>
            </a:r>
          </a:p>
          <a:p>
            <a:pPr marL="514350" indent="-51435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 изучения темы студент должен знать: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сосудов;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функциональные группы сосудов;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систему микроциркуляции;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строение и расположение сердца – камеры, отверстия, клапаны.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После изучения темы студент должен уметь: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показывать на муляжах, таблицах, в атласах сосуды и структуры сердца: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использовать медицинскую терминологию.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8148" y="2571744"/>
            <a:ext cx="805821" cy="64294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8148" y="5357826"/>
            <a:ext cx="805821" cy="64294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4.1.Камеры сердца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9651" y="1357298"/>
            <a:ext cx="6900911" cy="45005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6000768"/>
            <a:ext cx="8215370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правых камерах течет венозная кровь, а в левых – артериальная кровь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5500702"/>
            <a:ext cx="805821" cy="64294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3857628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4000" algn="just"/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Правое предсердие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впереди образует выпячивание, резервную камеру для крови –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правое ушко (1)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-254000" algn="just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Фиброзная межпредсердная перегородка имеет углубление – овальную ямку, здесь у плода было овальное отверстие. Оно зарастает после рождения.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3734" name="Picture 6" descr="Картинки по запросу фото ушки серд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3" y="0"/>
            <a:ext cx="6256473" cy="392906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571604" y="1714488"/>
            <a:ext cx="571504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6"/>
          </p:cNvCxnSpPr>
          <p:nvPr/>
        </p:nvCxnSpPr>
        <p:spPr>
          <a:xfrm flipV="1">
            <a:off x="2143108" y="1928802"/>
            <a:ext cx="357158" cy="285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478632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4000" algn="just"/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Правый желудочек (1)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отделен от левого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межжелудочковой перегородкой (2)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Из артериального конуса (воронки) правого желудочка выходит легочной ствол, который поднимается к легким.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4754" name="Picture 2" descr="Картинки по запросу фото сердце в разрез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0"/>
            <a:ext cx="7075442" cy="486725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28596" y="3714752"/>
            <a:ext cx="78581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6"/>
          </p:cNvCxnSpPr>
          <p:nvPr/>
        </p:nvCxnSpPr>
        <p:spPr>
          <a:xfrm>
            <a:off x="1214414" y="4000504"/>
            <a:ext cx="2786082" cy="714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28596" y="4357694"/>
            <a:ext cx="78581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3643306" y="4000504"/>
            <a:ext cx="642942" cy="6429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14612" y="4643446"/>
            <a:ext cx="9286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478632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4000" algn="just"/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Левое предсердие (1)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впереди образует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левое ушко (2).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левое предсердие впадают четыре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легочные вены (3).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Посредством левого предсердно-желудочкового отверстия предсердие сообщается с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левым желудочком (4)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6" descr="Картинки по запросу фото ушки серд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737" y="0"/>
            <a:ext cx="7621530" cy="478632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786446" y="128586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4"/>
          </p:cNvCxnSpPr>
          <p:nvPr/>
        </p:nvCxnSpPr>
        <p:spPr>
          <a:xfrm rot="16200000" flipH="1">
            <a:off x="5965040" y="1750208"/>
            <a:ext cx="285752" cy="2143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714744" y="1714488"/>
            <a:ext cx="57150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8" idx="6"/>
          </p:cNvCxnSpPr>
          <p:nvPr/>
        </p:nvCxnSpPr>
        <p:spPr>
          <a:xfrm flipV="1">
            <a:off x="4286248" y="1714490"/>
            <a:ext cx="1000132" cy="2143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rot="10800000">
            <a:off x="3214678" y="1857368"/>
            <a:ext cx="500066" cy="714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500562" y="0"/>
            <a:ext cx="500066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13" idx="4"/>
          </p:cNvCxnSpPr>
          <p:nvPr/>
        </p:nvCxnSpPr>
        <p:spPr>
          <a:xfrm rot="16200000" flipH="1">
            <a:off x="4482701" y="767936"/>
            <a:ext cx="1285884" cy="750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429124" y="435769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>
            <a:stCxn id="21" idx="0"/>
          </p:cNvCxnSpPr>
          <p:nvPr/>
        </p:nvCxnSpPr>
        <p:spPr>
          <a:xfrm rot="5400000" flipH="1" flipV="1">
            <a:off x="3911993" y="3554018"/>
            <a:ext cx="1570841" cy="365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1000108"/>
            <a:ext cx="914400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Строение клапанов сердца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 descr="Картинки по запросу фото строение клапанов серд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48641"/>
            <a:ext cx="6072198" cy="53093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3286124"/>
            <a:ext cx="3000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4000"/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клапана: </a:t>
            </a:r>
          </a:p>
          <a:p>
            <a:pPr indent="-254000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створчатых и </a:t>
            </a:r>
          </a:p>
          <a:p>
            <a:pPr indent="-254000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полулунных.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40719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Отверстия легочного ствола и аорты имеют каждое по 3 полулунных створки («кармашки»), образующих клапан легочного ствола и клапан аорты.</a:t>
            </a:r>
            <a:endParaRPr lang="ru-RU" sz="2800" smtClean="0">
              <a:solidFill>
                <a:schemeClr val="bg1"/>
              </a:solidFill>
            </a:endParaRPr>
          </a:p>
          <a:p>
            <a:pPr algn="just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Картинки по запросу фото клапаны сердца челов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7163"/>
            <a:ext cx="4714876" cy="37011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214818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Во время диастолы поток крови устремляется за створки и завихряется там, заполняя кармашки и закрывая полулунные клапаны. Чем выше скорость кровотока, тем быстрее смыкаются створки полулунных клапанов.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Схема проекции клапанов сердца </a:t>
            </a:r>
            <a:b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переднюю грудную стенку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29190" y="1919420"/>
            <a:ext cx="3357586" cy="35780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714612" y="550070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40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проекция клапана аорты</a:t>
            </a:r>
          </a:p>
          <a:p>
            <a:pPr indent="-2540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проекция клапана легочного ствола</a:t>
            </a:r>
          </a:p>
          <a:p>
            <a:pPr indent="-2540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проекция митрального клапана</a:t>
            </a:r>
          </a:p>
          <a:p>
            <a:pPr indent="-2540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проекция трехстворчатого клапана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Картинки по запросу фото клапанов серд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068" y="1928802"/>
            <a:ext cx="4079763" cy="35672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5844" name="Picture 4" descr="Картинки по запросу фото оболочки серд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81389"/>
            <a:ext cx="5286412" cy="52337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4.3.Строение стенки сердца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2500306"/>
            <a:ext cx="36433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4000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Сердце находится в околосердечной сумке –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перикарде. </a:t>
            </a:r>
          </a:p>
          <a:p>
            <a:pPr indent="-254000"/>
            <a:endParaRPr lang="ru-RU" alt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54000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Перикард выделяет жидкость, которая ослабляет трение сердца.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5715008" cy="357166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ПОВТОРЕНИЕ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ТЕОРЕТИЧЕСКОГО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МАТЕРИАЛА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528638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4000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-254000" algn="just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Сердце имеет 3 оболочки: внутреннюю –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эндокард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среднюю –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миокард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наружную –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эпикард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254000"/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1924" name="Picture 4" descr="Картинки по запросу фото нервные сплетения серд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8278178" cy="536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397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329634" cy="54323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734615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4000" algn="just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Висцеральная пластинка околосердечной серозной оболочки –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перикард.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57224" y="1000108"/>
            <a:ext cx="7772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Занятие способствует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формирвоанию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общих компетенций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285992"/>
            <a:ext cx="7929618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 1.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Понимать сущность и социальную значимость своей будущей профессии, проявлять к ней устойчивый интерес.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3000372"/>
            <a:ext cx="7929618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 3. Принимать решения в стандартных и нестандартных ситуациях и нести за них ответственность.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3714752"/>
            <a:ext cx="7929618" cy="10001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 4. Осуществлять поиск и использование информации, необходимой для эффективного выполнения профессиональных задач, профессионального и личностного развития.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4714884"/>
            <a:ext cx="7929618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 5. Использовать информационно-коммуникационные технологии в профессиональной деятельности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0" y="2428868"/>
            <a:ext cx="1000100" cy="571504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0" y="3929066"/>
            <a:ext cx="1000100" cy="571504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0" y="3071810"/>
            <a:ext cx="1000100" cy="571504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0" y="4786322"/>
            <a:ext cx="1000100" cy="571504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234" name="Picture 2" descr="Картинки по запросу фото знак это важ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527349"/>
            <a:ext cx="785817" cy="133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92867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4.4.Функциональные показатели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1928802"/>
            <a:ext cx="41433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состав сердечной поперечнополосатой мышцы входят типичные сократительные мышечные клетки – 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кардиомиоциты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атипичные сердечные миоциты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формирующие проводящую систему сердца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485829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77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Проводящая система сердца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Картинки по запросу фото проводящая система серд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4000528" cy="3197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4714884"/>
            <a:ext cx="9144000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Процесс прохождения возбуждения по сердцу может регистрироваться с помощью электрокардиографа на ЭКГ.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1988" name="Picture 4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1" y="1428736"/>
            <a:ext cx="4775799" cy="28575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91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Просмотр видеоролика «Строение сердца»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4. Строение сердц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71604" y="514033"/>
            <a:ext cx="6306795" cy="63439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1670" y="1285860"/>
            <a:ext cx="5143536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indent="-254000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Кликните мышью на рисунке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860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5. Сосуды сердца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фото коронарный круг кровообращ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393322"/>
            <a:ext cx="6643734" cy="54646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</p:pic>
      <p:pic>
        <p:nvPicPr>
          <p:cNvPr id="86018" name="Picture 2" descr="Картинки по запросу фото сосуды серд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71678"/>
            <a:ext cx="4225332" cy="2336006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-357222" y="4929174"/>
            <a:ext cx="9501222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Левая венечная артерия (1)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ложится в венечную борозду, делится на: переднюю межжелудочковую и огибающую.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Правая венечная артерия (2)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ложится в венечную борозду.  Продолжением ее является задняя межжелудочковая ветвь 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6022" name="Picture 6" descr="Картинки по запросу фото коронарный круг кровообраще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8950" y="0"/>
            <a:ext cx="5035050" cy="486825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8286776" y="1571612"/>
            <a:ext cx="500066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29124" y="2857496"/>
            <a:ext cx="500066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7" idx="3"/>
          </p:cNvCxnSpPr>
          <p:nvPr/>
        </p:nvCxnSpPr>
        <p:spPr>
          <a:xfrm rot="5400000">
            <a:off x="7536668" y="1319774"/>
            <a:ext cx="144691" cy="150199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7"/>
          </p:cNvCxnSpPr>
          <p:nvPr/>
        </p:nvCxnSpPr>
        <p:spPr>
          <a:xfrm rot="5400000" flipH="1" flipV="1">
            <a:off x="5284587" y="2285991"/>
            <a:ext cx="216105" cy="10733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0" y="4000504"/>
            <a:ext cx="8715404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венам сердца относят: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большую (1), малую (2) и минимальную сердечные вены (3)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Почти все вены сердца впадают в общий венозный сосуд –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венечный синус (4)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0114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62500" cy="3486151"/>
          </a:xfrm>
          <a:prstGeom prst="rect">
            <a:avLst/>
          </a:prstGeom>
          <a:noFill/>
        </p:spPr>
      </p:pic>
      <p:pic>
        <p:nvPicPr>
          <p:cNvPr id="90116" name="Picture 4" descr="Картинки по запросу фото вены серд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493009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8358214" y="2786058"/>
            <a:ext cx="500066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857232"/>
            <a:ext cx="500066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358214" y="1643050"/>
            <a:ext cx="500066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57752" y="2643182"/>
            <a:ext cx="500066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572132" y="1857364"/>
            <a:ext cx="1143008" cy="5715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7858148" y="2285992"/>
            <a:ext cx="21431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29322" y="1571612"/>
            <a:ext cx="357190" cy="1428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7036611" y="2607463"/>
            <a:ext cx="428628" cy="357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357422" y="2428868"/>
            <a:ext cx="2643206" cy="1428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2"/>
          </p:cNvCxnSpPr>
          <p:nvPr/>
        </p:nvCxnSpPr>
        <p:spPr>
          <a:xfrm rot="10800000" flipV="1">
            <a:off x="2857488" y="1107252"/>
            <a:ext cx="2571768" cy="53579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040" y="78579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Нервы сердца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43536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сердцу подходят симпатические нервы от симпатического ствола и парасимпатические ветви от блуждающего нерва.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Импульсы симпатических нервов усиливают, а парасимпатических – замедляют работу сердца.</a:t>
            </a: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5984" y="214290"/>
            <a:ext cx="341990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матриала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14612" y="1928802"/>
            <a:ext cx="6072230" cy="4714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2071678"/>
            <a:ext cx="50720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у нас водопровод,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Кровь всем клеточкам несет: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голове, рукам, ногам,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Носу, пальцам и глазам,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Почкам, печени, желудку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Трубы каждую минутку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Доставляют кислород.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наш организм живет.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5572140"/>
            <a:ext cx="278608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Сосуды</a:t>
            </a:r>
          </a:p>
        </p:txBody>
      </p:sp>
      <p:pic>
        <p:nvPicPr>
          <p:cNvPr id="11" name="Picture 2" descr="Картинки по запросу фото кровь в сосудах челов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00306"/>
            <a:ext cx="4084238" cy="243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14612" y="1928802"/>
            <a:ext cx="6072230" cy="4714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2357430"/>
            <a:ext cx="47149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Упругие стенки у этих сосудов,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Слой мышечный, мощный внутри.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сердца несут они кровь, в них повсюду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Давление большое внутри.</a:t>
            </a:r>
            <a:endParaRPr kumimoji="0" lang="ru-RU" sz="3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Картинки по запросу фото артерий челов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8008" y="2500306"/>
            <a:ext cx="4615992" cy="30003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0694" y="5857892"/>
            <a:ext cx="278608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Артерии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14612" y="1928802"/>
            <a:ext cx="6072230" cy="4714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2285992"/>
            <a:ext cx="507209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организме есть река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река не глубока,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Носит к клеткам кислород,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Кормит ткани круглый год,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 из органов уносит,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Этим пользу нам приносит,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Цвета красного она,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Отгадаешь без труда.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2" descr="Картинки по запросу фото кровь в сосуд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428868"/>
            <a:ext cx="3286148" cy="3286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786446" y="6000768"/>
            <a:ext cx="278608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Кровь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57224" y="714356"/>
            <a:ext cx="7772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Занятие способствует формированию профессиональных компетенций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2285992"/>
            <a:ext cx="7929618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ПК 3.1. Проводить диагностику неотложных состояний;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3000372"/>
            <a:ext cx="7929618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ПК 3.5. Осуществлять контроль состояния пациента;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0" y="2428868"/>
            <a:ext cx="1000100" cy="571504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0" y="3071810"/>
            <a:ext cx="1000100" cy="571504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3714752"/>
            <a:ext cx="7929618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ПК 3.8. Организовывать и оказывать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неотложнуюмедицинскую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помощь пострадавшим в чрезвычайных ситуациях;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0" y="3786190"/>
            <a:ext cx="1000100" cy="571504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186" name="Picture 2" descr="Картинки по запросу фото знак это важ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496158"/>
            <a:ext cx="1285884" cy="217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14612" y="1928802"/>
            <a:ext cx="6072230" cy="4714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2285992"/>
            <a:ext cx="50720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сосуды мелкие очень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органе каждом ветвятся они,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Медленно кровь в них течет, между прочим,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клетки дышать и питаться могли.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фото капилля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285992"/>
            <a:ext cx="3333750" cy="358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72132" y="6000768"/>
            <a:ext cx="30003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Капилляры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14612" y="1928802"/>
            <a:ext cx="6072230" cy="4714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2285992"/>
            <a:ext cx="55721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 дня в день, из минуты в минутку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Тикает что-то круглые сутки.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моторчик слева в груди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Реки он крови гоняет внутри.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3116"/>
            <a:ext cx="2233394" cy="33575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00232" y="5715016"/>
            <a:ext cx="30003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14612" y="1928802"/>
            <a:ext cx="6072230" cy="4714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2285992"/>
            <a:ext cx="50720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Левый желудочек, дальше аорта,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Кровь кислород несет к органам ловко,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Органы дышат, 0 – два заберут,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Крови взамен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о-два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отдают,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Верхняя, нижняя полые вены,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Кровь в правом предсердии будет мгновенно.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143116"/>
            <a:ext cx="2571768" cy="357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786282" y="5903893"/>
            <a:ext cx="435771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 круг кровообращения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14612" y="1928802"/>
            <a:ext cx="6072230" cy="4714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2214554"/>
            <a:ext cx="621510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Право. Желудочек. Дальше артерии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легкие вынесут кровь под давлением,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легких проходит  газообмен,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было чтоб в организме проблем.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легких по венам она легочным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Свой круг завершает предсердием одним.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и по запросу фото малый круг кровообращ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143116"/>
            <a:ext cx="3112859" cy="22145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14546" y="5143512"/>
            <a:ext cx="528641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Малый круг кровообращения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14612" y="1928802"/>
            <a:ext cx="6072230" cy="4714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428596" y="2143116"/>
            <a:ext cx="621510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родятся в костном мозге,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120 дней живут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ядер не имеют вовсе,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Дыханием создают уют.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фото эритроци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86124"/>
            <a:ext cx="3590925" cy="30670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5357826"/>
            <a:ext cx="342902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Эритроциты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14612" y="1928802"/>
            <a:ext cx="6072230" cy="4714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2071678"/>
            <a:ext cx="621510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Белые клеточки ядра содержат,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ложноножки микробы удержат.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Чистят они организм от микробов,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Заноз и вредителей разного рода,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«Чужому агенту» они скажут: «Нет!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охраняем иммунитет!».   </a:t>
            </a:r>
            <a:r>
              <a:rPr lang="ru-RU" sz="3200" dirty="0" smtClean="0"/>
              <a:t>      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ки по запросу фото лейкоци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45" y="2357430"/>
            <a:ext cx="2667019" cy="2000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57818" y="5857892"/>
            <a:ext cx="342902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Лейкоциты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14612" y="1928802"/>
            <a:ext cx="6072230" cy="4714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2357430"/>
            <a:ext cx="621510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конца в конец ведут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Трубочки – дорожки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 двум кругам плывут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Красные лепёшки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лепешки красного цвета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кровопотери спасут всех на свете.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фото тромбоци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143116"/>
            <a:ext cx="3429023" cy="2571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86380" y="5715016"/>
            <a:ext cx="342902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Тромбоциты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14612" y="1928802"/>
            <a:ext cx="6072230" cy="4714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2071678"/>
            <a:ext cx="62865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сосудов этих стенки эластичные,</a:t>
            </a:r>
          </a:p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Клапаны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внутри очень необычные: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кровь их заполняет,</a:t>
            </a:r>
          </a:p>
          <a:p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Вспять она не протекает.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сосудам этим к сердцу кровь течет,</a:t>
            </a:r>
          </a:p>
          <a:p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Завершает ими каждый круг отчет.</a:t>
            </a:r>
          </a:p>
          <a:p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и по запросу фото вены челов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643182"/>
            <a:ext cx="3214710" cy="20895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388" y="5715016"/>
            <a:ext cx="228601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tys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42860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Домашнее</a:t>
            </a:r>
            <a:r>
              <a:rPr kumimoji="0" lang="ru-RU" sz="40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задание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1500174"/>
            <a:ext cx="8572560" cy="5357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выполнить  задания для самостоятельной работы (см. методические рекомендации к самостоятельной работе);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1" name="Рисунок 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071810"/>
            <a:ext cx="4063331" cy="354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78579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Литература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285720" y="2071679"/>
            <a:ext cx="885828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1.Н.В.Смольянников и др.  Анатомия и физиология   человека [Текст]:учеб. для студентов медицинских колледжей и колледжей  .- М.: ГЭОТАР, 2014.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2.Гайворонский, И.В. Анатомия и физиология человека [Текст]: учеб. для студ. ср.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проф.уч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заведений. – 2-е изд. – М.: Академия,  2013.-496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с.:ил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3.Никитюк Д. Б.  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 Р.  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Сивоглазов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 И.  Анатомия человека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М.: Дрофа, 2014. – 3328 с.</a:t>
            </a:r>
          </a:p>
          <a:p>
            <a:pPr algn="just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Дополнительная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4.Кондрашев, А.В.,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Каплунова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О.А. Нормальная анатомия человека [Текст] : учеб. пособие/ А.В.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Кондрашев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О.А. .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Каплунова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.- М.: ЭКСМО,2013.-215с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5.Низовибатько О.Б.,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Топичева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З.С., Ямщиков О.Н. Анатомия сердечно-сосудистой системы. Тамбов: Издательский дом ТГУ им. Г.Р.Державина, 2013.-193 с.: ил.</a:t>
            </a:r>
          </a:p>
          <a:p>
            <a:pPr algn="just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6.Все для студента – шпаргалки, учебники, лекции. Форма доступа: </a:t>
            </a:r>
            <a:r>
              <a:rPr lang="en-US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for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6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stydents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7.ВикипедиЯ. Сердечно-сосудистая система. Форма доступа: 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https://ru.wikipedia.org/wiki/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Кровообращение. Движение крови в организме человека. Биология. Форма доступа: 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http://ebiology.ru/dvizhenie-krovi-v-organizme-cheloveka/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9.ВикипедиЯ. Кровеносные сосуды. Форма доступа:  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https://ru.wikipedia.org/wiki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9144000" cy="147161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наблюдается рост сердечно-сосудистых заболеваний, об этом свидетельствует медицинская статистика.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Актульность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1138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5851223" cy="3000372"/>
          </a:xfrm>
          <a:prstGeom prst="rect">
            <a:avLst/>
          </a:prstGeom>
          <a:noFill/>
        </p:spPr>
      </p:pic>
      <p:pic>
        <p:nvPicPr>
          <p:cNvPr id="91140" name="Picture 4" descr="Картинки по запросу диаграмма по росту сердечно сосудистых заболеваний в Росс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214818"/>
            <a:ext cx="4579727" cy="2643182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2643182"/>
            <a:ext cx="271464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Данные по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48" y="4214818"/>
            <a:ext cx="457203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Десять ведущих причин смерти в мире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42910" y="164305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БУДЬТЕ ЗДОРОВЫ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57158" y="1071546"/>
          <a:ext cx="685800" cy="4410075"/>
        </p:xfrm>
        <a:graphic>
          <a:graphicData uri="http://schemas.openxmlformats.org/presentationml/2006/ole">
            <p:oleObj spid="_x0000_s1026" r:id="rId5" imgW="432720" imgH="2781360" progId="">
              <p:embed/>
            </p:oleObj>
          </a:graphicData>
        </a:graphic>
      </p:graphicFrame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357562"/>
            <a:ext cx="4912254" cy="32872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pic>
        <p:nvPicPr>
          <p:cNvPr id="3" name="Picture 6" descr="Картинки по запросу диаграмма по росту сердечно сосудистых заболеваний в Росс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449" y="428604"/>
            <a:ext cx="5781551" cy="3899186"/>
          </a:xfrm>
          <a:prstGeom prst="rect">
            <a:avLst/>
          </a:prstGeom>
          <a:noFill/>
        </p:spPr>
      </p:pic>
      <p:pic>
        <p:nvPicPr>
          <p:cNvPr id="95234" name="Picture 2" descr="Картинки по запросу диаграмма по росту сердечно сосудистых заболеваний в Росс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4090689" cy="29289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4180344"/>
            <a:ext cx="50006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с сайта - Служба спасения вашего здоровья. Форма доступа: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http://medportal911.ru/zabolevanija-serdechno-sosudistoj-sistemy/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04"/>
            <a:ext cx="3143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Россия, к сожалению, занимает одно из ведущих мест в списке смертности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285984" y="500042"/>
            <a:ext cx="3429024" cy="8572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50006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Просмотр видеоролика  «Понятие о сердечно-сосудистой системе» </a:t>
            </a:r>
            <a:endParaRPr lang="ru-RU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1. Понятие о сердечно-сосудистой систем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" y="285728"/>
            <a:ext cx="9144001" cy="65722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71670" y="1714488"/>
            <a:ext cx="5143536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indent="-254000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Кликните мышью на рисунке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1000108"/>
            <a:ext cx="5257792" cy="22860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Кровеносная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Сердце и кровеносные сосуды: артерии, капилляры и вены, образующие замкнутые круги кровообращения – большой и малый.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и по запросу фото сердечно сосудистой систем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14290"/>
            <a:ext cx="3278517" cy="6357982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786182" y="5500678"/>
            <a:ext cx="5257792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Центральное место в системе кровообращения</a:t>
            </a:r>
            <a:r>
              <a:rPr kumimoji="0" lang="ru-RU" sz="25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занимает 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сердце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5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мышечный полый орган</a:t>
            </a:r>
            <a:endParaRPr kumimoji="0" lang="ru-RU" sz="25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i (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071810"/>
            <a:ext cx="3143272" cy="24864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&#1055;&#1088;&#1080;&#1083;&#1086;&#1078;&#1077;&#1085;&#1080;&#1077;%203&#1072;.%20&#1058;&#1077;&#1089;&#1090;&#1086;&#1074;&#1099;&#1081;%20&#1082;&#1086;&#1085;&#1090;&#1088;&#1086;&#1083;&#1100;%20&#1079;&#1085;&#1072;&#1085;&#1080;&#1081;%20&#1101;&#1083;&#1077;&#1082;&#1090;&#1088;&#1086;&#1085;&#1085;&#1072;&#1103;%20&#1074;&#1077;&#1088;&#1089;&#1080;&#1103;" TargetMode="External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FF00"/>
        </a:solidFill>
      </a:spPr>
      <a:bodyPr vert="horz" lIns="91440" tIns="45720" rIns="91440" bIns="45720" rtlCol="0" anchor="ctr">
        <a:noAutofit/>
      </a:bodyPr>
      <a:lstStyle>
        <a:defPPr algn="ctr">
          <a:spcBef>
            <a:spcPct val="0"/>
          </a:spcBef>
          <a:defRPr kumimoji="0" sz="4400" b="1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Times New Roman" pitchFamily="18" charset="0"/>
            <a:ea typeface="+mj-ea"/>
            <a:cs typeface="Times New Roman" pitchFamily="18" charset="0"/>
            <a:hlinkClick xmlns:r="http://schemas.openxmlformats.org/officeDocument/2006/relationships" r:id="rId1" action="ppaction://hlinkfil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3000</Words>
  <Application>Microsoft Office PowerPoint</Application>
  <PresentationFormat>Экран (4:3)</PresentationFormat>
  <Paragraphs>441</Paragraphs>
  <Slides>60</Slides>
  <Notes>59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Изучение строения сосудов (артерий, вен, капилляров) и сердца   </vt:lpstr>
      <vt:lpstr>План занятия</vt:lpstr>
      <vt:lpstr>Слайд 3</vt:lpstr>
      <vt:lpstr>Слайд 4</vt:lpstr>
      <vt:lpstr>Слайд 5</vt:lpstr>
      <vt:lpstr>Актульность</vt:lpstr>
      <vt:lpstr>Слайд 7</vt:lpstr>
      <vt:lpstr>Просмотр видеоролика  «Понятие о сердечно-сосудистой системе»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Просмотр видеоролика «Строение кровеносных сосудов»</vt:lpstr>
      <vt:lpstr>Слайд 18</vt:lpstr>
      <vt:lpstr>Слайд 19</vt:lpstr>
      <vt:lpstr>Система кровообращения подразделяется на:  </vt:lpstr>
      <vt:lpstr>Основные показатели </vt:lpstr>
      <vt:lpstr>Кровяное давление– это давление крови на стенки кровеносных сосудов</vt:lpstr>
      <vt:lpstr>Среднединамическое давление в различных участках кровеносной системы человека</vt:lpstr>
      <vt:lpstr>Факторы, влияющие на работу сердца</vt:lpstr>
      <vt:lpstr>Слайд 25</vt:lpstr>
      <vt:lpstr>Слайд 26</vt:lpstr>
      <vt:lpstr>Слайд 27</vt:lpstr>
      <vt:lpstr>Слайд 28</vt:lpstr>
      <vt:lpstr>Слайд 29</vt:lpstr>
      <vt:lpstr>4.1.Камеры сердца</vt:lpstr>
      <vt:lpstr>Слайд 31</vt:lpstr>
      <vt:lpstr>Слайд 32</vt:lpstr>
      <vt:lpstr>Слайд 33</vt:lpstr>
      <vt:lpstr>Слайд 34</vt:lpstr>
      <vt:lpstr>Слайд 35</vt:lpstr>
      <vt:lpstr>Схема проекции клапанов сердца  на переднюю грудную стенку</vt:lpstr>
      <vt:lpstr>4.3.Строение стенки сердца</vt:lpstr>
      <vt:lpstr>Слайд 38</vt:lpstr>
      <vt:lpstr>Слайд 39</vt:lpstr>
      <vt:lpstr>Слайд 40</vt:lpstr>
      <vt:lpstr>Проводящая система сердца</vt:lpstr>
      <vt:lpstr>Просмотр видеоролика «Строение сердца»</vt:lpstr>
      <vt:lpstr>Слайд 43</vt:lpstr>
      <vt:lpstr>Слайд 44</vt:lpstr>
      <vt:lpstr>Слайд 45</vt:lpstr>
      <vt:lpstr>Нервы сердца</vt:lpstr>
      <vt:lpstr>Закрепление матриала</vt:lpstr>
      <vt:lpstr>Закрепление материала </vt:lpstr>
      <vt:lpstr>Закрепление материала </vt:lpstr>
      <vt:lpstr>Закрепление материала </vt:lpstr>
      <vt:lpstr>Закрепление материала </vt:lpstr>
      <vt:lpstr>Закрепление материала </vt:lpstr>
      <vt:lpstr>Закрепление материала </vt:lpstr>
      <vt:lpstr>Закрепление материала </vt:lpstr>
      <vt:lpstr>Закрепление материала </vt:lpstr>
      <vt:lpstr>Закрепление материала </vt:lpstr>
      <vt:lpstr>Закрепление материала 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Устинов</dc:creator>
  <cp:lastModifiedBy>7</cp:lastModifiedBy>
  <cp:revision>438</cp:revision>
  <dcterms:created xsi:type="dcterms:W3CDTF">2015-09-23T13:08:44Z</dcterms:created>
  <dcterms:modified xsi:type="dcterms:W3CDTF">2018-02-03T20:49:36Z</dcterms:modified>
</cp:coreProperties>
</file>