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86" r:id="rId9"/>
    <p:sldId id="285" r:id="rId10"/>
    <p:sldId id="263" r:id="rId11"/>
    <p:sldId id="288" r:id="rId12"/>
    <p:sldId id="297" r:id="rId13"/>
    <p:sldId id="264" r:id="rId14"/>
    <p:sldId id="265" r:id="rId15"/>
    <p:sldId id="298" r:id="rId16"/>
    <p:sldId id="266" r:id="rId17"/>
    <p:sldId id="267" r:id="rId18"/>
    <p:sldId id="300" r:id="rId19"/>
    <p:sldId id="268" r:id="rId20"/>
    <p:sldId id="284" r:id="rId21"/>
    <p:sldId id="269" r:id="rId22"/>
    <p:sldId id="275" r:id="rId23"/>
    <p:sldId id="290" r:id="rId24"/>
    <p:sldId id="276" r:id="rId25"/>
    <p:sldId id="277" r:id="rId26"/>
    <p:sldId id="292" r:id="rId27"/>
    <p:sldId id="293" r:id="rId28"/>
    <p:sldId id="278" r:id="rId29"/>
    <p:sldId id="295" r:id="rId30"/>
    <p:sldId id="301" r:id="rId31"/>
    <p:sldId id="279" r:id="rId32"/>
    <p:sldId id="280" r:id="rId33"/>
    <p:sldId id="281" r:id="rId34"/>
    <p:sldId id="294" r:id="rId35"/>
    <p:sldId id="282" r:id="rId36"/>
    <p:sldId id="283"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33CC33"/>
    <a:srgbClr val="0000FF"/>
    <a:srgbClr val="0066FF"/>
    <a:srgbClr val="00CC00"/>
    <a:srgbClr val="00FFCC"/>
    <a:srgbClr val="6600CC"/>
    <a:srgbClr val="FFCC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tx>
            <c:strRef>
              <c:f>Лист1!$B$1</c:f>
              <c:strCache>
                <c:ptCount val="1"/>
                <c:pt idx="0">
                  <c:v>Столбец1</c:v>
                </c:pt>
              </c:strCache>
            </c:strRef>
          </c:tx>
          <c:cat>
            <c:strRef>
              <c:f>Лист1!$A$2:$A$5</c:f>
              <c:strCache>
                <c:ptCount val="4"/>
                <c:pt idx="0">
                  <c:v>Russians</c:v>
                </c:pt>
                <c:pt idx="1">
                  <c:v>Ukraininans</c:v>
                </c:pt>
                <c:pt idx="2">
                  <c:v>Crimean Tatars</c:v>
                </c:pt>
                <c:pt idx="3">
                  <c:v>Others</c:v>
                </c:pt>
              </c:strCache>
            </c:strRef>
          </c:cat>
          <c:val>
            <c:numRef>
              <c:f>Лист1!$B$2:$B$5</c:f>
              <c:numCache>
                <c:formatCode>0.00%</c:formatCode>
                <c:ptCount val="4"/>
                <c:pt idx="0" formatCode="0%">
                  <c:v>0.68000000000000171</c:v>
                </c:pt>
                <c:pt idx="1">
                  <c:v>0.15700000000000033</c:v>
                </c:pt>
                <c:pt idx="2">
                  <c:v>0.10600000000000002</c:v>
                </c:pt>
                <c:pt idx="3" formatCode="0%">
                  <c:v>4.0000000000000098E-2</c:v>
                </c:pt>
              </c:numCache>
            </c:numRef>
          </c:val>
        </c:ser>
      </c:pie3DChart>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04.02.2018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iscover-ukraine.info/places/crimea/sevastopol/33" TargetMode="External"/><Relationship Id="rId2" Type="http://schemas.openxmlformats.org/officeDocument/2006/relationships/hyperlink" Target="http://discover-ukraine.info/index/crimea/" TargetMode="Externa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discover-ukraine.info/index/crimea/"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00042"/>
            <a:ext cx="7851648" cy="2143140"/>
          </a:xfrm>
        </p:spPr>
        <p:txBody>
          <a:bodyPr>
            <a:normAutofit/>
          </a:bodyPr>
          <a:lstStyle/>
          <a:p>
            <a:pPr algn="ctr"/>
            <a:r>
              <a:rPr lang="en-US" sz="9600" dirty="0" smtClean="0"/>
              <a:t>My Crimea</a:t>
            </a:r>
            <a:endParaRPr lang="ru-RU" sz="9600" dirty="0"/>
          </a:p>
        </p:txBody>
      </p:sp>
      <p:sp>
        <p:nvSpPr>
          <p:cNvPr id="3" name="Подзаголовок 2"/>
          <p:cNvSpPr>
            <a:spLocks noGrp="1"/>
          </p:cNvSpPr>
          <p:nvPr>
            <p:ph type="subTitle" idx="1"/>
          </p:nvPr>
        </p:nvSpPr>
        <p:spPr>
          <a:xfrm>
            <a:off x="4214810" y="4000504"/>
            <a:ext cx="4572032" cy="2357454"/>
          </a:xfrm>
        </p:spPr>
        <p:txBody>
          <a:bodyPr>
            <a:normAutofit/>
          </a:bodyPr>
          <a:lstStyle/>
          <a:p>
            <a:pPr algn="ctr"/>
            <a:r>
              <a:rPr lang="en-US" sz="2400" dirty="0" smtClean="0">
                <a:solidFill>
                  <a:schemeClr val="bg1"/>
                </a:solidFill>
              </a:rPr>
              <a:t>By the pupil of the </a:t>
            </a:r>
            <a:r>
              <a:rPr lang="ru-RU" sz="2400" dirty="0" smtClean="0">
                <a:solidFill>
                  <a:schemeClr val="bg1"/>
                </a:solidFill>
              </a:rPr>
              <a:t>5</a:t>
            </a:r>
            <a:r>
              <a:rPr lang="en-US" sz="2400" baseline="30000" dirty="0" err="1" smtClean="0">
                <a:solidFill>
                  <a:schemeClr val="bg1"/>
                </a:solidFill>
              </a:rPr>
              <a:t>th</a:t>
            </a:r>
            <a:r>
              <a:rPr lang="en-US" sz="2400" dirty="0" smtClean="0">
                <a:solidFill>
                  <a:schemeClr val="bg1"/>
                </a:solidFill>
              </a:rPr>
              <a:t>  form </a:t>
            </a:r>
          </a:p>
          <a:p>
            <a:pPr algn="ctr"/>
            <a:r>
              <a:rPr lang="en-US" sz="2400" dirty="0" err="1" smtClean="0">
                <a:solidFill>
                  <a:schemeClr val="bg1"/>
                </a:solidFill>
              </a:rPr>
              <a:t>Khavronicheva</a:t>
            </a:r>
            <a:r>
              <a:rPr lang="en-US" sz="2400" dirty="0" smtClean="0">
                <a:solidFill>
                  <a:schemeClr val="bg1"/>
                </a:solidFill>
              </a:rPr>
              <a:t> Olga</a:t>
            </a:r>
          </a:p>
          <a:p>
            <a:pPr algn="ctr"/>
            <a:r>
              <a:rPr lang="en-US" sz="2400" dirty="0" smtClean="0">
                <a:solidFill>
                  <a:schemeClr val="bg1"/>
                </a:solidFill>
              </a:rPr>
              <a:t>The teacher: </a:t>
            </a:r>
            <a:r>
              <a:rPr lang="en-US" sz="2400" dirty="0" err="1" smtClean="0">
                <a:solidFill>
                  <a:schemeClr val="bg1"/>
                </a:solidFill>
              </a:rPr>
              <a:t>Ivanova</a:t>
            </a:r>
            <a:r>
              <a:rPr lang="en-US" sz="2400" dirty="0" smtClean="0">
                <a:solidFill>
                  <a:schemeClr val="bg1"/>
                </a:solidFill>
              </a:rPr>
              <a:t> Tatiana </a:t>
            </a:r>
            <a:r>
              <a:rPr lang="en-US" sz="2400" dirty="0" err="1" smtClean="0">
                <a:solidFill>
                  <a:schemeClr val="bg1"/>
                </a:solidFill>
              </a:rPr>
              <a:t>Sergeevna</a:t>
            </a:r>
            <a:endParaRPr lang="en-US" sz="2400" dirty="0" smtClean="0">
              <a:solidFill>
                <a:schemeClr val="bg1"/>
              </a:solidFill>
            </a:endParaRPr>
          </a:p>
        </p:txBody>
      </p:sp>
      <p:pic>
        <p:nvPicPr>
          <p:cNvPr id="1027" name="Picture 3" descr="F:\Project\фото\image004.jpg"/>
          <p:cNvPicPr>
            <a:picLocks noChangeAspect="1" noChangeArrowheads="1"/>
          </p:cNvPicPr>
          <p:nvPr/>
        </p:nvPicPr>
        <p:blipFill>
          <a:blip r:embed="rId2"/>
          <a:srcRect/>
          <a:stretch>
            <a:fillRect/>
          </a:stretch>
        </p:blipFill>
        <p:spPr bwMode="auto">
          <a:xfrm>
            <a:off x="0" y="2714621"/>
            <a:ext cx="4572000" cy="4143379"/>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anim calcmode="lin" valueType="num">
                                      <p:cBhvr>
                                        <p:cTn id="12" dur="2000" fill="hold"/>
                                        <p:tgtEl>
                                          <p:spTgt spid="1027"/>
                                        </p:tgtEl>
                                        <p:attrNameLst>
                                          <p:attrName>style.rotation</p:attrName>
                                        </p:attrNameLst>
                                      </p:cBhvr>
                                      <p:tavLst>
                                        <p:tav tm="0">
                                          <p:val>
                                            <p:fltVal val="720"/>
                                          </p:val>
                                        </p:tav>
                                        <p:tav tm="100000">
                                          <p:val>
                                            <p:fltVal val="0"/>
                                          </p:val>
                                        </p:tav>
                                      </p:tavLst>
                                    </p:anim>
                                    <p:anim calcmode="lin" valueType="num">
                                      <p:cBhvr>
                                        <p:cTn id="13" dur="2000" fill="hold"/>
                                        <p:tgtEl>
                                          <p:spTgt spid="1027"/>
                                        </p:tgtEl>
                                        <p:attrNameLst>
                                          <p:attrName>ppt_h</p:attrName>
                                        </p:attrNameLst>
                                      </p:cBhvr>
                                      <p:tavLst>
                                        <p:tav tm="0">
                                          <p:val>
                                            <p:fltVal val="0"/>
                                          </p:val>
                                        </p:tav>
                                        <p:tav tm="100000">
                                          <p:val>
                                            <p:strVal val="#ppt_h"/>
                                          </p:val>
                                        </p:tav>
                                      </p:tavLst>
                                    </p:anim>
                                    <p:anim calcmode="lin" valueType="num">
                                      <p:cBhvr>
                                        <p:cTn id="14" dur="2000" fill="hold"/>
                                        <p:tgtEl>
                                          <p:spTgt spid="1027"/>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500034" y="1857364"/>
            <a:ext cx="4038600" cy="4497561"/>
          </a:xfrm>
        </p:spPr>
        <p:txBody>
          <a:bodyPr>
            <a:normAutofit fontScale="92500"/>
          </a:bodyPr>
          <a:lstStyle/>
          <a:p>
            <a:r>
              <a:rPr lang="en-US" sz="2400" dirty="0" err="1" smtClean="0">
                <a:solidFill>
                  <a:schemeClr val="tx2">
                    <a:lumMod val="25000"/>
                  </a:schemeClr>
                </a:solidFill>
              </a:rPr>
              <a:t>Vladymyr</a:t>
            </a:r>
            <a:r>
              <a:rPr lang="en-US" sz="2400" dirty="0" smtClean="0">
                <a:solidFill>
                  <a:schemeClr val="tx2">
                    <a:lumMod val="25000"/>
                  </a:schemeClr>
                </a:solidFill>
              </a:rPr>
              <a:t> the Great was the grand prince of Kyiv from 980. He became convinced that a monotheistic religion would consolidate his power. In December 987, </a:t>
            </a:r>
            <a:r>
              <a:rPr lang="en-US" sz="2400" dirty="0" err="1" smtClean="0">
                <a:solidFill>
                  <a:schemeClr val="tx2">
                    <a:lumMod val="25000"/>
                  </a:schemeClr>
                </a:solidFill>
              </a:rPr>
              <a:t>Vladymyr</a:t>
            </a:r>
            <a:r>
              <a:rPr lang="en-US" sz="2400" dirty="0" smtClean="0">
                <a:solidFill>
                  <a:schemeClr val="tx2">
                    <a:lumMod val="25000"/>
                  </a:schemeClr>
                </a:solidFill>
              </a:rPr>
              <a:t>, his family, and his closest associates were baptized, and he took the Christian name </a:t>
            </a:r>
            <a:r>
              <a:rPr lang="en-US" sz="2400" dirty="0" err="1" smtClean="0">
                <a:solidFill>
                  <a:schemeClr val="tx2">
                    <a:lumMod val="25000"/>
                  </a:schemeClr>
                </a:solidFill>
              </a:rPr>
              <a:t>Vasylii</a:t>
            </a:r>
            <a:r>
              <a:rPr lang="en-US" sz="2400" dirty="0" smtClean="0">
                <a:solidFill>
                  <a:schemeClr val="tx2">
                    <a:lumMod val="25000"/>
                  </a:schemeClr>
                </a:solidFill>
              </a:rPr>
              <a:t>. It happened in </a:t>
            </a:r>
            <a:r>
              <a:rPr lang="en-US" sz="2400" dirty="0" err="1" smtClean="0">
                <a:solidFill>
                  <a:schemeClr val="tx2">
                    <a:lumMod val="25000"/>
                  </a:schemeClr>
                </a:solidFill>
              </a:rPr>
              <a:t>Khersones</a:t>
            </a:r>
            <a:r>
              <a:rPr lang="en-US" sz="2400" dirty="0" smtClean="0">
                <a:solidFill>
                  <a:schemeClr val="tx2">
                    <a:lumMod val="25000"/>
                  </a:schemeClr>
                </a:solidFill>
              </a:rPr>
              <a:t> (now it is Sevastopol).</a:t>
            </a:r>
            <a:endParaRPr lang="ru-RU" sz="2400" dirty="0">
              <a:solidFill>
                <a:schemeClr val="tx2">
                  <a:lumMod val="25000"/>
                </a:schemeClr>
              </a:solidFill>
            </a:endParaRPr>
          </a:p>
        </p:txBody>
      </p:sp>
      <p:sp>
        <p:nvSpPr>
          <p:cNvPr id="4" name="Содержимое 3"/>
          <p:cNvSpPr>
            <a:spLocks noGrp="1"/>
          </p:cNvSpPr>
          <p:nvPr>
            <p:ph sz="half" idx="2"/>
          </p:nvPr>
        </p:nvSpPr>
        <p:spPr/>
        <p:txBody>
          <a:bodyPr>
            <a:normAutofit fontScale="92500"/>
          </a:bodyPr>
          <a:lstStyle/>
          <a:p>
            <a:endParaRPr lang="ru-RU" dirty="0"/>
          </a:p>
        </p:txBody>
      </p:sp>
      <p:pic>
        <p:nvPicPr>
          <p:cNvPr id="1026" name="Picture 2" descr="G:\Project\Крым\10000000000000D3000000FB3AA506FD.jpg"/>
          <p:cNvPicPr>
            <a:picLocks noChangeAspect="1" noChangeArrowheads="1"/>
          </p:cNvPicPr>
          <p:nvPr/>
        </p:nvPicPr>
        <p:blipFill>
          <a:blip r:embed="rId2"/>
          <a:srcRect/>
          <a:stretch>
            <a:fillRect/>
          </a:stretch>
        </p:blipFill>
        <p:spPr bwMode="auto">
          <a:xfrm>
            <a:off x="4714876" y="1142984"/>
            <a:ext cx="3857651" cy="5214974"/>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Project\фото\volodymyrx.jpg"/>
          <p:cNvPicPr>
            <a:picLocks noChangeAspect="1" noChangeArrowheads="1"/>
          </p:cNvPicPr>
          <p:nvPr/>
        </p:nvPicPr>
        <p:blipFill>
          <a:blip r:embed="rId2"/>
          <a:srcRect/>
          <a:stretch>
            <a:fillRect/>
          </a:stretch>
        </p:blipFill>
        <p:spPr bwMode="auto">
          <a:xfrm>
            <a:off x="0" y="3429000"/>
            <a:ext cx="4437062" cy="3429000"/>
          </a:xfrm>
          <a:prstGeom prst="rect">
            <a:avLst/>
          </a:prstGeom>
          <a:noFill/>
        </p:spPr>
      </p:pic>
      <p:pic>
        <p:nvPicPr>
          <p:cNvPr id="6148" name="Picture 4" descr="F:\Project\фото\херсонес-храм-.jpg"/>
          <p:cNvPicPr>
            <a:picLocks noChangeAspect="1" noChangeArrowheads="1"/>
          </p:cNvPicPr>
          <p:nvPr/>
        </p:nvPicPr>
        <p:blipFill>
          <a:blip r:embed="rId3"/>
          <a:srcRect/>
          <a:stretch>
            <a:fillRect/>
          </a:stretch>
        </p:blipFill>
        <p:spPr bwMode="auto">
          <a:xfrm>
            <a:off x="4429124" y="0"/>
            <a:ext cx="4714876" cy="6858000"/>
          </a:xfrm>
          <a:prstGeom prst="rect">
            <a:avLst/>
          </a:prstGeom>
          <a:noFill/>
        </p:spPr>
      </p:pic>
      <p:pic>
        <p:nvPicPr>
          <p:cNvPr id="6149" name="Picture 5" descr="F:\Project\фото\cde59a8513f3188ea079cc0f1e27d60b.jpg"/>
          <p:cNvPicPr>
            <a:picLocks noChangeAspect="1" noChangeArrowheads="1"/>
          </p:cNvPicPr>
          <p:nvPr/>
        </p:nvPicPr>
        <p:blipFill>
          <a:blip r:embed="rId4"/>
          <a:srcRect/>
          <a:stretch>
            <a:fillRect/>
          </a:stretch>
        </p:blipFill>
        <p:spPr bwMode="auto">
          <a:xfrm>
            <a:off x="0" y="0"/>
            <a:ext cx="4429124" cy="3429000"/>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2000"/>
                                        <p:tgtEl>
                                          <p:spTgt spid="6149"/>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10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6147"/>
                                        </p:tgtEl>
                                        <p:attrNameLst>
                                          <p:attrName>ppt_w</p:attrName>
                                        </p:attrNameLst>
                                      </p:cBhvr>
                                      <p:tavLst>
                                        <p:tav tm="0">
                                          <p:val>
                                            <p:strVal val="#ppt_w*.05"/>
                                          </p:val>
                                        </p:tav>
                                        <p:tav tm="100000">
                                          <p:val>
                                            <p:strVal val="#ppt_w"/>
                                          </p:val>
                                        </p:tav>
                                      </p:tavLst>
                                    </p:anim>
                                    <p:anim calcmode="lin" valueType="num">
                                      <p:cBhvr>
                                        <p:cTn id="14" dur="2000" fill="hold"/>
                                        <p:tgtEl>
                                          <p:spTgt spid="6147"/>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6147"/>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6147"/>
                                        </p:tgtEl>
                                      </p:cBhvr>
                                    </p:animEffect>
                                  </p:childTnLst>
                                </p:cTn>
                              </p:par>
                            </p:childTnLst>
                          </p:cTn>
                        </p:par>
                        <p:par>
                          <p:cTn id="19" fill="hold">
                            <p:stCondLst>
                              <p:cond delay="4000"/>
                            </p:stCondLst>
                            <p:childTnLst>
                              <p:par>
                                <p:cTn id="20" presetID="55" presetClass="entr" presetSubtype="0" fill="hold" nodeType="afterEffect">
                                  <p:stCondLst>
                                    <p:cond delay="0"/>
                                  </p:stCondLst>
                                  <p:childTnLst>
                                    <p:set>
                                      <p:cBhvr>
                                        <p:cTn id="21" dur="1" fill="hold">
                                          <p:stCondLst>
                                            <p:cond delay="0"/>
                                          </p:stCondLst>
                                        </p:cTn>
                                        <p:tgtEl>
                                          <p:spTgt spid="6148"/>
                                        </p:tgtEl>
                                        <p:attrNameLst>
                                          <p:attrName>style.visibility</p:attrName>
                                        </p:attrNameLst>
                                      </p:cBhvr>
                                      <p:to>
                                        <p:strVal val="visible"/>
                                      </p:to>
                                    </p:set>
                                    <p:anim calcmode="lin" valueType="num">
                                      <p:cBhvr>
                                        <p:cTn id="22" dur="1000" fill="hold"/>
                                        <p:tgtEl>
                                          <p:spTgt spid="6148"/>
                                        </p:tgtEl>
                                        <p:attrNameLst>
                                          <p:attrName>ppt_w</p:attrName>
                                        </p:attrNameLst>
                                      </p:cBhvr>
                                      <p:tavLst>
                                        <p:tav tm="0">
                                          <p:val>
                                            <p:strVal val="#ppt_w*0.70"/>
                                          </p:val>
                                        </p:tav>
                                        <p:tav tm="100000">
                                          <p:val>
                                            <p:strVal val="#ppt_w"/>
                                          </p:val>
                                        </p:tav>
                                      </p:tavLst>
                                    </p:anim>
                                    <p:anim calcmode="lin" valueType="num">
                                      <p:cBhvr>
                                        <p:cTn id="23" dur="1000" fill="hold"/>
                                        <p:tgtEl>
                                          <p:spTgt spid="6148"/>
                                        </p:tgtEl>
                                        <p:attrNameLst>
                                          <p:attrName>ppt_h</p:attrName>
                                        </p:attrNameLst>
                                      </p:cBhvr>
                                      <p:tavLst>
                                        <p:tav tm="0">
                                          <p:val>
                                            <p:strVal val="#ppt_h"/>
                                          </p:val>
                                        </p:tav>
                                        <p:tav tm="100000">
                                          <p:val>
                                            <p:strVal val="#ppt_h"/>
                                          </p:val>
                                        </p:tav>
                                      </p:tavLst>
                                    </p:anim>
                                    <p:animEffect transition="in" filter="fade">
                                      <p:cBhvr>
                                        <p:cTn id="2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F:\Project\фото\38443_origina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7088"/>
          </a:xfrm>
        </p:spPr>
        <p:txBody>
          <a:bodyPr>
            <a:normAutofit/>
          </a:bodyPr>
          <a:lstStyle/>
          <a:p>
            <a:pPr algn="ctr"/>
            <a:r>
              <a:rPr lang="en-US" sz="4800" b="1" i="1" dirty="0" smtClean="0">
                <a:solidFill>
                  <a:srgbClr val="00B0F0"/>
                </a:solidFill>
              </a:rPr>
              <a:t>The hero-cities </a:t>
            </a:r>
            <a:r>
              <a:rPr lang="en-US" sz="4800" dirty="0" smtClean="0"/>
              <a:t/>
            </a:r>
            <a:br>
              <a:rPr lang="en-US" sz="4800" dirty="0" smtClean="0"/>
            </a:br>
            <a:r>
              <a:rPr lang="en-US" sz="4800" dirty="0" smtClean="0"/>
              <a:t>Sevastopol</a:t>
            </a:r>
            <a:endParaRPr lang="ru-RU" sz="4800" dirty="0"/>
          </a:p>
        </p:txBody>
      </p:sp>
      <p:sp>
        <p:nvSpPr>
          <p:cNvPr id="4" name="Содержимое 3"/>
          <p:cNvSpPr>
            <a:spLocks noGrp="1"/>
          </p:cNvSpPr>
          <p:nvPr>
            <p:ph sz="half" idx="2"/>
          </p:nvPr>
        </p:nvSpPr>
        <p:spPr/>
        <p:txBody>
          <a:bodyPr>
            <a:normAutofit fontScale="55000" lnSpcReduction="20000"/>
          </a:bodyPr>
          <a:lstStyle/>
          <a:p>
            <a:r>
              <a:rPr lang="en-US" sz="2900" dirty="0" smtClean="0">
                <a:solidFill>
                  <a:srgbClr val="FFFF00"/>
                </a:solidFill>
              </a:rPr>
              <a:t>The hero-city Sevastopol, situated on the Black Sea coast of the Crimean peninsula. Today, it is a first-rate sea-port and an important industrial, cultural, historical, and tourist center of the </a:t>
            </a:r>
            <a:r>
              <a:rPr lang="en-US" sz="2900" dirty="0" smtClean="0">
                <a:solidFill>
                  <a:srgbClr val="FFFF00"/>
                </a:solidFill>
                <a:hlinkClick r:id="rId2"/>
              </a:rPr>
              <a:t>Crimea</a:t>
            </a:r>
            <a:r>
              <a:rPr lang="en-US" sz="2900" dirty="0" smtClean="0">
                <a:solidFill>
                  <a:srgbClr val="FFFF00"/>
                </a:solidFill>
              </a:rPr>
              <a:t>. In Sevastopol are situated the main naval station of the Russian Black Sea Fleet.</a:t>
            </a:r>
            <a:endParaRPr lang="ru-RU" sz="2900" dirty="0" smtClean="0">
              <a:solidFill>
                <a:srgbClr val="FFFF00"/>
              </a:solidFill>
            </a:endParaRPr>
          </a:p>
          <a:p>
            <a:endParaRPr lang="en-US" sz="2900" dirty="0" smtClean="0">
              <a:solidFill>
                <a:srgbClr val="FFFF00"/>
              </a:solidFill>
            </a:endParaRPr>
          </a:p>
          <a:p>
            <a:r>
              <a:rPr lang="en-US" sz="2900" dirty="0" smtClean="0">
                <a:solidFill>
                  <a:srgbClr val="FFFF00"/>
                </a:solidFill>
              </a:rPr>
              <a:t>The official date of city's birth is considered to be the year of 1783, though the ground that Sevastopol lies on today has been inhabited for many centuries. In classical times, the Greek colony of </a:t>
            </a:r>
            <a:r>
              <a:rPr lang="en-US" sz="2900" dirty="0" err="1" smtClean="0">
                <a:solidFill>
                  <a:srgbClr val="FFFF00"/>
                </a:solidFill>
              </a:rPr>
              <a:t>Chersonesos</a:t>
            </a:r>
            <a:r>
              <a:rPr lang="en-US" sz="2900" dirty="0" smtClean="0">
                <a:solidFill>
                  <a:srgbClr val="FFFF00"/>
                </a:solidFill>
              </a:rPr>
              <a:t> (or </a:t>
            </a:r>
            <a:r>
              <a:rPr lang="en-US" sz="2900" u="sng" dirty="0" err="1" smtClean="0">
                <a:solidFill>
                  <a:srgbClr val="FFFF00"/>
                </a:solidFill>
                <a:hlinkClick r:id="rId3"/>
              </a:rPr>
              <a:t>Chersonesus</a:t>
            </a:r>
            <a:r>
              <a:rPr lang="en-US" sz="2900" dirty="0" smtClean="0">
                <a:solidFill>
                  <a:srgbClr val="FFFF00"/>
                </a:solidFill>
              </a:rPr>
              <a:t>) stood here, and was a part of Roman and Byzantine empires. The territory of ancient city has been turned into the National Preserve of "</a:t>
            </a:r>
            <a:r>
              <a:rPr lang="en-US" sz="2900" dirty="0" err="1" smtClean="0">
                <a:solidFill>
                  <a:srgbClr val="FFFF00"/>
                </a:solidFill>
              </a:rPr>
              <a:t>Tauric</a:t>
            </a:r>
            <a:r>
              <a:rPr lang="en-US" sz="2900" dirty="0" smtClean="0">
                <a:solidFill>
                  <a:srgbClr val="FFFF00"/>
                </a:solidFill>
              </a:rPr>
              <a:t> </a:t>
            </a:r>
            <a:r>
              <a:rPr lang="en-US" sz="2900" dirty="0" err="1" smtClean="0">
                <a:solidFill>
                  <a:srgbClr val="FFFF00"/>
                </a:solidFill>
              </a:rPr>
              <a:t>Chersonesos</a:t>
            </a:r>
            <a:r>
              <a:rPr lang="en-US" sz="2900" dirty="0" smtClean="0">
                <a:solidFill>
                  <a:srgbClr val="FFFF00"/>
                </a:solidFill>
              </a:rPr>
              <a:t>.”</a:t>
            </a:r>
            <a:endParaRPr lang="ru-RU" sz="2900" dirty="0" smtClean="0">
              <a:solidFill>
                <a:srgbClr val="FFFF00"/>
              </a:solidFill>
            </a:endParaRPr>
          </a:p>
          <a:p>
            <a:endParaRPr lang="ru-RU" dirty="0"/>
          </a:p>
        </p:txBody>
      </p:sp>
      <p:pic>
        <p:nvPicPr>
          <p:cNvPr id="5" name="Picture 4" descr="Обелиск в честь города-героя Севастополя"/>
          <p:cNvPicPr>
            <a:picLocks noGrp="1" noChangeAspect="1" noChangeArrowheads="1"/>
          </p:cNvPicPr>
          <p:nvPr>
            <p:ph sz="half" idx="1"/>
          </p:nvPr>
        </p:nvPicPr>
        <p:blipFill>
          <a:blip r:embed="rId4"/>
          <a:srcRect/>
          <a:stretch>
            <a:fillRect/>
          </a:stretch>
        </p:blipFill>
        <p:spPr>
          <a:xfrm>
            <a:off x="0" y="1857364"/>
            <a:ext cx="4500562" cy="5000636"/>
          </a:xfr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C:\Documents and Settings\ADMIN\Рабочий стол\Оборона Севастополя\3b90210925fc44c8d48e9307883_prev.jpg"/>
          <p:cNvPicPr>
            <a:picLocks noGrp="1" noChangeAspect="1" noChangeArrowheads="1"/>
          </p:cNvPicPr>
          <p:nvPr>
            <p:ph sz="half" idx="1"/>
          </p:nvPr>
        </p:nvPicPr>
        <p:blipFill>
          <a:blip r:embed="rId2"/>
          <a:srcRect/>
          <a:stretch>
            <a:fillRect/>
          </a:stretch>
        </p:blipFill>
        <p:spPr>
          <a:xfrm>
            <a:off x="0" y="0"/>
            <a:ext cx="4571999" cy="6858000"/>
          </a:xfrm>
        </p:spPr>
      </p:pic>
      <p:pic>
        <p:nvPicPr>
          <p:cNvPr id="6" name="Picture 2" descr="C:\Documents and Settings\ADMIN\Рабочий стол\Оборона Севастополя\c94bd219e5fdfb72e21ab684a24_prev.jpg"/>
          <p:cNvPicPr>
            <a:picLocks noGrp="1" noChangeAspect="1" noChangeArrowheads="1"/>
          </p:cNvPicPr>
          <p:nvPr>
            <p:ph sz="half" idx="2"/>
          </p:nvPr>
        </p:nvPicPr>
        <p:blipFill>
          <a:blip r:embed="rId3"/>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ppt_w*0.70"/>
                                          </p:val>
                                        </p:tav>
                                        <p:tav tm="100000">
                                          <p:val>
                                            <p:strVal val="#ppt_w"/>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9218" name="Picture 2" descr="F:\Project\фото\Севастополь_Памятник затопленным кораблям.jpg"/>
          <p:cNvPicPr>
            <a:picLocks noChangeAspect="1" noChangeArrowheads="1"/>
          </p:cNvPicPr>
          <p:nvPr/>
        </p:nvPicPr>
        <p:blipFill>
          <a:blip r:embed="rId2"/>
          <a:srcRect/>
          <a:stretch>
            <a:fillRect/>
          </a:stretch>
        </p:blipFill>
        <p:spPr bwMode="auto">
          <a:xfrm>
            <a:off x="0" y="0"/>
            <a:ext cx="4500562" cy="6858000"/>
          </a:xfrm>
          <a:prstGeom prst="rect">
            <a:avLst/>
          </a:prstGeom>
          <a:noFill/>
        </p:spPr>
      </p:pic>
      <p:pic>
        <p:nvPicPr>
          <p:cNvPr id="9219" name="Picture 3" descr="F:\Project\фото\hersones.jpg"/>
          <p:cNvPicPr>
            <a:picLocks noChangeAspect="1" noChangeArrowheads="1"/>
          </p:cNvPicPr>
          <p:nvPr/>
        </p:nvPicPr>
        <p:blipFill>
          <a:blip r:embed="rId3"/>
          <a:srcRect/>
          <a:stretch>
            <a:fillRect/>
          </a:stretch>
        </p:blipFill>
        <p:spPr bwMode="auto">
          <a:xfrm>
            <a:off x="4500562" y="0"/>
            <a:ext cx="4643438" cy="685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561360"/>
          </a:xfrm>
        </p:spPr>
        <p:txBody>
          <a:bodyPr>
            <a:normAutofit fontScale="90000"/>
          </a:bodyPr>
          <a:lstStyle/>
          <a:p>
            <a:pPr algn="ctr"/>
            <a:r>
              <a:rPr lang="en-US" b="1" dirty="0" smtClean="0">
                <a:solidFill>
                  <a:srgbClr val="FFFF00"/>
                </a:solidFill>
              </a:rPr>
              <a:t>Kerch</a:t>
            </a:r>
            <a:r>
              <a:rPr lang="ru-RU" b="1" dirty="0" smtClean="0"/>
              <a:t/>
            </a:r>
            <a:br>
              <a:rPr lang="ru-RU" b="1" dirty="0" smtClean="0"/>
            </a:br>
            <a:endParaRPr lang="ru-RU" dirty="0"/>
          </a:p>
        </p:txBody>
      </p:sp>
      <p:sp>
        <p:nvSpPr>
          <p:cNvPr id="4" name="Содержимое 3"/>
          <p:cNvSpPr>
            <a:spLocks noGrp="1"/>
          </p:cNvSpPr>
          <p:nvPr>
            <p:ph sz="half" idx="2"/>
          </p:nvPr>
        </p:nvSpPr>
        <p:spPr/>
        <p:txBody>
          <a:bodyPr>
            <a:normAutofit fontScale="77500" lnSpcReduction="20000"/>
          </a:bodyPr>
          <a:lstStyle/>
          <a:p>
            <a:r>
              <a:rPr lang="en-US" dirty="0" smtClean="0">
                <a:solidFill>
                  <a:srgbClr val="FFFF00"/>
                </a:solidFill>
              </a:rPr>
              <a:t>Kerch is the third biggest city on the Crimean peninsula. It is located on the coast of the Kerch Strait, which connects the Black and Azov Seas. Unfortunately, Kerch is undeservedly neglected by tourists. Yet it is a most unique city - the oldest in </a:t>
            </a:r>
            <a:r>
              <a:rPr lang="en-US" u="sng" dirty="0" smtClean="0">
                <a:solidFill>
                  <a:srgbClr val="FFFF00"/>
                </a:solidFill>
                <a:hlinkClick r:id="rId2"/>
              </a:rPr>
              <a:t>Crimea</a:t>
            </a:r>
            <a:r>
              <a:rPr lang="en-US" dirty="0" smtClean="0">
                <a:solidFill>
                  <a:srgbClr val="FFFF00"/>
                </a:solidFill>
              </a:rPr>
              <a:t> and one of the oldest in the world; the amount of its cultural and historical wealth is equal to the most popular tourist centers in the region. It is no coincidence that Kerch was included into UNESCO’s "Silk Road.”</a:t>
            </a:r>
            <a:endParaRPr lang="ru-RU" dirty="0" smtClean="0">
              <a:solidFill>
                <a:srgbClr val="FFFF00"/>
              </a:solidFill>
            </a:endParaRPr>
          </a:p>
          <a:p>
            <a:endParaRPr lang="ru-RU" dirty="0"/>
          </a:p>
        </p:txBody>
      </p:sp>
      <p:pic>
        <p:nvPicPr>
          <p:cNvPr id="5" name="Picture 3"/>
          <p:cNvPicPr>
            <a:picLocks noGrp="1" noChangeAspect="1" noChangeArrowheads="1"/>
          </p:cNvPicPr>
          <p:nvPr>
            <p:ph sz="half" idx="1"/>
          </p:nvPr>
        </p:nvPicPr>
        <p:blipFill>
          <a:blip r:embed="rId3"/>
          <a:srcRect/>
          <a:stretch>
            <a:fillRect/>
          </a:stretch>
        </p:blipFill>
        <p:spPr bwMode="auto">
          <a:xfrm>
            <a:off x="0" y="1428736"/>
            <a:ext cx="4857752" cy="5429264"/>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4" presetClass="entr" presetSubtype="0" ac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0.05"/>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fade">
                                      <p:cBhvr>
                                        <p:cTn id="21" dur="500"/>
                                        <p:tgtEl>
                                          <p:spTgt spid="5"/>
                                        </p:tgtEl>
                                      </p:cBhvr>
                                    </p:animEffect>
                                  </p:childTnLst>
                                </p:cTn>
                              </p:par>
                            </p:childTnLst>
                          </p:cTn>
                        </p:par>
                        <p:par>
                          <p:cTn id="22" fill="hold">
                            <p:stCondLst>
                              <p:cond delay="2500"/>
                            </p:stCondLst>
                            <p:childTnLst>
                              <p:par>
                                <p:cTn id="23" presetID="51"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770" decel="100000"/>
                                        <p:tgtEl>
                                          <p:spTgt spid="4">
                                            <p:txEl>
                                              <p:pRg st="0" end="0"/>
                                            </p:txEl>
                                          </p:spTgt>
                                        </p:tgtEl>
                                      </p:cBhvr>
                                    </p:animEffect>
                                    <p:animScale>
                                      <p:cBhvr>
                                        <p:cTn id="26" dur="770" decel="100000"/>
                                        <p:tgtEl>
                                          <p:spTgt spid="4">
                                            <p:txEl>
                                              <p:pRg st="0" end="0"/>
                                            </p:txEl>
                                          </p:spTgt>
                                        </p:tgtEl>
                                      </p:cBhvr>
                                      <p:from x="10000" y="10000"/>
                                      <p:to x="200000" y="450000"/>
                                    </p:animScale>
                                    <p:animScale>
                                      <p:cBhvr>
                                        <p:cTn id="27" dur="1230" accel="100000" fill="hold">
                                          <p:stCondLst>
                                            <p:cond delay="770"/>
                                          </p:stCondLst>
                                        </p:cTn>
                                        <p:tgtEl>
                                          <p:spTgt spid="4">
                                            <p:txEl>
                                              <p:pRg st="0" end="0"/>
                                            </p:txEl>
                                          </p:spTgt>
                                        </p:tgtEl>
                                      </p:cBhvr>
                                      <p:from x="200000" y="450000"/>
                                      <p:to x="100000" y="100000"/>
                                    </p:animScale>
                                    <p:set>
                                      <p:cBhvr>
                                        <p:cTn id="28" dur="770" fill="hold"/>
                                        <p:tgtEl>
                                          <p:spTgt spid="4">
                                            <p:txEl>
                                              <p:pRg st="0" end="0"/>
                                            </p:txEl>
                                          </p:spTgt>
                                        </p:tgtEl>
                                        <p:attrNameLst>
                                          <p:attrName>ppt_x</p:attrName>
                                        </p:attrNameLst>
                                      </p:cBhvr>
                                      <p:to>
                                        <p:strVal val="(0.5)"/>
                                      </p:to>
                                    </p:set>
                                    <p:anim from="(0.5)" to="(#ppt_x)" calcmode="lin" valueType="num">
                                      <p:cBhvr>
                                        <p:cTn id="29" dur="1230" accel="100000" fill="hold">
                                          <p:stCondLst>
                                            <p:cond delay="770"/>
                                          </p:stCondLst>
                                        </p:cTn>
                                        <p:tgtEl>
                                          <p:spTgt spid="4">
                                            <p:txEl>
                                              <p:pRg st="0" end="0"/>
                                            </p:txEl>
                                          </p:spTgt>
                                        </p:tgtEl>
                                        <p:attrNameLst>
                                          <p:attrName>ppt_x</p:attrName>
                                        </p:attrNameLst>
                                      </p:cBhvr>
                                    </p:anim>
                                    <p:set>
                                      <p:cBhvr>
                                        <p:cTn id="30" dur="770" fill="hold"/>
                                        <p:tgtEl>
                                          <p:spTgt spid="4">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i-main-pic" descr="Картинка 28 из 203"/>
          <p:cNvPicPr>
            <a:picLocks noGrp="1" noChangeAspect="1" noChangeArrowheads="1"/>
          </p:cNvPicPr>
          <p:nvPr>
            <p:ph sz="half" idx="1"/>
          </p:nvPr>
        </p:nvPicPr>
        <p:blipFill>
          <a:blip r:embed="rId2"/>
          <a:srcRect/>
          <a:stretch>
            <a:fillRect/>
          </a:stretch>
        </p:blipFill>
        <p:spPr bwMode="auto">
          <a:xfrm>
            <a:off x="0" y="0"/>
            <a:ext cx="4572000" cy="6858000"/>
          </a:xfrm>
          <a:prstGeom prst="rect">
            <a:avLst/>
          </a:prstGeom>
          <a:noFill/>
          <a:ln w="9525">
            <a:noFill/>
            <a:miter lim="800000"/>
            <a:headEnd/>
            <a:tailEnd/>
          </a:ln>
        </p:spPr>
      </p:pic>
      <p:sp>
        <p:nvSpPr>
          <p:cNvPr id="7" name="Содержимое 6"/>
          <p:cNvSpPr>
            <a:spLocks noGrp="1"/>
          </p:cNvSpPr>
          <p:nvPr>
            <p:ph sz="half" idx="2"/>
          </p:nvPr>
        </p:nvSpPr>
        <p:spPr/>
        <p:txBody>
          <a:bodyPr/>
          <a:lstStyle/>
          <a:p>
            <a:endParaRPr lang="ru-RU"/>
          </a:p>
        </p:txBody>
      </p:sp>
      <p:pic>
        <p:nvPicPr>
          <p:cNvPr id="7171" name="Picture 3" descr="F:\Project\фото\300px-Керчь._Обелиск_Славы_на_вершине_горы_Митридат..jpg"/>
          <p:cNvPicPr>
            <a:picLocks noChangeAspect="1" noChangeArrowheads="1"/>
          </p:cNvPicPr>
          <p:nvPr/>
        </p:nvPicPr>
        <p:blipFill>
          <a:blip r:embed="rId3"/>
          <a:srcRect/>
          <a:stretch>
            <a:fillRect/>
          </a:stretch>
        </p:blipFill>
        <p:spPr bwMode="auto">
          <a:xfrm>
            <a:off x="4572000" y="0"/>
            <a:ext cx="4572000" cy="6858000"/>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linds(horizontal)">
                                      <p:cBhvr>
                                        <p:cTn id="1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027" name="Picture 3" descr="F:\Project\фото\8ca8373bf6fa77ad58a80c1397b1bdf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214446"/>
          </a:xfrm>
        </p:spPr>
        <p:txBody>
          <a:bodyPr/>
          <a:lstStyle/>
          <a:p>
            <a:pPr algn="ctr"/>
            <a:r>
              <a:rPr lang="en-US" dirty="0" smtClean="0">
                <a:solidFill>
                  <a:srgbClr val="00B0F0"/>
                </a:solidFill>
              </a:rPr>
              <a:t>The wonderful Crimea</a:t>
            </a:r>
            <a:endParaRPr lang="ru-RU" dirty="0">
              <a:solidFill>
                <a:srgbClr val="00B0F0"/>
              </a:solidFill>
            </a:endParaRPr>
          </a:p>
        </p:txBody>
      </p:sp>
      <p:pic>
        <p:nvPicPr>
          <p:cNvPr id="5" name="Picture 7" descr="00316712"/>
          <p:cNvPicPr>
            <a:picLocks noGrp="1" noChangeAspect="1" noChangeArrowheads="1"/>
          </p:cNvPicPr>
          <p:nvPr>
            <p:ph sz="half" idx="1"/>
          </p:nvPr>
        </p:nvPicPr>
        <p:blipFill>
          <a:blip r:embed="rId2"/>
          <a:srcRect/>
          <a:stretch>
            <a:fillRect/>
          </a:stretch>
        </p:blipFill>
        <p:spPr bwMode="auto">
          <a:xfrm>
            <a:off x="0" y="1785926"/>
            <a:ext cx="4500561" cy="5072073"/>
          </a:xfrm>
          <a:prstGeom prst="rect">
            <a:avLst/>
          </a:prstGeom>
          <a:noFill/>
        </p:spPr>
      </p:pic>
      <p:pic>
        <p:nvPicPr>
          <p:cNvPr id="6" name="Picture 4" descr="0718"/>
          <p:cNvPicPr>
            <a:picLocks noGrp="1" noChangeAspect="1" noChangeArrowheads="1"/>
          </p:cNvPicPr>
          <p:nvPr>
            <p:ph sz="half" idx="2"/>
          </p:nvPr>
        </p:nvPicPr>
        <p:blipFill>
          <a:blip r:embed="rId3"/>
          <a:srcRect/>
          <a:stretch>
            <a:fillRect/>
          </a:stretch>
        </p:blipFill>
        <p:spPr bwMode="auto">
          <a:xfrm>
            <a:off x="4500562" y="1785926"/>
            <a:ext cx="4643438" cy="5072073"/>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2000"/>
                                        <p:tgtEl>
                                          <p:spTgt spid="5"/>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00042"/>
            <a:ext cx="7772400" cy="1428760"/>
          </a:xfrm>
        </p:spPr>
        <p:txBody>
          <a:bodyPr/>
          <a:lstStyle/>
          <a:p>
            <a:pPr algn="ctr"/>
            <a:r>
              <a:rPr sz="4000" smtClean="0"/>
              <a:t>The urgency of the project</a:t>
            </a:r>
            <a:endParaRPr lang="ru-RU" sz="4000" dirty="0"/>
          </a:p>
        </p:txBody>
      </p:sp>
      <p:sp>
        <p:nvSpPr>
          <p:cNvPr id="3" name="Текст 2"/>
          <p:cNvSpPr>
            <a:spLocks noGrp="1"/>
          </p:cNvSpPr>
          <p:nvPr>
            <p:ph type="body" idx="1"/>
          </p:nvPr>
        </p:nvSpPr>
        <p:spPr>
          <a:xfrm>
            <a:off x="530352" y="2704664"/>
            <a:ext cx="7772400" cy="3010352"/>
          </a:xfrm>
        </p:spPr>
        <p:txBody>
          <a:bodyPr>
            <a:noAutofit/>
          </a:bodyPr>
          <a:lstStyle/>
          <a:p>
            <a:r>
              <a:rPr lang="en-US" sz="3200" dirty="0" smtClean="0">
                <a:solidFill>
                  <a:schemeClr val="bg1"/>
                </a:solidFill>
              </a:rPr>
              <a:t>The Crimea is a marvellous treasury, a natural storehouse of the secrets of millenniums. Nobody could claim to have become accustomed to this wonderful land full of life and surprises.</a:t>
            </a:r>
            <a:endParaRPr lang="ru-RU" sz="3200"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Picture 4" descr="1esyrgzP4d4"/>
          <p:cNvPicPr>
            <a:picLocks noGrp="1" noChangeAspect="1" noChangeArrowheads="1"/>
          </p:cNvPicPr>
          <p:nvPr>
            <p:ph sz="half" idx="2"/>
          </p:nvPr>
        </p:nvPicPr>
        <p:blipFill>
          <a:blip r:embed="rId2"/>
          <a:srcRect/>
          <a:stretch>
            <a:fillRect/>
          </a:stretch>
        </p:blipFill>
        <p:spPr bwMode="auto">
          <a:xfrm>
            <a:off x="4357686" y="0"/>
            <a:ext cx="4786314" cy="6858000"/>
          </a:xfrm>
          <a:prstGeom prst="rect">
            <a:avLst/>
          </a:prstGeom>
          <a:noFill/>
        </p:spPr>
      </p:pic>
      <p:sp>
        <p:nvSpPr>
          <p:cNvPr id="7" name="Содержимое 6"/>
          <p:cNvSpPr>
            <a:spLocks noGrp="1"/>
          </p:cNvSpPr>
          <p:nvPr>
            <p:ph sz="half" idx="1"/>
          </p:nvPr>
        </p:nvSpPr>
        <p:spPr/>
        <p:txBody>
          <a:bodyPr/>
          <a:lstStyle/>
          <a:p>
            <a:endParaRPr lang="ru-RU"/>
          </a:p>
        </p:txBody>
      </p:sp>
      <p:pic>
        <p:nvPicPr>
          <p:cNvPr id="2050" name="Picture 2" descr="F:\Project\фото\2858.jpg"/>
          <p:cNvPicPr>
            <a:picLocks noChangeAspect="1" noChangeArrowheads="1"/>
          </p:cNvPicPr>
          <p:nvPr/>
        </p:nvPicPr>
        <p:blipFill>
          <a:blip r:embed="rId3"/>
          <a:srcRect/>
          <a:stretch>
            <a:fillRect/>
          </a:stretch>
        </p:blipFill>
        <p:spPr bwMode="auto">
          <a:xfrm>
            <a:off x="0" y="0"/>
            <a:ext cx="4357686" cy="68580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17"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en-US" dirty="0" smtClean="0">
                <a:solidFill>
                  <a:srgbClr val="FFCCFF"/>
                </a:solidFill>
              </a:rPr>
              <a:t>The population of the Crimea</a:t>
            </a:r>
            <a:endParaRPr lang="ru-RU" dirty="0">
              <a:solidFill>
                <a:srgbClr val="FFCCFF"/>
              </a:solidFill>
            </a:endParaRPr>
          </a:p>
        </p:txBody>
      </p:sp>
      <p:sp>
        <p:nvSpPr>
          <p:cNvPr id="4" name="Содержимое 3"/>
          <p:cNvSpPr>
            <a:spLocks noGrp="1"/>
          </p:cNvSpPr>
          <p:nvPr>
            <p:ph sz="half" idx="2"/>
          </p:nvPr>
        </p:nvSpPr>
        <p:spPr>
          <a:xfrm>
            <a:off x="4429124" y="1920085"/>
            <a:ext cx="4257676" cy="4434840"/>
          </a:xfrm>
        </p:spPr>
        <p:txBody>
          <a:bodyPr>
            <a:normAutofit lnSpcReduction="10000"/>
          </a:bodyPr>
          <a:lstStyle/>
          <a:p>
            <a:r>
              <a:rPr lang="en-US" dirty="0" smtClean="0"/>
              <a:t>There are 175 nationalities in Crimea.</a:t>
            </a:r>
          </a:p>
          <a:p>
            <a:r>
              <a:rPr lang="en-US" dirty="0" smtClean="0"/>
              <a:t>According to the 20</a:t>
            </a:r>
            <a:r>
              <a:rPr lang="ru-RU" dirty="0" smtClean="0"/>
              <a:t>14 </a:t>
            </a:r>
            <a:r>
              <a:rPr lang="en-US" dirty="0" smtClean="0"/>
              <a:t>census, the ethnic make up of Crimea’s population consists of the following  self-reported groups: Russians – </a:t>
            </a:r>
            <a:r>
              <a:rPr lang="ru-RU" dirty="0" smtClean="0"/>
              <a:t>68</a:t>
            </a:r>
            <a:r>
              <a:rPr lang="en-US" dirty="0" smtClean="0"/>
              <a:t>%</a:t>
            </a:r>
          </a:p>
          <a:p>
            <a:r>
              <a:rPr lang="en-US" dirty="0" smtClean="0"/>
              <a:t>Ukrainians – 15.</a:t>
            </a:r>
            <a:r>
              <a:rPr lang="ru-RU" dirty="0" smtClean="0"/>
              <a:t>7</a:t>
            </a:r>
            <a:r>
              <a:rPr lang="en-US" dirty="0" smtClean="0"/>
              <a:t>%</a:t>
            </a:r>
          </a:p>
          <a:p>
            <a:r>
              <a:rPr lang="en-US" dirty="0" smtClean="0"/>
              <a:t>Crimean Tatars – </a:t>
            </a:r>
            <a:r>
              <a:rPr lang="ru-RU" dirty="0" smtClean="0"/>
              <a:t>10.6%</a:t>
            </a:r>
            <a:r>
              <a:rPr lang="en-US" dirty="0" smtClean="0"/>
              <a:t> </a:t>
            </a:r>
          </a:p>
          <a:p>
            <a:r>
              <a:rPr lang="en-US" dirty="0" smtClean="0"/>
              <a:t>Others – </a:t>
            </a:r>
            <a:r>
              <a:rPr lang="ru-RU" dirty="0" smtClean="0"/>
              <a:t>4%</a:t>
            </a:r>
          </a:p>
        </p:txBody>
      </p:sp>
      <p:graphicFrame>
        <p:nvGraphicFramePr>
          <p:cNvPr id="7" name="Содержимое 6"/>
          <p:cNvGraphicFramePr>
            <a:graphicFrameLocks noGrp="1"/>
          </p:cNvGraphicFramePr>
          <p:nvPr>
            <p:ph sz="half" idx="1"/>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6600CC"/>
                </a:solidFill>
              </a:rPr>
              <a:t>Flora of the Crimea</a:t>
            </a:r>
            <a:endParaRPr lang="ru-RU" dirty="0">
              <a:solidFill>
                <a:srgbClr val="6600CC"/>
              </a:solidFill>
            </a:endParaRPr>
          </a:p>
        </p:txBody>
      </p:sp>
      <p:sp>
        <p:nvSpPr>
          <p:cNvPr id="4" name="Содержимое 3"/>
          <p:cNvSpPr>
            <a:spLocks noGrp="1"/>
          </p:cNvSpPr>
          <p:nvPr>
            <p:ph sz="half" idx="2"/>
          </p:nvPr>
        </p:nvSpPr>
        <p:spPr/>
        <p:txBody>
          <a:bodyPr>
            <a:normAutofit fontScale="70000" lnSpcReduction="20000"/>
          </a:bodyPr>
          <a:lstStyle/>
          <a:p>
            <a:r>
              <a:rPr lang="en-US" sz="2400" dirty="0" smtClean="0">
                <a:solidFill>
                  <a:schemeClr val="bg1"/>
                </a:solidFill>
              </a:rPr>
              <a:t>The Crimea has mostly coniferous and deciduous trees(pine, oak, beech). Plantations of valuable species are increasing. The wealth of the forest includes not only timber, but also, berries, mushrooms and medicinal herbs. In late April crocuses, steppe sedge and other flowers come into the bloom here. In May the meadows are  multicolored carpet of flowers, with splashes of bright-red peonies and blue cornflower. Near Yalta are the </a:t>
            </a:r>
            <a:r>
              <a:rPr lang="en-US" sz="2400" dirty="0" err="1" smtClean="0">
                <a:solidFill>
                  <a:schemeClr val="bg1"/>
                </a:solidFill>
              </a:rPr>
              <a:t>Nikitsky</a:t>
            </a:r>
            <a:r>
              <a:rPr lang="en-US" sz="2400" dirty="0" smtClean="0">
                <a:solidFill>
                  <a:schemeClr val="bg1"/>
                </a:solidFill>
              </a:rPr>
              <a:t> Botanical Garden containing trees, bushes and grasses from all over the world.</a:t>
            </a:r>
            <a:endParaRPr lang="ru-RU" sz="2400" dirty="0">
              <a:solidFill>
                <a:schemeClr val="bg1"/>
              </a:solidFill>
            </a:endParaRPr>
          </a:p>
        </p:txBody>
      </p:sp>
      <p:pic>
        <p:nvPicPr>
          <p:cNvPr id="2050" name="Picture 2" descr="G:\Project\Крым\Default (1).jpg"/>
          <p:cNvPicPr>
            <a:picLocks noGrp="1" noChangeAspect="1" noChangeArrowheads="1"/>
          </p:cNvPicPr>
          <p:nvPr>
            <p:ph sz="half" idx="1"/>
          </p:nvPr>
        </p:nvPicPr>
        <p:blipFill>
          <a:blip r:embed="rId2"/>
          <a:srcRect/>
          <a:stretch>
            <a:fillRect/>
          </a:stretch>
        </p:blipFill>
        <p:spPr bwMode="auto">
          <a:xfrm>
            <a:off x="0" y="1857364"/>
            <a:ext cx="4500562" cy="5000636"/>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2000"/>
                                        <p:tgtEl>
                                          <p:spTgt spid="2050"/>
                                        </p:tgtEl>
                                      </p:cBhvr>
                                    </p:animEffect>
                                  </p:childTnLst>
                                </p:cTn>
                              </p:par>
                            </p:childTnLst>
                          </p:cTn>
                        </p:par>
                        <p:par>
                          <p:cTn id="12" fill="hold">
                            <p:stCondLst>
                              <p:cond delay="4000"/>
                            </p:stCondLst>
                            <p:childTnLst>
                              <p:par>
                                <p:cTn id="13" presetID="50" presetClass="entr" presetSubtype="0" decel="10000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Project\фото\voronzovsky_palace.jpg"/>
          <p:cNvPicPr>
            <a:picLocks noChangeAspect="1" noChangeArrowheads="1"/>
          </p:cNvPicPr>
          <p:nvPr/>
        </p:nvPicPr>
        <p:blipFill>
          <a:blip r:embed="rId2"/>
          <a:srcRect/>
          <a:stretch>
            <a:fillRect/>
          </a:stretch>
        </p:blipFill>
        <p:spPr bwMode="auto">
          <a:xfrm>
            <a:off x="1" y="-1"/>
            <a:ext cx="4643437" cy="3357563"/>
          </a:xfrm>
          <a:prstGeom prst="rect">
            <a:avLst/>
          </a:prstGeom>
          <a:noFill/>
        </p:spPr>
      </p:pic>
      <p:pic>
        <p:nvPicPr>
          <p:cNvPr id="16387" name="Picture 3" descr="F:\Project\фото\molodejnie_programmi_7days-sea_mountain-sea-east_1.jpg"/>
          <p:cNvPicPr>
            <a:picLocks noChangeAspect="1" noChangeArrowheads="1"/>
          </p:cNvPicPr>
          <p:nvPr/>
        </p:nvPicPr>
        <p:blipFill>
          <a:blip r:embed="rId3"/>
          <a:srcRect/>
          <a:stretch>
            <a:fillRect/>
          </a:stretch>
        </p:blipFill>
        <p:spPr bwMode="auto">
          <a:xfrm>
            <a:off x="4643438" y="0"/>
            <a:ext cx="4500562" cy="3357562"/>
          </a:xfrm>
          <a:prstGeom prst="rect">
            <a:avLst/>
          </a:prstGeom>
          <a:noFill/>
        </p:spPr>
      </p:pic>
      <p:pic>
        <p:nvPicPr>
          <p:cNvPr id="16388" name="Picture 4" descr="F:\Project\фото\liv2.jpg"/>
          <p:cNvPicPr>
            <a:picLocks noChangeAspect="1" noChangeArrowheads="1"/>
          </p:cNvPicPr>
          <p:nvPr/>
        </p:nvPicPr>
        <p:blipFill>
          <a:blip r:embed="rId4"/>
          <a:srcRect/>
          <a:stretch>
            <a:fillRect/>
          </a:stretch>
        </p:blipFill>
        <p:spPr bwMode="auto">
          <a:xfrm>
            <a:off x="0" y="3357562"/>
            <a:ext cx="4643438" cy="3500438"/>
          </a:xfrm>
          <a:prstGeom prst="rect">
            <a:avLst/>
          </a:prstGeom>
          <a:noFill/>
        </p:spPr>
      </p:pic>
      <p:pic>
        <p:nvPicPr>
          <p:cNvPr id="16389" name="Picture 5" descr="F:\Project\фото\krym.jpeg"/>
          <p:cNvPicPr>
            <a:picLocks noChangeAspect="1" noChangeArrowheads="1"/>
          </p:cNvPicPr>
          <p:nvPr/>
        </p:nvPicPr>
        <p:blipFill>
          <a:blip r:embed="rId5"/>
          <a:srcRect/>
          <a:stretch>
            <a:fillRect/>
          </a:stretch>
        </p:blipFill>
        <p:spPr bwMode="auto">
          <a:xfrm>
            <a:off x="4572001" y="3286124"/>
            <a:ext cx="4572000" cy="3571876"/>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diamond(in)">
                                      <p:cBhvr>
                                        <p:cTn id="13" dur="2000"/>
                                        <p:tgtEl>
                                          <p:spTgt spid="16387"/>
                                        </p:tgtEl>
                                      </p:cBhvr>
                                    </p:animEffect>
                                  </p:childTnLst>
                                </p:cTn>
                              </p:par>
                            </p:childTnLst>
                          </p:cTn>
                        </p:par>
                        <p:par>
                          <p:cTn id="14" fill="hold">
                            <p:stCondLst>
                              <p:cond delay="3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16389"/>
                                        </p:tgtEl>
                                        <p:attrNameLst>
                                          <p:attrName>style.visibility</p:attrName>
                                        </p:attrNameLst>
                                      </p:cBhvr>
                                      <p:to>
                                        <p:strVal val="visible"/>
                                      </p:to>
                                    </p:set>
                                    <p:anim calcmode="lin" valueType="num">
                                      <p:cBhvr>
                                        <p:cTn id="17" dur="1000" fill="hold"/>
                                        <p:tgtEl>
                                          <p:spTgt spid="16389"/>
                                        </p:tgtEl>
                                        <p:attrNameLst>
                                          <p:attrName>ppt_w</p:attrName>
                                        </p:attrNameLst>
                                      </p:cBhvr>
                                      <p:tavLst>
                                        <p:tav tm="0">
                                          <p:val>
                                            <p:fltVal val="0"/>
                                          </p:val>
                                        </p:tav>
                                        <p:tav tm="100000">
                                          <p:val>
                                            <p:strVal val="#ppt_w"/>
                                          </p:val>
                                        </p:tav>
                                      </p:tavLst>
                                    </p:anim>
                                    <p:anim calcmode="lin" valueType="num">
                                      <p:cBhvr>
                                        <p:cTn id="18" dur="1000" fill="hold"/>
                                        <p:tgtEl>
                                          <p:spTgt spid="16389"/>
                                        </p:tgtEl>
                                        <p:attrNameLst>
                                          <p:attrName>ppt_h</p:attrName>
                                        </p:attrNameLst>
                                      </p:cBhvr>
                                      <p:tavLst>
                                        <p:tav tm="0">
                                          <p:val>
                                            <p:fltVal val="0"/>
                                          </p:val>
                                        </p:tav>
                                        <p:tav tm="100000">
                                          <p:val>
                                            <p:strVal val="#ppt_h"/>
                                          </p:val>
                                        </p:tav>
                                      </p:tavLst>
                                    </p:anim>
                                    <p:anim calcmode="lin" valueType="num">
                                      <p:cBhvr>
                                        <p:cTn id="19" dur="1000" fill="hold"/>
                                        <p:tgtEl>
                                          <p:spTgt spid="16389"/>
                                        </p:tgtEl>
                                        <p:attrNameLst>
                                          <p:attrName>style.rotation</p:attrName>
                                        </p:attrNameLst>
                                      </p:cBhvr>
                                      <p:tavLst>
                                        <p:tav tm="0">
                                          <p:val>
                                            <p:fltVal val="90"/>
                                          </p:val>
                                        </p:tav>
                                        <p:tav tm="100000">
                                          <p:val>
                                            <p:fltVal val="0"/>
                                          </p:val>
                                        </p:tav>
                                      </p:tavLst>
                                    </p:anim>
                                    <p:animEffect transition="in" filter="fade">
                                      <p:cBhvr>
                                        <p:cTn id="20" dur="1000"/>
                                        <p:tgtEl>
                                          <p:spTgt spid="16389"/>
                                        </p:tgtEl>
                                      </p:cBhvr>
                                    </p:animEffect>
                                  </p:childTnLst>
                                </p:cTn>
                              </p:par>
                            </p:childTnLst>
                          </p:cTn>
                        </p:par>
                        <p:par>
                          <p:cTn id="21" fill="hold">
                            <p:stCondLst>
                              <p:cond delay="4000"/>
                            </p:stCondLst>
                            <p:childTnLst>
                              <p:par>
                                <p:cTn id="22" presetID="50" presetClass="entr" presetSubtype="0" decel="100000" fill="hold" nodeType="afterEffect">
                                  <p:stCondLst>
                                    <p:cond delay="0"/>
                                  </p:stCondLst>
                                  <p:childTnLst>
                                    <p:set>
                                      <p:cBhvr>
                                        <p:cTn id="23" dur="1" fill="hold">
                                          <p:stCondLst>
                                            <p:cond delay="0"/>
                                          </p:stCondLst>
                                        </p:cTn>
                                        <p:tgtEl>
                                          <p:spTgt spid="16388"/>
                                        </p:tgtEl>
                                        <p:attrNameLst>
                                          <p:attrName>style.visibility</p:attrName>
                                        </p:attrNameLst>
                                      </p:cBhvr>
                                      <p:to>
                                        <p:strVal val="visible"/>
                                      </p:to>
                                    </p:set>
                                    <p:anim calcmode="lin" valueType="num">
                                      <p:cBhvr>
                                        <p:cTn id="24" dur="1000" fill="hold"/>
                                        <p:tgtEl>
                                          <p:spTgt spid="16388"/>
                                        </p:tgtEl>
                                        <p:attrNameLst>
                                          <p:attrName>ppt_w</p:attrName>
                                        </p:attrNameLst>
                                      </p:cBhvr>
                                      <p:tavLst>
                                        <p:tav tm="0">
                                          <p:val>
                                            <p:strVal val="#ppt_w+.3"/>
                                          </p:val>
                                        </p:tav>
                                        <p:tav tm="100000">
                                          <p:val>
                                            <p:strVal val="#ppt_w"/>
                                          </p:val>
                                        </p:tav>
                                      </p:tavLst>
                                    </p:anim>
                                    <p:anim calcmode="lin" valueType="num">
                                      <p:cBhvr>
                                        <p:cTn id="25" dur="1000" fill="hold"/>
                                        <p:tgtEl>
                                          <p:spTgt spid="16388"/>
                                        </p:tgtEl>
                                        <p:attrNameLst>
                                          <p:attrName>ppt_h</p:attrName>
                                        </p:attrNameLst>
                                      </p:cBhvr>
                                      <p:tavLst>
                                        <p:tav tm="0">
                                          <p:val>
                                            <p:strVal val="#ppt_h"/>
                                          </p:val>
                                        </p:tav>
                                        <p:tav tm="100000">
                                          <p:val>
                                            <p:strVal val="#ppt_h"/>
                                          </p:val>
                                        </p:tav>
                                      </p:tavLst>
                                    </p:anim>
                                    <p:animEffect transition="in" filter="fade">
                                      <p:cBhvr>
                                        <p:cTn id="26"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FFFF00"/>
                </a:solidFill>
              </a:rPr>
              <a:t>Fauna of the Crimea</a:t>
            </a:r>
            <a:endParaRPr lang="ru-RU" dirty="0">
              <a:solidFill>
                <a:srgbClr val="FFFF00"/>
              </a:solidFill>
            </a:endParaRPr>
          </a:p>
        </p:txBody>
      </p:sp>
      <p:sp>
        <p:nvSpPr>
          <p:cNvPr id="4" name="Содержимое 3"/>
          <p:cNvSpPr>
            <a:spLocks noGrp="1"/>
          </p:cNvSpPr>
          <p:nvPr>
            <p:ph sz="half" idx="2"/>
          </p:nvPr>
        </p:nvSpPr>
        <p:spPr/>
        <p:txBody>
          <a:bodyPr>
            <a:normAutofit fontScale="85000" lnSpcReduction="20000"/>
          </a:bodyPr>
          <a:lstStyle/>
          <a:p>
            <a:r>
              <a:rPr lang="en-US" dirty="0" smtClean="0">
                <a:solidFill>
                  <a:srgbClr val="00CC00"/>
                </a:solidFill>
              </a:rPr>
              <a:t>The animal world of this region is distinct from the other zones. Birds and animals have survived here which are rare  or extinct in other places. Such birds include the carrion eagle, black griffons, owls. We can also find noble deer, small weasel, mountain linnets, etc. The animal life includes many animals from southern countries: badger, fox; there are many lizards and some snakes. </a:t>
            </a:r>
            <a:endParaRPr lang="ru-RU" dirty="0">
              <a:solidFill>
                <a:srgbClr val="00CC00"/>
              </a:solidFill>
            </a:endParaRPr>
          </a:p>
        </p:txBody>
      </p:sp>
      <p:sp>
        <p:nvSpPr>
          <p:cNvPr id="6" name="Содержимое 5"/>
          <p:cNvSpPr>
            <a:spLocks noGrp="1"/>
          </p:cNvSpPr>
          <p:nvPr>
            <p:ph sz="half" idx="1"/>
          </p:nvPr>
        </p:nvSpPr>
        <p:spPr/>
        <p:txBody>
          <a:bodyPr/>
          <a:lstStyle/>
          <a:p>
            <a:endParaRPr lang="ru-RU"/>
          </a:p>
        </p:txBody>
      </p:sp>
      <p:pic>
        <p:nvPicPr>
          <p:cNvPr id="18434" name="Picture 2" descr="F:\Project\фото\suslik.jpg"/>
          <p:cNvPicPr>
            <a:picLocks noChangeAspect="1" noChangeArrowheads="1"/>
          </p:cNvPicPr>
          <p:nvPr/>
        </p:nvPicPr>
        <p:blipFill>
          <a:blip r:embed="rId2"/>
          <a:srcRect/>
          <a:stretch>
            <a:fillRect/>
          </a:stretch>
        </p:blipFill>
        <p:spPr bwMode="auto">
          <a:xfrm>
            <a:off x="0" y="1857364"/>
            <a:ext cx="4714876" cy="500063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fltVal val="0"/>
                                          </p:val>
                                        </p:tav>
                                        <p:tav tm="100000">
                                          <p:val>
                                            <p:strVal val="#ppt_h"/>
                                          </p:val>
                                        </p:tav>
                                      </p:tavLst>
                                    </p:anim>
                                    <p:anim calcmode="lin" valueType="num">
                                      <p:cBhvr>
                                        <p:cTn id="15" dur="1000" fill="hold"/>
                                        <p:tgtEl>
                                          <p:spTgt spid="18434"/>
                                        </p:tgtEl>
                                        <p:attrNameLst>
                                          <p:attrName>style.rotation</p:attrName>
                                        </p:attrNameLst>
                                      </p:cBhvr>
                                      <p:tavLst>
                                        <p:tav tm="0">
                                          <p:val>
                                            <p:fltVal val="90"/>
                                          </p:val>
                                        </p:tav>
                                        <p:tav tm="100000">
                                          <p:val>
                                            <p:fltVal val="0"/>
                                          </p:val>
                                        </p:tav>
                                      </p:tavLst>
                                    </p:anim>
                                    <p:animEffect transition="in" filter="fade">
                                      <p:cBhvr>
                                        <p:cTn id="16" dur="1000"/>
                                        <p:tgtEl>
                                          <p:spTgt spid="18434"/>
                                        </p:tgtEl>
                                      </p:cBhvr>
                                    </p:animEffect>
                                  </p:childTnLst>
                                </p:cTn>
                              </p:par>
                            </p:childTnLst>
                          </p:cTn>
                        </p:par>
                        <p:par>
                          <p:cTn id="17" fill="hold">
                            <p:stCondLst>
                              <p:cond delay="2000"/>
                            </p:stCondLst>
                            <p:childTnLst>
                              <p:par>
                                <p:cTn id="18" presetID="21" presetClass="entr" presetSubtype="4"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4)">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7" name="Содержимое 6"/>
          <p:cNvSpPr>
            <a:spLocks noGrp="1"/>
          </p:cNvSpPr>
          <p:nvPr>
            <p:ph sz="half" idx="1"/>
          </p:nvPr>
        </p:nvSpPr>
        <p:spPr/>
        <p:txBody>
          <a:bodyPr/>
          <a:lstStyle/>
          <a:p>
            <a:endParaRPr lang="ru-RU"/>
          </a:p>
        </p:txBody>
      </p:sp>
      <p:pic>
        <p:nvPicPr>
          <p:cNvPr id="19458" name="Picture 2" descr="F:\Project\фото\Bird_4B.jpg"/>
          <p:cNvPicPr>
            <a:picLocks noChangeAspect="1" noChangeArrowheads="1"/>
          </p:cNvPicPr>
          <p:nvPr/>
        </p:nvPicPr>
        <p:blipFill>
          <a:blip r:embed="rId2"/>
          <a:srcRect/>
          <a:stretch>
            <a:fillRect/>
          </a:stretch>
        </p:blipFill>
        <p:spPr bwMode="auto">
          <a:xfrm>
            <a:off x="1" y="0"/>
            <a:ext cx="4572000" cy="6857999"/>
          </a:xfrm>
          <a:prstGeom prst="rect">
            <a:avLst/>
          </a:prstGeom>
          <a:noFill/>
        </p:spPr>
      </p:pic>
      <p:sp>
        <p:nvSpPr>
          <p:cNvPr id="8" name="Содержимое 7"/>
          <p:cNvSpPr>
            <a:spLocks noGrp="1"/>
          </p:cNvSpPr>
          <p:nvPr>
            <p:ph sz="half" idx="2"/>
          </p:nvPr>
        </p:nvSpPr>
        <p:spPr/>
        <p:txBody>
          <a:bodyPr/>
          <a:lstStyle/>
          <a:p>
            <a:endParaRPr lang="ru-RU"/>
          </a:p>
        </p:txBody>
      </p:sp>
      <p:pic>
        <p:nvPicPr>
          <p:cNvPr id="19459" name="Picture 3" descr="F:\Project\фото\2376.jpg"/>
          <p:cNvPicPr>
            <a:picLocks noChangeAspect="1" noChangeArrowheads="1"/>
          </p:cNvPicPr>
          <p:nvPr/>
        </p:nvPicPr>
        <p:blipFill>
          <a:blip r:embed="rId3"/>
          <a:srcRect/>
          <a:stretch>
            <a:fillRect/>
          </a:stretch>
        </p:blipFill>
        <p:spPr bwMode="auto">
          <a:xfrm>
            <a:off x="4571999" y="1"/>
            <a:ext cx="4572001"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style.rotation</p:attrName>
                                        </p:attrNameLst>
                                      </p:cBhvr>
                                      <p:tavLst>
                                        <p:tav tm="0">
                                          <p:val>
                                            <p:fltVal val="720"/>
                                          </p:val>
                                        </p:tav>
                                        <p:tav tm="100000">
                                          <p:val>
                                            <p:fltVal val="0"/>
                                          </p:val>
                                        </p:tav>
                                      </p:tavLst>
                                    </p:anim>
                                    <p:anim calcmode="lin" valueType="num">
                                      <p:cBhvr>
                                        <p:cTn id="9" dur="2000" fill="hold"/>
                                        <p:tgtEl>
                                          <p:spTgt spid="19458"/>
                                        </p:tgtEl>
                                        <p:attrNameLst>
                                          <p:attrName>ppt_h</p:attrName>
                                        </p:attrNameLst>
                                      </p:cBhvr>
                                      <p:tavLst>
                                        <p:tav tm="0">
                                          <p:val>
                                            <p:fltVal val="0"/>
                                          </p:val>
                                        </p:tav>
                                        <p:tav tm="100000">
                                          <p:val>
                                            <p:strVal val="#ppt_h"/>
                                          </p:val>
                                        </p:tav>
                                      </p:tavLst>
                                    </p:anim>
                                    <p:anim calcmode="lin" valueType="num">
                                      <p:cBhvr>
                                        <p:cTn id="10" dur="2000" fill="hold"/>
                                        <p:tgtEl>
                                          <p:spTgt spid="1945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0" presetClass="entr" presetSubtype="0" decel="100000" fill="hold" nodeType="afterEffect">
                                  <p:stCondLst>
                                    <p:cond delay="0"/>
                                  </p:stCondLst>
                                  <p:childTnLst>
                                    <p:set>
                                      <p:cBhvr>
                                        <p:cTn id="13" dur="1" fill="hold">
                                          <p:stCondLst>
                                            <p:cond delay="0"/>
                                          </p:stCondLst>
                                        </p:cTn>
                                        <p:tgtEl>
                                          <p:spTgt spid="19459"/>
                                        </p:tgtEl>
                                        <p:attrNameLst>
                                          <p:attrName>style.visibility</p:attrName>
                                        </p:attrNameLst>
                                      </p:cBhvr>
                                      <p:to>
                                        <p:strVal val="visible"/>
                                      </p:to>
                                    </p:set>
                                    <p:anim calcmode="lin" valueType="num">
                                      <p:cBhvr>
                                        <p:cTn id="14" dur="1000" fill="hold"/>
                                        <p:tgtEl>
                                          <p:spTgt spid="19459"/>
                                        </p:tgtEl>
                                        <p:attrNameLst>
                                          <p:attrName>ppt_w</p:attrName>
                                        </p:attrNameLst>
                                      </p:cBhvr>
                                      <p:tavLst>
                                        <p:tav tm="0">
                                          <p:val>
                                            <p:strVal val="#ppt_w+.3"/>
                                          </p:val>
                                        </p:tav>
                                        <p:tav tm="100000">
                                          <p:val>
                                            <p:strVal val="#ppt_w"/>
                                          </p:val>
                                        </p:tav>
                                      </p:tavLst>
                                    </p:anim>
                                    <p:anim calcmode="lin" valueType="num">
                                      <p:cBhvr>
                                        <p:cTn id="15" dur="1000" fill="hold"/>
                                        <p:tgtEl>
                                          <p:spTgt spid="19459"/>
                                        </p:tgtEl>
                                        <p:attrNameLst>
                                          <p:attrName>ppt_h</p:attrName>
                                        </p:attrNameLst>
                                      </p:cBhvr>
                                      <p:tavLst>
                                        <p:tav tm="0">
                                          <p:val>
                                            <p:strVal val="#ppt_h"/>
                                          </p:val>
                                        </p:tav>
                                        <p:tav tm="100000">
                                          <p:val>
                                            <p:strVal val="#ppt_h"/>
                                          </p:val>
                                        </p:tav>
                                      </p:tavLst>
                                    </p:anim>
                                    <p:animEffect transition="in" filter="fade">
                                      <p:cBhvr>
                                        <p:cTn id="16"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Project\Крым\i (15).jpg"/>
          <p:cNvPicPr>
            <a:picLocks noChangeAspect="1" noChangeArrowheads="1"/>
          </p:cNvPicPr>
          <p:nvPr/>
        </p:nvPicPr>
        <p:blipFill>
          <a:blip r:embed="rId2"/>
          <a:srcRect/>
          <a:stretch>
            <a:fillRect/>
          </a:stretch>
        </p:blipFill>
        <p:spPr bwMode="auto">
          <a:xfrm>
            <a:off x="0" y="0"/>
            <a:ext cx="4643438" cy="3429000"/>
          </a:xfrm>
          <a:prstGeom prst="rect">
            <a:avLst/>
          </a:prstGeom>
          <a:noFill/>
        </p:spPr>
      </p:pic>
      <p:pic>
        <p:nvPicPr>
          <p:cNvPr id="8196" name="Picture 4" descr="G:\Project\Крым\i (17).jpg"/>
          <p:cNvPicPr>
            <a:picLocks noChangeAspect="1" noChangeArrowheads="1"/>
          </p:cNvPicPr>
          <p:nvPr/>
        </p:nvPicPr>
        <p:blipFill>
          <a:blip r:embed="rId3"/>
          <a:srcRect/>
          <a:stretch>
            <a:fillRect/>
          </a:stretch>
        </p:blipFill>
        <p:spPr bwMode="auto">
          <a:xfrm>
            <a:off x="0" y="3429000"/>
            <a:ext cx="4643438" cy="3429000"/>
          </a:xfrm>
          <a:prstGeom prst="rect">
            <a:avLst/>
          </a:prstGeom>
          <a:noFill/>
        </p:spPr>
      </p:pic>
      <p:pic>
        <p:nvPicPr>
          <p:cNvPr id="8197" name="Picture 5" descr="G:\Project\Крым\i (18).jpg"/>
          <p:cNvPicPr>
            <a:picLocks noChangeAspect="1" noChangeArrowheads="1"/>
          </p:cNvPicPr>
          <p:nvPr/>
        </p:nvPicPr>
        <p:blipFill>
          <a:blip r:embed="rId4"/>
          <a:srcRect/>
          <a:stretch>
            <a:fillRect/>
          </a:stretch>
        </p:blipFill>
        <p:spPr bwMode="auto">
          <a:xfrm>
            <a:off x="4643438" y="3429000"/>
            <a:ext cx="4500562" cy="3429000"/>
          </a:xfrm>
          <a:prstGeom prst="rect">
            <a:avLst/>
          </a:prstGeom>
          <a:noFill/>
        </p:spPr>
      </p:pic>
      <p:pic>
        <p:nvPicPr>
          <p:cNvPr id="20482" name="Picture 2" descr="F:\Project\фото\1268820716_009.jpg"/>
          <p:cNvPicPr>
            <a:picLocks noChangeAspect="1" noChangeArrowheads="1"/>
          </p:cNvPicPr>
          <p:nvPr/>
        </p:nvPicPr>
        <p:blipFill>
          <a:blip r:embed="rId5"/>
          <a:srcRect/>
          <a:stretch>
            <a:fillRect/>
          </a:stretch>
        </p:blipFill>
        <p:spPr bwMode="auto">
          <a:xfrm>
            <a:off x="4643438" y="1"/>
            <a:ext cx="4500562" cy="3429000"/>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4" presetClass="entr" presetSubtype="0" accel="10000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2000" fill="hold"/>
                                        <p:tgtEl>
                                          <p:spTgt spid="8196"/>
                                        </p:tgtEl>
                                        <p:attrNameLst>
                                          <p:attrName>ppt_w</p:attrName>
                                        </p:attrNameLst>
                                      </p:cBhvr>
                                      <p:tavLst>
                                        <p:tav tm="0">
                                          <p:val>
                                            <p:strVal val="#ppt_w*0.05"/>
                                          </p:val>
                                        </p:tav>
                                        <p:tav tm="100000">
                                          <p:val>
                                            <p:strVal val="#ppt_w"/>
                                          </p:val>
                                        </p:tav>
                                      </p:tavLst>
                                    </p:anim>
                                    <p:anim calcmode="lin" valueType="num">
                                      <p:cBhvr>
                                        <p:cTn id="15" dur="2000" fill="hold"/>
                                        <p:tgtEl>
                                          <p:spTgt spid="8196"/>
                                        </p:tgtEl>
                                        <p:attrNameLst>
                                          <p:attrName>ppt_h</p:attrName>
                                        </p:attrNameLst>
                                      </p:cBhvr>
                                      <p:tavLst>
                                        <p:tav tm="0">
                                          <p:val>
                                            <p:strVal val="#ppt_h"/>
                                          </p:val>
                                        </p:tav>
                                        <p:tav tm="100000">
                                          <p:val>
                                            <p:strVal val="#ppt_h"/>
                                          </p:val>
                                        </p:tav>
                                      </p:tavLst>
                                    </p:anim>
                                    <p:anim calcmode="lin" valueType="num">
                                      <p:cBhvr>
                                        <p:cTn id="16" dur="2000" fill="hold"/>
                                        <p:tgtEl>
                                          <p:spTgt spid="8196"/>
                                        </p:tgtEl>
                                        <p:attrNameLst>
                                          <p:attrName>ppt_x</p:attrName>
                                        </p:attrNameLst>
                                      </p:cBhvr>
                                      <p:tavLst>
                                        <p:tav tm="0">
                                          <p:val>
                                            <p:strVal val="#ppt_x-.2"/>
                                          </p:val>
                                        </p:tav>
                                        <p:tav tm="100000">
                                          <p:val>
                                            <p:strVal val="#ppt_x"/>
                                          </p:val>
                                        </p:tav>
                                      </p:tavLst>
                                    </p:anim>
                                    <p:anim calcmode="lin" valueType="num">
                                      <p:cBhvr>
                                        <p:cTn id="17" dur="2000" fill="hold"/>
                                        <p:tgtEl>
                                          <p:spTgt spid="8196"/>
                                        </p:tgtEl>
                                        <p:attrNameLst>
                                          <p:attrName>ppt_y</p:attrName>
                                        </p:attrNameLst>
                                      </p:cBhvr>
                                      <p:tavLst>
                                        <p:tav tm="0">
                                          <p:val>
                                            <p:strVal val="#ppt_y"/>
                                          </p:val>
                                        </p:tav>
                                        <p:tav tm="100000">
                                          <p:val>
                                            <p:strVal val="#ppt_y"/>
                                          </p:val>
                                        </p:tav>
                                      </p:tavLst>
                                    </p:anim>
                                    <p:animEffect transition="in" filter="fade">
                                      <p:cBhvr>
                                        <p:cTn id="18" dur="2000"/>
                                        <p:tgtEl>
                                          <p:spTgt spid="8196"/>
                                        </p:tgtEl>
                                      </p:cBhvr>
                                    </p:animEffect>
                                  </p:childTnLst>
                                </p:cTn>
                              </p:par>
                            </p:childTnLst>
                          </p:cTn>
                        </p:par>
                        <p:par>
                          <p:cTn id="19" fill="hold">
                            <p:stCondLst>
                              <p:cond delay="3000"/>
                            </p:stCondLst>
                            <p:childTnLst>
                              <p:par>
                                <p:cTn id="20" presetID="5" presetClass="entr" presetSubtype="10" fill="hold" nodeType="after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checkerboard(across)">
                                      <p:cBhvr>
                                        <p:cTn id="22" dur="2000"/>
                                        <p:tgtEl>
                                          <p:spTgt spid="8197"/>
                                        </p:tgtEl>
                                      </p:cBhvr>
                                    </p:animEffect>
                                  </p:childTnLst>
                                </p:cTn>
                              </p:par>
                            </p:childTnLst>
                          </p:cTn>
                        </p:par>
                        <p:par>
                          <p:cTn id="23" fill="hold">
                            <p:stCondLst>
                              <p:cond delay="5000"/>
                            </p:stCondLst>
                            <p:childTnLst>
                              <p:par>
                                <p:cTn id="24" presetID="49" presetClass="entr" presetSubtype="0" decel="100000" fill="hold" nodeType="afterEffect">
                                  <p:stCondLst>
                                    <p:cond delay="0"/>
                                  </p:stCondLst>
                                  <p:childTnLst>
                                    <p:set>
                                      <p:cBhvr>
                                        <p:cTn id="25" dur="1" fill="hold">
                                          <p:stCondLst>
                                            <p:cond delay="0"/>
                                          </p:stCondLst>
                                        </p:cTn>
                                        <p:tgtEl>
                                          <p:spTgt spid="8194"/>
                                        </p:tgtEl>
                                        <p:attrNameLst>
                                          <p:attrName>style.visibility</p:attrName>
                                        </p:attrNameLst>
                                      </p:cBhvr>
                                      <p:to>
                                        <p:strVal val="visible"/>
                                      </p:to>
                                    </p:set>
                                    <p:anim calcmode="lin" valueType="num">
                                      <p:cBhvr>
                                        <p:cTn id="26" dur="2000" fill="hold"/>
                                        <p:tgtEl>
                                          <p:spTgt spid="8194"/>
                                        </p:tgtEl>
                                        <p:attrNameLst>
                                          <p:attrName>ppt_w</p:attrName>
                                        </p:attrNameLst>
                                      </p:cBhvr>
                                      <p:tavLst>
                                        <p:tav tm="0">
                                          <p:val>
                                            <p:fltVal val="0"/>
                                          </p:val>
                                        </p:tav>
                                        <p:tav tm="100000">
                                          <p:val>
                                            <p:strVal val="#ppt_w"/>
                                          </p:val>
                                        </p:tav>
                                      </p:tavLst>
                                    </p:anim>
                                    <p:anim calcmode="lin" valueType="num">
                                      <p:cBhvr>
                                        <p:cTn id="27" dur="2000" fill="hold"/>
                                        <p:tgtEl>
                                          <p:spTgt spid="8194"/>
                                        </p:tgtEl>
                                        <p:attrNameLst>
                                          <p:attrName>ppt_h</p:attrName>
                                        </p:attrNameLst>
                                      </p:cBhvr>
                                      <p:tavLst>
                                        <p:tav tm="0">
                                          <p:val>
                                            <p:fltVal val="0"/>
                                          </p:val>
                                        </p:tav>
                                        <p:tav tm="100000">
                                          <p:val>
                                            <p:strVal val="#ppt_h"/>
                                          </p:val>
                                        </p:tav>
                                      </p:tavLst>
                                    </p:anim>
                                    <p:anim calcmode="lin" valueType="num">
                                      <p:cBhvr>
                                        <p:cTn id="28" dur="2000" fill="hold"/>
                                        <p:tgtEl>
                                          <p:spTgt spid="8194"/>
                                        </p:tgtEl>
                                        <p:attrNameLst>
                                          <p:attrName>style.rotation</p:attrName>
                                        </p:attrNameLst>
                                      </p:cBhvr>
                                      <p:tavLst>
                                        <p:tav tm="0">
                                          <p:val>
                                            <p:fltVal val="360"/>
                                          </p:val>
                                        </p:tav>
                                        <p:tav tm="100000">
                                          <p:val>
                                            <p:fltVal val="0"/>
                                          </p:val>
                                        </p:tav>
                                      </p:tavLst>
                                    </p:anim>
                                    <p:animEffect transition="in" filter="fade">
                                      <p:cBhvr>
                                        <p:cTn id="2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Project\фото\1268820720_017.jpg"/>
          <p:cNvPicPr>
            <a:picLocks noChangeAspect="1" noChangeArrowheads="1"/>
          </p:cNvPicPr>
          <p:nvPr/>
        </p:nvPicPr>
        <p:blipFill>
          <a:blip r:embed="rId2"/>
          <a:srcRect/>
          <a:stretch>
            <a:fillRect/>
          </a:stretch>
        </p:blipFill>
        <p:spPr bwMode="auto">
          <a:xfrm>
            <a:off x="4214810" y="3357562"/>
            <a:ext cx="4929190" cy="3500438"/>
          </a:xfrm>
          <a:prstGeom prst="rect">
            <a:avLst/>
          </a:prstGeom>
          <a:noFill/>
        </p:spPr>
      </p:pic>
      <p:pic>
        <p:nvPicPr>
          <p:cNvPr id="21507" name="Picture 3" descr="F:\Project\фото\1049472291-550x413.jpg"/>
          <p:cNvPicPr>
            <a:picLocks noChangeAspect="1" noChangeArrowheads="1"/>
          </p:cNvPicPr>
          <p:nvPr/>
        </p:nvPicPr>
        <p:blipFill>
          <a:blip r:embed="rId3"/>
          <a:srcRect/>
          <a:stretch>
            <a:fillRect/>
          </a:stretch>
        </p:blipFill>
        <p:spPr bwMode="auto">
          <a:xfrm>
            <a:off x="0" y="0"/>
            <a:ext cx="4376194" cy="3357562"/>
          </a:xfrm>
          <a:prstGeom prst="rect">
            <a:avLst/>
          </a:prstGeom>
          <a:noFill/>
        </p:spPr>
      </p:pic>
      <p:pic>
        <p:nvPicPr>
          <p:cNvPr id="21508" name="Picture 4" descr="F:\Project\фото\Fauna-Donuzlava.jpg"/>
          <p:cNvPicPr>
            <a:picLocks noChangeAspect="1" noChangeArrowheads="1"/>
          </p:cNvPicPr>
          <p:nvPr/>
        </p:nvPicPr>
        <p:blipFill>
          <a:blip r:embed="rId4"/>
          <a:srcRect/>
          <a:stretch>
            <a:fillRect/>
          </a:stretch>
        </p:blipFill>
        <p:spPr bwMode="auto">
          <a:xfrm>
            <a:off x="4200333" y="0"/>
            <a:ext cx="4943668" cy="3429000"/>
          </a:xfrm>
          <a:prstGeom prst="rect">
            <a:avLst/>
          </a:prstGeom>
          <a:noFill/>
        </p:spPr>
      </p:pic>
      <p:pic>
        <p:nvPicPr>
          <p:cNvPr id="21509" name="Picture 5" descr="F:\Project\фото\s_crimea_30.jpg"/>
          <p:cNvPicPr>
            <a:picLocks noChangeAspect="1" noChangeArrowheads="1"/>
          </p:cNvPicPr>
          <p:nvPr/>
        </p:nvPicPr>
        <p:blipFill>
          <a:blip r:embed="rId5"/>
          <a:srcRect/>
          <a:stretch>
            <a:fillRect/>
          </a:stretch>
        </p:blipFill>
        <p:spPr bwMode="auto">
          <a:xfrm>
            <a:off x="0" y="3357562"/>
            <a:ext cx="4214810" cy="3500438"/>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0.70"/>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decel="50000" fill="hold">
                                          <p:stCondLst>
                                            <p:cond delay="0"/>
                                          </p:stCondLst>
                                        </p:cTn>
                                        <p:tgtEl>
                                          <p:spTgt spid="2150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150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1507"/>
                                        </p:tgtEl>
                                        <p:attrNameLst>
                                          <p:attrName>ppt_w</p:attrName>
                                        </p:attrNameLst>
                                      </p:cBhvr>
                                      <p:tavLst>
                                        <p:tav tm="0">
                                          <p:val>
                                            <p:strVal val="#ppt_w*.05"/>
                                          </p:val>
                                        </p:tav>
                                        <p:tav tm="100000">
                                          <p:val>
                                            <p:strVal val="#ppt_w"/>
                                          </p:val>
                                        </p:tav>
                                      </p:tavLst>
                                    </p:anim>
                                    <p:anim calcmode="lin" valueType="num">
                                      <p:cBhvr>
                                        <p:cTn id="16" dur="1000" fill="hold"/>
                                        <p:tgtEl>
                                          <p:spTgt spid="2150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150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150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150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1507"/>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21508"/>
                                        </p:tgtEl>
                                        <p:attrNameLst>
                                          <p:attrName>style.visibility</p:attrName>
                                        </p:attrNameLst>
                                      </p:cBhvr>
                                      <p:to>
                                        <p:strVal val="visible"/>
                                      </p:to>
                                    </p:set>
                                    <p:anim calcmode="lin" valueType="num">
                                      <p:cBhvr>
                                        <p:cTn id="24" dur="1000" fill="hold"/>
                                        <p:tgtEl>
                                          <p:spTgt spid="21508"/>
                                        </p:tgtEl>
                                        <p:attrNameLst>
                                          <p:attrName>ppt_w</p:attrName>
                                        </p:attrNameLst>
                                      </p:cBhvr>
                                      <p:tavLst>
                                        <p:tav tm="0">
                                          <p:val>
                                            <p:strVal val="#ppt_w*0.70"/>
                                          </p:val>
                                        </p:tav>
                                        <p:tav tm="100000">
                                          <p:val>
                                            <p:strVal val="#ppt_w"/>
                                          </p:val>
                                        </p:tav>
                                      </p:tavLst>
                                    </p:anim>
                                    <p:anim calcmode="lin" valueType="num">
                                      <p:cBhvr>
                                        <p:cTn id="25" dur="1000" fill="hold"/>
                                        <p:tgtEl>
                                          <p:spTgt spid="21508"/>
                                        </p:tgtEl>
                                        <p:attrNameLst>
                                          <p:attrName>ppt_h</p:attrName>
                                        </p:attrNameLst>
                                      </p:cBhvr>
                                      <p:tavLst>
                                        <p:tav tm="0">
                                          <p:val>
                                            <p:strVal val="#ppt_h"/>
                                          </p:val>
                                        </p:tav>
                                        <p:tav tm="100000">
                                          <p:val>
                                            <p:strVal val="#ppt_h"/>
                                          </p:val>
                                        </p:tav>
                                      </p:tavLst>
                                    </p:anim>
                                    <p:animEffect transition="in" filter="fade">
                                      <p:cBhvr>
                                        <p:cTn id="26" dur="1000"/>
                                        <p:tgtEl>
                                          <p:spTgt spid="21508"/>
                                        </p:tgtEl>
                                      </p:cBhvr>
                                    </p:animEffect>
                                  </p:childTnLst>
                                </p:cTn>
                              </p:par>
                            </p:childTnLst>
                          </p:cTn>
                        </p:par>
                        <p:par>
                          <p:cTn id="27" fill="hold">
                            <p:stCondLst>
                              <p:cond delay="3000"/>
                            </p:stCondLst>
                            <p:childTnLst>
                              <p:par>
                                <p:cTn id="28" presetID="15" presetClass="entr" presetSubtype="0" fill="hold" nodeType="afterEffect">
                                  <p:stCondLst>
                                    <p:cond delay="0"/>
                                  </p:stCondLst>
                                  <p:childTnLst>
                                    <p:set>
                                      <p:cBhvr>
                                        <p:cTn id="29" dur="1" fill="hold">
                                          <p:stCondLst>
                                            <p:cond delay="0"/>
                                          </p:stCondLst>
                                        </p:cTn>
                                        <p:tgtEl>
                                          <p:spTgt spid="21509"/>
                                        </p:tgtEl>
                                        <p:attrNameLst>
                                          <p:attrName>style.visibility</p:attrName>
                                        </p:attrNameLst>
                                      </p:cBhvr>
                                      <p:to>
                                        <p:strVal val="visible"/>
                                      </p:to>
                                    </p:set>
                                    <p:anim calcmode="lin" valueType="num">
                                      <p:cBhvr>
                                        <p:cTn id="30" dur="1000" fill="hold"/>
                                        <p:tgtEl>
                                          <p:spTgt spid="21509"/>
                                        </p:tgtEl>
                                        <p:attrNameLst>
                                          <p:attrName>ppt_w</p:attrName>
                                        </p:attrNameLst>
                                      </p:cBhvr>
                                      <p:tavLst>
                                        <p:tav tm="0">
                                          <p:val>
                                            <p:fltVal val="0"/>
                                          </p:val>
                                        </p:tav>
                                        <p:tav tm="100000">
                                          <p:val>
                                            <p:strVal val="#ppt_w"/>
                                          </p:val>
                                        </p:tav>
                                      </p:tavLst>
                                    </p:anim>
                                    <p:anim calcmode="lin" valueType="num">
                                      <p:cBhvr>
                                        <p:cTn id="31" dur="1000" fill="hold"/>
                                        <p:tgtEl>
                                          <p:spTgt spid="21509"/>
                                        </p:tgtEl>
                                        <p:attrNameLst>
                                          <p:attrName>ppt_h</p:attrName>
                                        </p:attrNameLst>
                                      </p:cBhvr>
                                      <p:tavLst>
                                        <p:tav tm="0">
                                          <p:val>
                                            <p:fltVal val="0"/>
                                          </p:val>
                                        </p:tav>
                                        <p:tav tm="100000">
                                          <p:val>
                                            <p:strVal val="#ppt_h"/>
                                          </p:val>
                                        </p:tav>
                                      </p:tavLst>
                                    </p:anim>
                                    <p:anim calcmode="lin" valueType="num">
                                      <p:cBhvr>
                                        <p:cTn id="32" dur="1000" fill="hold"/>
                                        <p:tgtEl>
                                          <p:spTgt spid="2150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15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0066FF"/>
                </a:solidFill>
              </a:rPr>
              <a:t>Water Resources</a:t>
            </a:r>
            <a:endParaRPr lang="ru-RU" dirty="0">
              <a:solidFill>
                <a:srgbClr val="0066FF"/>
              </a:solidFill>
            </a:endParaRPr>
          </a:p>
        </p:txBody>
      </p:sp>
      <p:sp>
        <p:nvSpPr>
          <p:cNvPr id="3" name="Содержимое 2"/>
          <p:cNvSpPr>
            <a:spLocks noGrp="1"/>
          </p:cNvSpPr>
          <p:nvPr>
            <p:ph sz="half" idx="1"/>
          </p:nvPr>
        </p:nvSpPr>
        <p:spPr/>
        <p:txBody>
          <a:bodyPr>
            <a:normAutofit lnSpcReduction="10000"/>
          </a:bodyPr>
          <a:lstStyle/>
          <a:p>
            <a:endParaRPr lang="ru-RU" dirty="0"/>
          </a:p>
        </p:txBody>
      </p:sp>
      <p:sp>
        <p:nvSpPr>
          <p:cNvPr id="4" name="Содержимое 3"/>
          <p:cNvSpPr>
            <a:spLocks noGrp="1"/>
          </p:cNvSpPr>
          <p:nvPr>
            <p:ph sz="half" idx="2"/>
          </p:nvPr>
        </p:nvSpPr>
        <p:spPr/>
        <p:txBody>
          <a:bodyPr>
            <a:normAutofit lnSpcReduction="10000"/>
          </a:bodyPr>
          <a:lstStyle/>
          <a:p>
            <a:r>
              <a:rPr lang="en-US" dirty="0" smtClean="0">
                <a:solidFill>
                  <a:srgbClr val="FFFF00"/>
                </a:solidFill>
              </a:rPr>
              <a:t>The Black Sea has a surface area of 423 000 sq km. There are only a few islands in it. Its depth is 2000 m. The animal life is limited. Among the best known fish are goby, mullet, plaice, etc.</a:t>
            </a:r>
          </a:p>
          <a:p>
            <a:r>
              <a:rPr lang="en-US" dirty="0" smtClean="0">
                <a:solidFill>
                  <a:srgbClr val="FFFF00"/>
                </a:solidFill>
              </a:rPr>
              <a:t>The Sea of Azov is much less picturesque.   </a:t>
            </a:r>
            <a:endParaRPr lang="ru-RU" dirty="0">
              <a:solidFill>
                <a:srgbClr val="FFFF00"/>
              </a:solidFill>
            </a:endParaRPr>
          </a:p>
        </p:txBody>
      </p:sp>
      <p:pic>
        <p:nvPicPr>
          <p:cNvPr id="5" name="Picture 2" descr="F:\Project\фото\2476_23374.jpg"/>
          <p:cNvPicPr>
            <a:picLocks noChangeAspect="1" noChangeArrowheads="1"/>
          </p:cNvPicPr>
          <p:nvPr/>
        </p:nvPicPr>
        <p:blipFill>
          <a:blip r:embed="rId2"/>
          <a:srcRect/>
          <a:stretch>
            <a:fillRect/>
          </a:stretch>
        </p:blipFill>
        <p:spPr bwMode="auto">
          <a:xfrm>
            <a:off x="0" y="1857363"/>
            <a:ext cx="4929190" cy="5000637"/>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750"/>
                            </p:stCondLst>
                            <p:childTnLst>
                              <p:par>
                                <p:cTn id="11" presetID="3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9" fill="hold">
                            <p:stCondLst>
                              <p:cond delay="4750"/>
                            </p:stCondLst>
                            <p:childTnLst>
                              <p:par>
                                <p:cTn id="20" presetID="35" presetClass="entr" presetSubtype="0"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anim calcmode="lin" valueType="num">
                                      <p:cBhvr>
                                        <p:cTn id="23"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26" fill="hold">
                            <p:stCondLst>
                              <p:cond delay="6750"/>
                            </p:stCondLst>
                            <p:childTnLst>
                              <p:par>
                                <p:cTn id="27" presetID="35"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anim calcmode="lin" valueType="num">
                                      <p:cBhvr>
                                        <p:cTn id="30"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3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Project\фото\2f0bd_70038.jpg"/>
          <p:cNvPicPr>
            <a:picLocks noChangeAspect="1" noChangeArrowheads="1"/>
          </p:cNvPicPr>
          <p:nvPr/>
        </p:nvPicPr>
        <p:blipFill>
          <a:blip r:embed="rId2"/>
          <a:srcRect/>
          <a:stretch>
            <a:fillRect/>
          </a:stretch>
        </p:blipFill>
        <p:spPr bwMode="auto">
          <a:xfrm>
            <a:off x="0" y="0"/>
            <a:ext cx="4714876" cy="3357562"/>
          </a:xfrm>
          <a:prstGeom prst="rect">
            <a:avLst/>
          </a:prstGeom>
          <a:noFill/>
        </p:spPr>
      </p:pic>
      <p:pic>
        <p:nvPicPr>
          <p:cNvPr id="4100" name="Picture 4" descr="F:\Project\фото\1386872402_0.jpg"/>
          <p:cNvPicPr>
            <a:picLocks noChangeAspect="1" noChangeArrowheads="1"/>
          </p:cNvPicPr>
          <p:nvPr/>
        </p:nvPicPr>
        <p:blipFill>
          <a:blip r:embed="rId3"/>
          <a:srcRect/>
          <a:stretch>
            <a:fillRect/>
          </a:stretch>
        </p:blipFill>
        <p:spPr bwMode="auto">
          <a:xfrm>
            <a:off x="4714877" y="0"/>
            <a:ext cx="4429124" cy="3357562"/>
          </a:xfrm>
          <a:prstGeom prst="rect">
            <a:avLst/>
          </a:prstGeom>
          <a:noFill/>
        </p:spPr>
      </p:pic>
      <p:pic>
        <p:nvPicPr>
          <p:cNvPr id="3074" name="Picture 2" descr="F:\Project\фото\fiolent2.jpg"/>
          <p:cNvPicPr>
            <a:picLocks noChangeAspect="1" noChangeArrowheads="1"/>
          </p:cNvPicPr>
          <p:nvPr/>
        </p:nvPicPr>
        <p:blipFill>
          <a:blip r:embed="rId4"/>
          <a:srcRect/>
          <a:stretch>
            <a:fillRect/>
          </a:stretch>
        </p:blipFill>
        <p:spPr bwMode="auto">
          <a:xfrm>
            <a:off x="0" y="3286123"/>
            <a:ext cx="4786314" cy="3571877"/>
          </a:xfrm>
          <a:prstGeom prst="rect">
            <a:avLst/>
          </a:prstGeom>
          <a:noFill/>
        </p:spPr>
      </p:pic>
      <p:pic>
        <p:nvPicPr>
          <p:cNvPr id="3075" name="Picture 3" descr="F:\Project\фото\more2.jpg"/>
          <p:cNvPicPr>
            <a:picLocks noChangeAspect="1" noChangeArrowheads="1"/>
          </p:cNvPicPr>
          <p:nvPr/>
        </p:nvPicPr>
        <p:blipFill>
          <a:blip r:embed="rId5"/>
          <a:srcRect/>
          <a:stretch>
            <a:fillRect/>
          </a:stretch>
        </p:blipFill>
        <p:spPr bwMode="auto">
          <a:xfrm>
            <a:off x="4714875" y="3286125"/>
            <a:ext cx="4429125" cy="3571876"/>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2000"/>
                                        <p:tgtEl>
                                          <p:spTgt spid="3074"/>
                                        </p:tgtEl>
                                      </p:cBhvr>
                                    </p:animEffect>
                                  </p:childTnLst>
                                </p:cTn>
                              </p:par>
                            </p:childTnLst>
                          </p:cTn>
                        </p:par>
                        <p:par>
                          <p:cTn id="14" fill="hold">
                            <p:stCondLst>
                              <p:cond delay="3000"/>
                            </p:stCondLst>
                            <p:childTnLst>
                              <p:par>
                                <p:cTn id="15" presetID="50" presetClass="entr" presetSubtype="0" decel="100000"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1000" fill="hold"/>
                                        <p:tgtEl>
                                          <p:spTgt spid="4100"/>
                                        </p:tgtEl>
                                        <p:attrNameLst>
                                          <p:attrName>ppt_w</p:attrName>
                                        </p:attrNameLst>
                                      </p:cBhvr>
                                      <p:tavLst>
                                        <p:tav tm="0">
                                          <p:val>
                                            <p:strVal val="#ppt_w+.3"/>
                                          </p:val>
                                        </p:tav>
                                        <p:tav tm="100000">
                                          <p:val>
                                            <p:strVal val="#ppt_w"/>
                                          </p:val>
                                        </p:tav>
                                      </p:tavLst>
                                    </p:anim>
                                    <p:anim calcmode="lin" valueType="num">
                                      <p:cBhvr>
                                        <p:cTn id="18" dur="1000" fill="hold"/>
                                        <p:tgtEl>
                                          <p:spTgt spid="4100"/>
                                        </p:tgtEl>
                                        <p:attrNameLst>
                                          <p:attrName>ppt_h</p:attrName>
                                        </p:attrNameLst>
                                      </p:cBhvr>
                                      <p:tavLst>
                                        <p:tav tm="0">
                                          <p:val>
                                            <p:strVal val="#ppt_h"/>
                                          </p:val>
                                        </p:tav>
                                        <p:tav tm="100000">
                                          <p:val>
                                            <p:strVal val="#ppt_h"/>
                                          </p:val>
                                        </p:tav>
                                      </p:tavLst>
                                    </p:anim>
                                    <p:animEffect transition="in" filter="fade">
                                      <p:cBhvr>
                                        <p:cTn id="19" dur="1000"/>
                                        <p:tgtEl>
                                          <p:spTgt spid="4100"/>
                                        </p:tgtEl>
                                      </p:cBhvr>
                                    </p:animEffect>
                                  </p:childTnLst>
                                </p:cTn>
                              </p:par>
                            </p:childTnLst>
                          </p:cTn>
                        </p:par>
                        <p:par>
                          <p:cTn id="20" fill="hold">
                            <p:stCondLst>
                              <p:cond delay="4000"/>
                            </p:stCondLst>
                            <p:childTnLst>
                              <p:par>
                                <p:cTn id="21" presetID="30" presetClass="entr" presetSubtype="0"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800" decel="100000"/>
                                        <p:tgtEl>
                                          <p:spTgt spid="3075"/>
                                        </p:tgtEl>
                                      </p:cBhvr>
                                    </p:animEffect>
                                    <p:anim calcmode="lin" valueType="num">
                                      <p:cBhvr>
                                        <p:cTn id="24" dur="800" decel="100000" fill="hold"/>
                                        <p:tgtEl>
                                          <p:spTgt spid="3075"/>
                                        </p:tgtEl>
                                        <p:attrNameLst>
                                          <p:attrName>style.rotation</p:attrName>
                                        </p:attrNameLst>
                                      </p:cBhvr>
                                      <p:tavLst>
                                        <p:tav tm="0">
                                          <p:val>
                                            <p:fltVal val="-90"/>
                                          </p:val>
                                        </p:tav>
                                        <p:tav tm="100000">
                                          <p:val>
                                            <p:fltVal val="0"/>
                                          </p:val>
                                        </p:tav>
                                      </p:tavLst>
                                    </p:anim>
                                    <p:anim calcmode="lin" valueType="num">
                                      <p:cBhvr>
                                        <p:cTn id="25" dur="800" decel="100000" fill="hold"/>
                                        <p:tgtEl>
                                          <p:spTgt spid="3075"/>
                                        </p:tgtEl>
                                        <p:attrNameLst>
                                          <p:attrName>ppt_x</p:attrName>
                                        </p:attrNameLst>
                                      </p:cBhvr>
                                      <p:tavLst>
                                        <p:tav tm="0">
                                          <p:val>
                                            <p:strVal val="#ppt_x+0.4"/>
                                          </p:val>
                                        </p:tav>
                                        <p:tav tm="100000">
                                          <p:val>
                                            <p:strVal val="#ppt_x-0.05"/>
                                          </p:val>
                                        </p:tav>
                                      </p:tavLst>
                                    </p:anim>
                                    <p:anim calcmode="lin" valueType="num">
                                      <p:cBhvr>
                                        <p:cTn id="26" dur="800" decel="100000" fill="hold"/>
                                        <p:tgtEl>
                                          <p:spTgt spid="307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07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0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pPr algn="ctr"/>
            <a:r>
              <a:rPr lang="en-US" dirty="0" smtClean="0"/>
              <a:t>The map of the Crimea</a:t>
            </a:r>
            <a:endParaRPr lang="ru-RU" dirty="0"/>
          </a:p>
        </p:txBody>
      </p:sp>
      <p:sp>
        <p:nvSpPr>
          <p:cNvPr id="5" name="Содержимое 4"/>
          <p:cNvSpPr>
            <a:spLocks noGrp="1"/>
          </p:cNvSpPr>
          <p:nvPr>
            <p:ph idx="1"/>
          </p:nvPr>
        </p:nvSpPr>
        <p:spPr/>
        <p:txBody>
          <a:bodyPr/>
          <a:lstStyle/>
          <a:p>
            <a:endParaRPr lang="ru-RU"/>
          </a:p>
        </p:txBody>
      </p:sp>
      <p:pic>
        <p:nvPicPr>
          <p:cNvPr id="2050" name="Picture 2" descr="F:\Project\фото\map_of_crimea.gif"/>
          <p:cNvPicPr>
            <a:picLocks noChangeAspect="1" noChangeArrowheads="1"/>
          </p:cNvPicPr>
          <p:nvPr/>
        </p:nvPicPr>
        <p:blipFill>
          <a:blip r:embed="rId2"/>
          <a:srcRect/>
          <a:stretch>
            <a:fillRect/>
          </a:stretch>
        </p:blipFill>
        <p:spPr bwMode="auto">
          <a:xfrm>
            <a:off x="0" y="1643050"/>
            <a:ext cx="9144000" cy="5214950"/>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Project\фото\10.jpg"/>
          <p:cNvPicPr>
            <a:picLocks noChangeAspect="1" noChangeArrowheads="1"/>
          </p:cNvPicPr>
          <p:nvPr/>
        </p:nvPicPr>
        <p:blipFill>
          <a:blip r:embed="rId2"/>
          <a:srcRect/>
          <a:stretch>
            <a:fillRect/>
          </a:stretch>
        </p:blipFill>
        <p:spPr bwMode="auto">
          <a:xfrm>
            <a:off x="1" y="1"/>
            <a:ext cx="4500562" cy="3214686"/>
          </a:xfrm>
          <a:prstGeom prst="rect">
            <a:avLst/>
          </a:prstGeom>
          <a:noFill/>
        </p:spPr>
      </p:pic>
      <p:pic>
        <p:nvPicPr>
          <p:cNvPr id="5123" name="Picture 3" descr="F:\Project\фото\9339561_e00a7ed3.jpg"/>
          <p:cNvPicPr>
            <a:picLocks noChangeAspect="1" noChangeArrowheads="1"/>
          </p:cNvPicPr>
          <p:nvPr/>
        </p:nvPicPr>
        <p:blipFill>
          <a:blip r:embed="rId3"/>
          <a:srcRect/>
          <a:stretch>
            <a:fillRect/>
          </a:stretch>
        </p:blipFill>
        <p:spPr bwMode="auto">
          <a:xfrm>
            <a:off x="0" y="3214686"/>
            <a:ext cx="4500562" cy="3643314"/>
          </a:xfrm>
          <a:prstGeom prst="rect">
            <a:avLst/>
          </a:prstGeom>
          <a:noFill/>
        </p:spPr>
      </p:pic>
      <p:pic>
        <p:nvPicPr>
          <p:cNvPr id="5124" name="Picture 4" descr="F:\Project\фото\big_71216708880.jpg"/>
          <p:cNvPicPr>
            <a:picLocks noChangeAspect="1" noChangeArrowheads="1"/>
          </p:cNvPicPr>
          <p:nvPr/>
        </p:nvPicPr>
        <p:blipFill>
          <a:blip r:embed="rId4"/>
          <a:srcRect/>
          <a:stretch>
            <a:fillRect/>
          </a:stretch>
        </p:blipFill>
        <p:spPr bwMode="auto">
          <a:xfrm>
            <a:off x="4500562" y="1"/>
            <a:ext cx="4643438" cy="3214686"/>
          </a:xfrm>
          <a:prstGeom prst="rect">
            <a:avLst/>
          </a:prstGeom>
          <a:noFill/>
        </p:spPr>
      </p:pic>
      <p:pic>
        <p:nvPicPr>
          <p:cNvPr id="5125" name="Picture 5" descr="F:\Project\фото\delphinus.jpg"/>
          <p:cNvPicPr>
            <a:picLocks noChangeAspect="1" noChangeArrowheads="1"/>
          </p:cNvPicPr>
          <p:nvPr/>
        </p:nvPicPr>
        <p:blipFill>
          <a:blip r:embed="rId5"/>
          <a:srcRect/>
          <a:stretch>
            <a:fillRect/>
          </a:stretch>
        </p:blipFill>
        <p:spPr bwMode="auto">
          <a:xfrm>
            <a:off x="4500562" y="3214686"/>
            <a:ext cx="4643438" cy="364331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blinds(horizontal)">
                                      <p:cBhvr>
                                        <p:cTn id="14" dur="2000"/>
                                        <p:tgtEl>
                                          <p:spTgt spid="5124"/>
                                        </p:tgtEl>
                                      </p:cBhvr>
                                    </p:animEffect>
                                  </p:childTnLst>
                                </p:cTn>
                              </p:par>
                            </p:childTnLst>
                          </p:cTn>
                        </p:par>
                        <p:par>
                          <p:cTn id="15" fill="hold">
                            <p:stCondLst>
                              <p:cond delay="3000"/>
                            </p:stCondLst>
                            <p:childTnLst>
                              <p:par>
                                <p:cTn id="16" presetID="4" presetClass="entr" presetSubtype="16"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box(in)">
                                      <p:cBhvr>
                                        <p:cTn id="18" dur="2000"/>
                                        <p:tgtEl>
                                          <p:spTgt spid="5125"/>
                                        </p:tgtEl>
                                      </p:cBhvr>
                                    </p:animEffect>
                                  </p:childTnLst>
                                </p:cTn>
                              </p:par>
                            </p:childTnLst>
                          </p:cTn>
                        </p:par>
                        <p:par>
                          <p:cTn id="19" fill="hold">
                            <p:stCondLst>
                              <p:cond delay="5000"/>
                            </p:stCondLst>
                            <p:childTnLst>
                              <p:par>
                                <p:cTn id="20" presetID="50" presetClass="entr" presetSubtype="0" decel="10000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2000" fill="hold"/>
                                        <p:tgtEl>
                                          <p:spTgt spid="5122"/>
                                        </p:tgtEl>
                                        <p:attrNameLst>
                                          <p:attrName>ppt_w</p:attrName>
                                        </p:attrNameLst>
                                      </p:cBhvr>
                                      <p:tavLst>
                                        <p:tav tm="0">
                                          <p:val>
                                            <p:strVal val="#ppt_w+.3"/>
                                          </p:val>
                                        </p:tav>
                                        <p:tav tm="100000">
                                          <p:val>
                                            <p:strVal val="#ppt_w"/>
                                          </p:val>
                                        </p:tav>
                                      </p:tavLst>
                                    </p:anim>
                                    <p:anim calcmode="lin" valueType="num">
                                      <p:cBhvr>
                                        <p:cTn id="23" dur="2000" fill="hold"/>
                                        <p:tgtEl>
                                          <p:spTgt spid="5122"/>
                                        </p:tgtEl>
                                        <p:attrNameLst>
                                          <p:attrName>ppt_h</p:attrName>
                                        </p:attrNameLst>
                                      </p:cBhvr>
                                      <p:tavLst>
                                        <p:tav tm="0">
                                          <p:val>
                                            <p:strVal val="#ppt_h"/>
                                          </p:val>
                                        </p:tav>
                                        <p:tav tm="100000">
                                          <p:val>
                                            <p:strVal val="#ppt_h"/>
                                          </p:val>
                                        </p:tav>
                                      </p:tavLst>
                                    </p:anim>
                                    <p:animEffect transition="in" filter="fade">
                                      <p:cBhvr>
                                        <p:cTn id="2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rgbClr val="FFFFFF"/>
                </a:solidFill>
              </a:rPr>
              <a:t>Syvash</a:t>
            </a:r>
            <a:r>
              <a:rPr lang="en-US" dirty="0" smtClean="0">
                <a:solidFill>
                  <a:srgbClr val="FFFFFF"/>
                </a:solidFill>
              </a:rPr>
              <a:t> Bay</a:t>
            </a:r>
            <a:endParaRPr lang="ru-RU" dirty="0">
              <a:solidFill>
                <a:srgbClr val="FFFFFF"/>
              </a:solidFill>
            </a:endParaRPr>
          </a:p>
        </p:txBody>
      </p:sp>
      <p:sp>
        <p:nvSpPr>
          <p:cNvPr id="3" name="Содержимое 2"/>
          <p:cNvSpPr>
            <a:spLocks noGrp="1"/>
          </p:cNvSpPr>
          <p:nvPr>
            <p:ph sz="half" idx="1"/>
          </p:nvPr>
        </p:nvSpPr>
        <p:spPr/>
        <p:txBody>
          <a:bodyPr>
            <a:normAutofit lnSpcReduction="10000"/>
          </a:bodyPr>
          <a:lstStyle/>
          <a:p>
            <a:r>
              <a:rPr lang="en-US" dirty="0" err="1" smtClean="0">
                <a:solidFill>
                  <a:schemeClr val="bg1">
                    <a:lumMod val="95000"/>
                    <a:lumOff val="5000"/>
                  </a:schemeClr>
                </a:solidFill>
              </a:rPr>
              <a:t>Syvash</a:t>
            </a:r>
            <a:r>
              <a:rPr lang="en-US" dirty="0" smtClean="0">
                <a:solidFill>
                  <a:schemeClr val="bg1">
                    <a:lumMod val="95000"/>
                    <a:lumOff val="5000"/>
                  </a:schemeClr>
                </a:solidFill>
              </a:rPr>
              <a:t> Bay with bitter and very salty waters forms part of the sea. There are wonderful sandy beaches on its northern coast and it is very rich in fish life. It is a small sea, and is the world’s most shallow sea, its average depth being 5-7 m. </a:t>
            </a:r>
            <a:endParaRPr lang="ru-RU" dirty="0">
              <a:solidFill>
                <a:schemeClr val="bg1">
                  <a:lumMod val="95000"/>
                  <a:lumOff val="5000"/>
                </a:schemeClr>
              </a:solidFill>
            </a:endParaRPr>
          </a:p>
        </p:txBody>
      </p:sp>
      <p:sp>
        <p:nvSpPr>
          <p:cNvPr id="4" name="Содержимое 3"/>
          <p:cNvSpPr>
            <a:spLocks noGrp="1"/>
          </p:cNvSpPr>
          <p:nvPr>
            <p:ph sz="half" idx="2"/>
          </p:nvPr>
        </p:nvSpPr>
        <p:spPr/>
        <p:txBody>
          <a:bodyPr>
            <a:normAutofit lnSpcReduction="10000"/>
          </a:bodyPr>
          <a:lstStyle/>
          <a:p>
            <a:endParaRPr lang="ru-RU" dirty="0"/>
          </a:p>
        </p:txBody>
      </p:sp>
      <p:pic>
        <p:nvPicPr>
          <p:cNvPr id="5" name="Picture 2" descr="F:\Project\фото\2608902.jpg"/>
          <p:cNvPicPr>
            <a:picLocks noChangeAspect="1" noChangeArrowheads="1"/>
          </p:cNvPicPr>
          <p:nvPr/>
        </p:nvPicPr>
        <p:blipFill>
          <a:blip r:embed="rId2"/>
          <a:srcRect/>
          <a:stretch>
            <a:fillRect/>
          </a:stretch>
        </p:blipFill>
        <p:spPr bwMode="auto">
          <a:xfrm>
            <a:off x="4500562" y="0"/>
            <a:ext cx="4643438" cy="6858000"/>
          </a:xfrm>
          <a:prstGeom prst="rect">
            <a:avLst/>
          </a:prstGeom>
          <a:noFill/>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1000"/>
                                        <p:tgtEl>
                                          <p:spTgt spid="3">
                                            <p:txEl>
                                              <p:pRg st="0" end="0"/>
                                            </p:txEl>
                                          </p:spTgt>
                                        </p:tgtEl>
                                      </p:cBhvr>
                                    </p:animEffect>
                                  </p:childTnLst>
                                </p:cTn>
                              </p:par>
                            </p:childTnLst>
                          </p:cTn>
                        </p:par>
                        <p:par>
                          <p:cTn id="19" fill="hold">
                            <p:stCondLst>
                              <p:cond delay="2000"/>
                            </p:stCondLst>
                            <p:childTnLst>
                              <p:par>
                                <p:cTn id="20" presetID="16" presetClass="entr" presetSubtype="2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786314" y="0"/>
            <a:ext cx="4357686" cy="5072074"/>
          </a:xfrm>
        </p:spPr>
        <p:txBody>
          <a:bodyPr>
            <a:normAutofit lnSpcReduction="10000"/>
          </a:bodyPr>
          <a:lstStyle/>
          <a:p>
            <a:endParaRPr lang="ru-RU" dirty="0" smtClean="0">
              <a:solidFill>
                <a:srgbClr val="0000FF"/>
              </a:solidFill>
            </a:endParaRPr>
          </a:p>
          <a:p>
            <a:endParaRPr lang="ru-RU" dirty="0" smtClean="0">
              <a:solidFill>
                <a:srgbClr val="0000FF"/>
              </a:solidFill>
            </a:endParaRPr>
          </a:p>
          <a:p>
            <a:endParaRPr lang="ru-RU" dirty="0" smtClean="0">
              <a:solidFill>
                <a:srgbClr val="0000FF"/>
              </a:solidFill>
            </a:endParaRPr>
          </a:p>
          <a:p>
            <a:endParaRPr lang="ru-RU" dirty="0" smtClean="0">
              <a:solidFill>
                <a:srgbClr val="0000FF"/>
              </a:solidFill>
            </a:endParaRPr>
          </a:p>
          <a:p>
            <a:endParaRPr lang="ru-RU" dirty="0" smtClean="0">
              <a:solidFill>
                <a:srgbClr val="0000FF"/>
              </a:solidFill>
            </a:endParaRPr>
          </a:p>
          <a:p>
            <a:endParaRPr lang="ru-RU" dirty="0" smtClean="0">
              <a:solidFill>
                <a:srgbClr val="0000FF"/>
              </a:solidFill>
            </a:endParaRPr>
          </a:p>
          <a:p>
            <a:r>
              <a:rPr lang="en-US" dirty="0" smtClean="0">
                <a:solidFill>
                  <a:srgbClr val="0000FF"/>
                </a:solidFill>
              </a:rPr>
              <a:t>The beaches of Taurus are so wonderful.</a:t>
            </a:r>
          </a:p>
          <a:p>
            <a:r>
              <a:rPr lang="en-US" dirty="0" smtClean="0">
                <a:solidFill>
                  <a:srgbClr val="0000FF"/>
                </a:solidFill>
              </a:rPr>
              <a:t>When we can admire them from the ship…</a:t>
            </a:r>
          </a:p>
          <a:p>
            <a:r>
              <a:rPr lang="en-US" dirty="0" smtClean="0"/>
              <a:t>                                                                  </a:t>
            </a:r>
            <a:r>
              <a:rPr lang="en-US" dirty="0" err="1" smtClean="0">
                <a:solidFill>
                  <a:srgbClr val="33CC33"/>
                </a:solidFill>
              </a:rPr>
              <a:t>A.S.Pushkin</a:t>
            </a:r>
            <a:endParaRPr lang="en-US" dirty="0" smtClean="0">
              <a:solidFill>
                <a:srgbClr val="33CC33"/>
              </a:solidFill>
            </a:endParaRPr>
          </a:p>
          <a:p>
            <a:endParaRPr lang="ru-RU" dirty="0"/>
          </a:p>
        </p:txBody>
      </p:sp>
      <p:pic>
        <p:nvPicPr>
          <p:cNvPr id="7170" name="Picture 2" descr="F:\Project\фото\crimea1.jpg"/>
          <p:cNvPicPr>
            <a:picLocks noChangeAspect="1" noChangeArrowheads="1"/>
          </p:cNvPicPr>
          <p:nvPr/>
        </p:nvPicPr>
        <p:blipFill>
          <a:blip r:embed="rId2"/>
          <a:srcRect/>
          <a:stretch>
            <a:fillRect/>
          </a:stretch>
        </p:blipFill>
        <p:spPr bwMode="auto">
          <a:xfrm>
            <a:off x="0" y="0"/>
            <a:ext cx="4857752" cy="6858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1000"/>
                                        <p:tgtEl>
                                          <p:spTgt spid="7170"/>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11"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6" end="6"/>
                                            </p:txEl>
                                          </p:spTgt>
                                        </p:tgtEl>
                                        <p:attrNameLst>
                                          <p:attrName>fill.type</p:attrName>
                                        </p:attrNameLst>
                                      </p:cBhvr>
                                      <p:to>
                                        <p:strVal val="solid"/>
                                      </p:to>
                                    </p:set>
                                  </p:childTnLst>
                                </p:cTn>
                              </p:par>
                            </p:childTnLst>
                          </p:cTn>
                        </p:par>
                        <p:par>
                          <p:cTn id="14" fill="hold">
                            <p:stCondLst>
                              <p:cond delay="23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17"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7" end="7"/>
                                            </p:txEl>
                                          </p:spTgt>
                                        </p:tgtEl>
                                        <p:attrNameLst>
                                          <p:attrName>fill.type</p:attrName>
                                        </p:attrNameLst>
                                      </p:cBhvr>
                                      <p:to>
                                        <p:strVal val="solid"/>
                                      </p:to>
                                    </p:set>
                                  </p:childTnLst>
                                </p:cTn>
                              </p:par>
                            </p:childTnLst>
                          </p:cTn>
                        </p:par>
                        <p:par>
                          <p:cTn id="20" fill="hold">
                            <p:stCondLst>
                              <p:cond delay="36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2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The Crimean Referendum</a:t>
            </a:r>
            <a:endParaRPr lang="ru-RU" dirty="0"/>
          </a:p>
        </p:txBody>
      </p:sp>
      <p:sp>
        <p:nvSpPr>
          <p:cNvPr id="5" name="Содержимое 4"/>
          <p:cNvSpPr>
            <a:spLocks noGrp="1"/>
          </p:cNvSpPr>
          <p:nvPr>
            <p:ph sz="half" idx="1"/>
          </p:nvPr>
        </p:nvSpPr>
        <p:spPr/>
        <p:txBody>
          <a:bodyPr>
            <a:normAutofit/>
          </a:bodyPr>
          <a:lstStyle/>
          <a:p>
            <a:endParaRPr lang="ru-RU" dirty="0"/>
          </a:p>
        </p:txBody>
      </p:sp>
      <p:sp>
        <p:nvSpPr>
          <p:cNvPr id="6" name="Содержимое 5"/>
          <p:cNvSpPr>
            <a:spLocks noGrp="1"/>
          </p:cNvSpPr>
          <p:nvPr>
            <p:ph sz="half" idx="2"/>
          </p:nvPr>
        </p:nvSpPr>
        <p:spPr/>
        <p:txBody>
          <a:bodyPr>
            <a:noAutofit/>
          </a:bodyPr>
          <a:lstStyle/>
          <a:p>
            <a:r>
              <a:rPr lang="en-US" sz="1600" dirty="0" smtClean="0">
                <a:solidFill>
                  <a:srgbClr val="FFFF00"/>
                </a:solidFill>
              </a:rPr>
              <a:t>Crimean status referendum, 2014 was a referendum on the status of Crimea held on March 16, 2014, by the legislature of Autonomous Republic of Crimea as well as by the local government of Sevastopol, both subdivisions of Ukraine at the time. The referendum asked the people of Crimea whether they wanted to join Russia as a federal subject, or if they wanted to restore the 1992 Crimean Constitution and Crimea’s status as a part of Ukraine.</a:t>
            </a:r>
          </a:p>
          <a:p>
            <a:r>
              <a:rPr lang="en-US" sz="1600" dirty="0" smtClean="0">
                <a:solidFill>
                  <a:srgbClr val="FFFF00"/>
                </a:solidFill>
              </a:rPr>
              <a:t>Following the referendum, the Supreme Council of Crimea and Sevastopol City Council declared independence of Crimea from Ukraine and requested to join the Russian Federation. On the same day, Russia recognized Crimea as a sovereign state.</a:t>
            </a:r>
            <a:endParaRPr lang="ru-RU" sz="1600" dirty="0">
              <a:solidFill>
                <a:srgbClr val="FFFF00"/>
              </a:solidFill>
            </a:endParaRPr>
          </a:p>
        </p:txBody>
      </p:sp>
      <p:pic>
        <p:nvPicPr>
          <p:cNvPr id="5122" name="Picture 2" descr="G:\Project\Крым\platinumwall.ru_201004212226417899.jpg"/>
          <p:cNvPicPr>
            <a:picLocks noChangeAspect="1" noChangeArrowheads="1"/>
          </p:cNvPicPr>
          <p:nvPr/>
        </p:nvPicPr>
        <p:blipFill>
          <a:blip r:embed="rId2"/>
          <a:srcRect/>
          <a:stretch>
            <a:fillRect/>
          </a:stretch>
        </p:blipFill>
        <p:spPr bwMode="auto">
          <a:xfrm>
            <a:off x="14288" y="1857365"/>
            <a:ext cx="4962525" cy="5000636"/>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45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par>
                          <p:cTn id="19" fill="hold">
                            <p:stCondLst>
                              <p:cond delay="2450"/>
                            </p:stCondLst>
                            <p:childTnLst>
                              <p:par>
                                <p:cTn id="20" presetID="35"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anim calcmode="lin" valueType="num">
                                      <p:cBhvr>
                                        <p:cTn id="23"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par>
                          <p:cTn id="26" fill="hold">
                            <p:stCondLst>
                              <p:cond delay="4450"/>
                            </p:stCondLst>
                            <p:childTnLst>
                              <p:par>
                                <p:cTn id="27" presetID="35" presetClass="entr" presetSubtype="0" fill="hold" grpId="0"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2000"/>
                                        <p:tgtEl>
                                          <p:spTgt spid="6">
                                            <p:txEl>
                                              <p:pRg st="1" end="1"/>
                                            </p:txEl>
                                          </p:spTgt>
                                        </p:tgtEl>
                                      </p:cBhvr>
                                    </p:animEffect>
                                    <p:anim calcmode="lin" valueType="num">
                                      <p:cBhvr>
                                        <p:cTn id="30"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31"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roject\фото 2\335574.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00B050"/>
                </a:solidFill>
              </a:rPr>
              <a:t>My Crimea</a:t>
            </a:r>
            <a:endParaRPr lang="ru-RU" dirty="0">
              <a:solidFill>
                <a:srgbClr val="00B050"/>
              </a:solidFill>
            </a:endParaRPr>
          </a:p>
        </p:txBody>
      </p:sp>
      <p:sp>
        <p:nvSpPr>
          <p:cNvPr id="3" name="Содержимое 2"/>
          <p:cNvSpPr>
            <a:spLocks noGrp="1"/>
          </p:cNvSpPr>
          <p:nvPr>
            <p:ph idx="1"/>
          </p:nvPr>
        </p:nvSpPr>
        <p:spPr/>
        <p:txBody>
          <a:bodyPr/>
          <a:lstStyle/>
          <a:p>
            <a:r>
              <a:rPr lang="en-US" dirty="0" smtClean="0">
                <a:solidFill>
                  <a:srgbClr val="00B050"/>
                </a:solidFill>
              </a:rPr>
              <a:t>I like you infinitely, my native land!</a:t>
            </a:r>
          </a:p>
          <a:p>
            <a:r>
              <a:rPr lang="en-US" dirty="0" smtClean="0">
                <a:solidFill>
                  <a:srgbClr val="00B050"/>
                </a:solidFill>
              </a:rPr>
              <a:t>I like your high mounts and yellow sand!</a:t>
            </a:r>
          </a:p>
          <a:p>
            <a:r>
              <a:rPr lang="en-US" dirty="0" smtClean="0">
                <a:solidFill>
                  <a:srgbClr val="00B050"/>
                </a:solidFill>
              </a:rPr>
              <a:t>I like your rivers, lakes and seas,</a:t>
            </a:r>
          </a:p>
          <a:p>
            <a:r>
              <a:rPr lang="en-US" dirty="0" smtClean="0">
                <a:solidFill>
                  <a:srgbClr val="00B050"/>
                </a:solidFill>
              </a:rPr>
              <a:t>Your fields, your sky and even trees!</a:t>
            </a:r>
          </a:p>
          <a:p>
            <a:r>
              <a:rPr lang="en-US" dirty="0" smtClean="0">
                <a:solidFill>
                  <a:srgbClr val="00B050"/>
                </a:solidFill>
              </a:rPr>
              <a:t>I am proud of you, my native Crimea!</a:t>
            </a:r>
          </a:p>
          <a:p>
            <a:r>
              <a:rPr lang="en-US" dirty="0" smtClean="0">
                <a:solidFill>
                  <a:srgbClr val="00B050"/>
                </a:solidFill>
              </a:rPr>
              <a:t>Thanks of my destiny I’m living here.</a:t>
            </a:r>
          </a:p>
          <a:p>
            <a:r>
              <a:rPr lang="en-US" dirty="0" smtClean="0">
                <a:solidFill>
                  <a:srgbClr val="00B050"/>
                </a:solidFill>
              </a:rPr>
              <a:t>I want you be free the most of all</a:t>
            </a:r>
          </a:p>
          <a:p>
            <a:r>
              <a:rPr lang="en-US" dirty="0" smtClean="0">
                <a:solidFill>
                  <a:srgbClr val="00B050"/>
                </a:solidFill>
              </a:rPr>
              <a:t>You are always in my soul!</a:t>
            </a:r>
          </a:p>
          <a:p>
            <a:r>
              <a:rPr lang="en-US" dirty="0" smtClean="0"/>
              <a:t>                                                      </a:t>
            </a:r>
            <a:r>
              <a:rPr lang="en-US" dirty="0" err="1" smtClean="0"/>
              <a:t>Ivanova</a:t>
            </a:r>
            <a:r>
              <a:rPr lang="en-US" dirty="0" smtClean="0"/>
              <a:t> T.S.</a:t>
            </a: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8"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0" end="0"/>
                                            </p:txEl>
                                          </p:spTgt>
                                        </p:tgtEl>
                                        <p:attrNameLst>
                                          <p:attrName>fill.type</p:attrName>
                                        </p:attrNameLst>
                                      </p:cBhvr>
                                      <p:to>
                                        <p:strVal val="solid"/>
                                      </p:to>
                                    </p:set>
                                  </p:childTnLst>
                                </p:cTn>
                              </p:par>
                            </p:childTnLst>
                          </p:cTn>
                        </p:par>
                        <p:par>
                          <p:cTn id="21" fill="hold">
                            <p:stCondLst>
                              <p:cond delay="23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1" end="1"/>
                                            </p:txEl>
                                          </p:spTgt>
                                        </p:tgtEl>
                                        <p:attrNameLst>
                                          <p:attrName>fill.type</p:attrName>
                                        </p:attrNameLst>
                                      </p:cBhvr>
                                      <p:to>
                                        <p:strVal val="solid"/>
                                      </p:to>
                                    </p:set>
                                  </p:childTnLst>
                                </p:cTn>
                              </p:par>
                            </p:childTnLst>
                          </p:cTn>
                        </p:par>
                        <p:par>
                          <p:cTn id="27" fill="hold">
                            <p:stCondLst>
                              <p:cond delay="36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0"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2" end="2"/>
                                            </p:txEl>
                                          </p:spTgt>
                                        </p:tgtEl>
                                        <p:attrNameLst>
                                          <p:attrName>fill.type</p:attrName>
                                        </p:attrNameLst>
                                      </p:cBhvr>
                                      <p:to>
                                        <p:strVal val="solid"/>
                                      </p:to>
                                    </p:set>
                                  </p:childTnLst>
                                </p:cTn>
                              </p:par>
                            </p:childTnLst>
                          </p:cTn>
                        </p:par>
                        <p:par>
                          <p:cTn id="33" fill="hold">
                            <p:stCondLst>
                              <p:cond delay="488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3" end="3"/>
                                            </p:txEl>
                                          </p:spTgt>
                                        </p:tgtEl>
                                        <p:attrNameLst>
                                          <p:attrName>fill.type</p:attrName>
                                        </p:attrNameLst>
                                      </p:cBhvr>
                                      <p:to>
                                        <p:strVal val="solid"/>
                                      </p:to>
                                    </p:set>
                                  </p:childTnLst>
                                </p:cTn>
                              </p:par>
                            </p:childTnLst>
                          </p:cTn>
                        </p:par>
                        <p:par>
                          <p:cTn id="39" fill="hold">
                            <p:stCondLst>
                              <p:cond delay="616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2"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4" end="4"/>
                                            </p:txEl>
                                          </p:spTgt>
                                        </p:tgtEl>
                                        <p:attrNameLst>
                                          <p:attrName>fill.type</p:attrName>
                                        </p:attrNameLst>
                                      </p:cBhvr>
                                      <p:to>
                                        <p:strVal val="solid"/>
                                      </p:to>
                                    </p:set>
                                  </p:childTnLst>
                                </p:cTn>
                              </p:par>
                            </p:childTnLst>
                          </p:cTn>
                        </p:par>
                        <p:par>
                          <p:cTn id="45" fill="hold">
                            <p:stCondLst>
                              <p:cond delay="736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50" dur="80"/>
                                        <p:tgtEl>
                                          <p:spTgt spid="3">
                                            <p:txEl>
                                              <p:pRg st="5" end="5"/>
                                            </p:txEl>
                                          </p:spTgt>
                                        </p:tgtEl>
                                        <p:attrNameLst>
                                          <p:attrName>fill.type</p:attrName>
                                        </p:attrNameLst>
                                      </p:cBhvr>
                                      <p:to>
                                        <p:strVal val="solid"/>
                                      </p:to>
                                    </p:set>
                                  </p:childTnLst>
                                </p:cTn>
                              </p:par>
                            </p:childTnLst>
                          </p:cTn>
                        </p:par>
                        <p:par>
                          <p:cTn id="51" fill="hold">
                            <p:stCondLst>
                              <p:cond delay="8640"/>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54"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6" end="6"/>
                                            </p:txEl>
                                          </p:spTgt>
                                        </p:tgtEl>
                                        <p:attrNameLst>
                                          <p:attrName>fill.type</p:attrName>
                                        </p:attrNameLst>
                                      </p:cBhvr>
                                      <p:to>
                                        <p:strVal val="solid"/>
                                      </p:to>
                                    </p:set>
                                  </p:childTnLst>
                                </p:cTn>
                              </p:par>
                            </p:childTnLst>
                          </p:cTn>
                        </p:par>
                        <p:par>
                          <p:cTn id="57" fill="hold">
                            <p:stCondLst>
                              <p:cond delay="972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60"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2" dur="80"/>
                                        <p:tgtEl>
                                          <p:spTgt spid="3">
                                            <p:txEl>
                                              <p:pRg st="7" end="7"/>
                                            </p:txEl>
                                          </p:spTgt>
                                        </p:tgtEl>
                                        <p:attrNameLst>
                                          <p:attrName>fill.type</p:attrName>
                                        </p:attrNameLst>
                                      </p:cBhvr>
                                      <p:to>
                                        <p:strVal val="solid"/>
                                      </p:to>
                                    </p:set>
                                  </p:childTnLst>
                                </p:cTn>
                              </p:par>
                            </p:childTnLst>
                          </p:cTn>
                        </p:par>
                        <p:par>
                          <p:cTn id="63" fill="hold">
                            <p:stCondLst>
                              <p:cond delay="1060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6"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3826776"/>
          </a:xfrm>
        </p:spPr>
        <p:txBody>
          <a:bodyPr/>
          <a:lstStyle/>
          <a:p>
            <a:pPr algn="ctr"/>
            <a:r>
              <a:rPr sz="6600" smtClean="0"/>
              <a:t>THANK YOU FOR ATTENTION!</a:t>
            </a:r>
            <a:endParaRPr lang="ru-RU" sz="6600" dirty="0"/>
          </a:p>
        </p:txBody>
      </p:sp>
      <p:sp>
        <p:nvSpPr>
          <p:cNvPr id="3" name="Текст 2"/>
          <p:cNvSpPr>
            <a:spLocks noGrp="1"/>
          </p:cNvSpPr>
          <p:nvPr>
            <p:ph type="body" idx="1"/>
          </p:nvPr>
        </p:nvSpPr>
        <p:spPr/>
        <p:txBody>
          <a:bodyPr/>
          <a:lstStyle/>
          <a:p>
            <a:endParaRPr lang="ru-RU"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500042"/>
            <a:ext cx="8001056" cy="6555641"/>
          </a:xfrm>
          <a:prstGeom prst="rect">
            <a:avLst/>
          </a:prstGeom>
        </p:spPr>
        <p:txBody>
          <a:bodyPr wrap="square">
            <a:spAutoFit/>
          </a:bodyPr>
          <a:lstStyle/>
          <a:p>
            <a:pPr algn="ctr"/>
            <a:r>
              <a:rPr lang="en-US" sz="2400" dirty="0" smtClean="0">
                <a:solidFill>
                  <a:schemeClr val="bg1"/>
                </a:solidFill>
              </a:rPr>
              <a:t>The republic is situated on the Crimea peninsula. It is between the Black Sea in the west and south, and the  Sea  of Azov – in the  east. The  total area of the republic  is </a:t>
            </a:r>
            <a:r>
              <a:rPr lang="ru-RU" sz="2400" dirty="0" smtClean="0">
                <a:solidFill>
                  <a:schemeClr val="bg1"/>
                </a:solidFill>
              </a:rPr>
              <a:t>26100</a:t>
            </a:r>
            <a:r>
              <a:rPr lang="en-US" sz="2400" dirty="0" smtClean="0">
                <a:solidFill>
                  <a:schemeClr val="bg1"/>
                </a:solidFill>
              </a:rPr>
              <a:t>km</a:t>
            </a:r>
            <a:r>
              <a:rPr lang="en-US" sz="2400" baseline="30000" dirty="0" smtClean="0">
                <a:solidFill>
                  <a:schemeClr val="bg1"/>
                </a:solidFill>
              </a:rPr>
              <a:t>2</a:t>
            </a:r>
            <a:r>
              <a:rPr lang="en-US" sz="2400" dirty="0" smtClean="0">
                <a:solidFill>
                  <a:schemeClr val="bg1"/>
                </a:solidFill>
              </a:rPr>
              <a:t>,  population is  2 024 000. It is divided into 15 regions and 15 cities. Symferopol is the capital of the Crimea. </a:t>
            </a:r>
          </a:p>
          <a:p>
            <a:pPr algn="ctr"/>
            <a:r>
              <a:rPr lang="en-US" sz="2400" dirty="0" smtClean="0">
                <a:solidFill>
                  <a:schemeClr val="bg1"/>
                </a:solidFill>
              </a:rPr>
              <a:t>The Crimea consists of two very different parts – treeless steppe of the Crimean Lowland in the northern  and central parts, and the Crimean Mountains in the south.  The rivers are short and shallow. On the  northern slopes of the Crimean Mountains we find the  Belbek, the Kacha, the Alma, the Salhyr and other rivers. </a:t>
            </a:r>
          </a:p>
          <a:p>
            <a:pPr algn="ctr"/>
            <a:r>
              <a:rPr lang="en-US" sz="2400" dirty="0" smtClean="0">
                <a:solidFill>
                  <a:schemeClr val="bg1"/>
                </a:solidFill>
              </a:rPr>
              <a:t>It is rich  in natural resources, such as iron ore, natural gas, building materials, and salt from the lakes.</a:t>
            </a:r>
          </a:p>
          <a:p>
            <a:pPr algn="ctr"/>
            <a:r>
              <a:rPr lang="en-US" sz="2400" dirty="0" smtClean="0">
                <a:solidFill>
                  <a:schemeClr val="bg1"/>
                </a:solidFill>
              </a:rPr>
              <a:t>The main sea-ports are Kerch, Feodosia, Yalta, Sevastopol and Yevpatoria.</a:t>
            </a:r>
            <a:endParaRPr lang="ru-RU" sz="2400" dirty="0" smtClean="0">
              <a:solidFill>
                <a:schemeClr val="bg1"/>
              </a:solidFill>
            </a:endParaRPr>
          </a:p>
          <a:p>
            <a:pPr algn="ctr"/>
            <a:endParaRPr lang="ru-RU" dirty="0" smtClean="0">
              <a:solidFill>
                <a:schemeClr val="bg1"/>
              </a:solidFill>
            </a:endParaRPr>
          </a:p>
          <a:p>
            <a:pPr algn="ctr"/>
            <a:endParaRPr lang="ru-RU" dirty="0">
              <a:solidFill>
                <a:schemeClr val="bg1"/>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FF0000"/>
                </a:solidFill>
              </a:rPr>
              <a:t>The Flag of the Crimea</a:t>
            </a:r>
            <a:endParaRPr lang="ru-RU" dirty="0">
              <a:solidFill>
                <a:srgbClr val="FF0000"/>
              </a:solidFill>
            </a:endParaRPr>
          </a:p>
        </p:txBody>
      </p:sp>
      <p:sp>
        <p:nvSpPr>
          <p:cNvPr id="4" name="Содержимое 3"/>
          <p:cNvSpPr>
            <a:spLocks noGrp="1"/>
          </p:cNvSpPr>
          <p:nvPr>
            <p:ph sz="half" idx="2"/>
          </p:nvPr>
        </p:nvSpPr>
        <p:spPr/>
        <p:txBody>
          <a:bodyPr/>
          <a:lstStyle/>
          <a:p>
            <a:r>
              <a:rPr lang="en-US" dirty="0" smtClean="0">
                <a:solidFill>
                  <a:srgbClr val="00FF00"/>
                </a:solidFill>
              </a:rPr>
              <a:t>The flag has been in use since 1992 and was officially adopted on April 21, 1999. The flag is a tri</a:t>
            </a:r>
            <a:r>
              <a:rPr lang="ru-RU" dirty="0" smtClean="0">
                <a:solidFill>
                  <a:srgbClr val="00FF00"/>
                </a:solidFill>
              </a:rPr>
              <a:t>с</a:t>
            </a:r>
            <a:r>
              <a:rPr lang="en-US" dirty="0" err="1" smtClean="0">
                <a:solidFill>
                  <a:srgbClr val="00FF00"/>
                </a:solidFill>
              </a:rPr>
              <a:t>olour</a:t>
            </a:r>
            <a:r>
              <a:rPr lang="en-US" dirty="0" smtClean="0">
                <a:solidFill>
                  <a:srgbClr val="00FF00"/>
                </a:solidFill>
              </a:rPr>
              <a:t>, striped horizontally in blue-white-red.</a:t>
            </a:r>
          </a:p>
          <a:p>
            <a:r>
              <a:rPr lang="en-US" dirty="0" smtClean="0">
                <a:solidFill>
                  <a:srgbClr val="00FF00"/>
                </a:solidFill>
              </a:rPr>
              <a:t>Designed by </a:t>
            </a:r>
            <a:r>
              <a:rPr lang="en-US" dirty="0" err="1" smtClean="0">
                <a:solidFill>
                  <a:srgbClr val="00FF00"/>
                </a:solidFill>
              </a:rPr>
              <a:t>A.Malgin</a:t>
            </a:r>
            <a:r>
              <a:rPr lang="en-US" dirty="0" smtClean="0">
                <a:solidFill>
                  <a:srgbClr val="00FF00"/>
                </a:solidFill>
              </a:rPr>
              <a:t> and V. </a:t>
            </a:r>
            <a:r>
              <a:rPr lang="en-US" dirty="0" err="1" smtClean="0">
                <a:solidFill>
                  <a:srgbClr val="00FF00"/>
                </a:solidFill>
              </a:rPr>
              <a:t>Trusov</a:t>
            </a:r>
            <a:r>
              <a:rPr lang="en-US" dirty="0" smtClean="0">
                <a:solidFill>
                  <a:srgbClr val="00FF00"/>
                </a:solidFill>
              </a:rPr>
              <a:t>.</a:t>
            </a:r>
            <a:endParaRPr lang="ru-RU" dirty="0">
              <a:solidFill>
                <a:srgbClr val="00FF00"/>
              </a:solidFill>
            </a:endParaRPr>
          </a:p>
        </p:txBody>
      </p:sp>
      <p:pic>
        <p:nvPicPr>
          <p:cNvPr id="7" name="Picture 4" descr="1245846613_flag"/>
          <p:cNvPicPr>
            <a:picLocks noGrp="1" noChangeAspect="1" noChangeArrowheads="1"/>
          </p:cNvPicPr>
          <p:nvPr>
            <p:ph sz="half" idx="1"/>
          </p:nvPr>
        </p:nvPicPr>
        <p:blipFill>
          <a:blip r:embed="rId2" cstate="print">
            <a:lum contrast="18000"/>
          </a:blip>
          <a:srcRect/>
          <a:stretch>
            <a:fillRect/>
          </a:stretch>
        </p:blipFill>
        <p:spPr bwMode="auto">
          <a:xfrm>
            <a:off x="357158" y="2071678"/>
            <a:ext cx="4214842" cy="3643338"/>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360"/>
                                          </p:val>
                                        </p:tav>
                                        <p:tav tm="100000">
                                          <p:val>
                                            <p:fltVal val="0"/>
                                          </p:val>
                                        </p:tav>
                                      </p:tavLst>
                                    </p:anim>
                                    <p:animEffect transition="in" filter="fade">
                                      <p:cBhvr>
                                        <p:cTn id="10" dur="3000"/>
                                        <p:tgtEl>
                                          <p:spTgt spid="2"/>
                                        </p:tgtEl>
                                      </p:cBhvr>
                                    </p:animEffect>
                                  </p:childTnLst>
                                </p:cTn>
                              </p:par>
                            </p:childTnLst>
                          </p:cTn>
                        </p:par>
                        <p:par>
                          <p:cTn id="11" fill="hold">
                            <p:stCondLst>
                              <p:cond delay="3000"/>
                            </p:stCondLst>
                            <p:childTnLst>
                              <p:par>
                                <p:cTn id="12" presetID="21"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2000"/>
                                        <p:tgtEl>
                                          <p:spTgt spid="7"/>
                                        </p:tgtEl>
                                      </p:cBhvr>
                                    </p:animEffect>
                                  </p:childTnLst>
                                </p:cTn>
                              </p:par>
                            </p:childTnLst>
                          </p:cTn>
                        </p:par>
                        <p:par>
                          <p:cTn id="15" fill="hold">
                            <p:stCondLst>
                              <p:cond delay="5000"/>
                            </p:stCondLst>
                            <p:childTnLst>
                              <p:par>
                                <p:cTn id="16" presetID="55"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0" end="0"/>
                                            </p:txEl>
                                          </p:spTgt>
                                        </p:tgtEl>
                                      </p:cBhvr>
                                    </p:animEffect>
                                  </p:childTnLst>
                                </p:cTn>
                              </p:par>
                            </p:childTnLst>
                          </p:cTn>
                        </p:par>
                        <p:par>
                          <p:cTn id="21" fill="hold">
                            <p:stCondLst>
                              <p:cond delay="6000"/>
                            </p:stCondLst>
                            <p:childTnLst>
                              <p:par>
                                <p:cTn id="22" presetID="55" presetClass="entr" presetSubtype="0"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00FF"/>
                </a:solidFill>
              </a:rPr>
              <a:t>The Emblem of the Crimea</a:t>
            </a:r>
            <a:endParaRPr lang="ru-RU" dirty="0">
              <a:solidFill>
                <a:srgbClr val="0000FF"/>
              </a:solidFill>
            </a:endParaRPr>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6" name="Содержимое 5"/>
          <p:cNvSpPr>
            <a:spLocks noGrp="1"/>
          </p:cNvSpPr>
          <p:nvPr>
            <p:ph sz="quarter" idx="4"/>
          </p:nvPr>
        </p:nvSpPr>
        <p:spPr>
          <a:xfrm>
            <a:off x="4645025" y="1857364"/>
            <a:ext cx="4041775" cy="4502956"/>
          </a:xfrm>
        </p:spPr>
        <p:txBody>
          <a:bodyPr>
            <a:normAutofit fontScale="92500"/>
          </a:bodyPr>
          <a:lstStyle/>
          <a:p>
            <a:r>
              <a:rPr lang="en-US" dirty="0" smtClean="0">
                <a:solidFill>
                  <a:srgbClr val="FFFFFF"/>
                </a:solidFill>
              </a:rPr>
              <a:t>The State Emblem of the Republic of Crimea represents a silver griffin against the background of dark red </a:t>
            </a:r>
            <a:r>
              <a:rPr lang="en-US" dirty="0" err="1" smtClean="0">
                <a:solidFill>
                  <a:srgbClr val="FFFFFF"/>
                </a:solidFill>
              </a:rPr>
              <a:t>Varangian</a:t>
            </a:r>
            <a:r>
              <a:rPr lang="en-US" dirty="0" smtClean="0">
                <a:solidFill>
                  <a:srgbClr val="FFFFFF"/>
                </a:solidFill>
              </a:rPr>
              <a:t> shield, facing to the right and holding a disclosed silver shell with a blue pearl in his right paw. The shield is crowned with rising sun, surrounded with 2 white columns and tied with blue-white- red ribbon with motto “Prosperity in unity”, the draft law states.</a:t>
            </a:r>
            <a:endParaRPr lang="ru-RU" dirty="0">
              <a:solidFill>
                <a:srgbClr val="FFFFFF"/>
              </a:solidFill>
            </a:endParaRPr>
          </a:p>
        </p:txBody>
      </p:sp>
      <p:pic>
        <p:nvPicPr>
          <p:cNvPr id="9" name="Picture 4" descr="06088"/>
          <p:cNvPicPr>
            <a:picLocks noGrp="1" noChangeAspect="1" noChangeArrowheads="1"/>
          </p:cNvPicPr>
          <p:nvPr>
            <p:ph sz="quarter" idx="2"/>
          </p:nvPr>
        </p:nvPicPr>
        <p:blipFill>
          <a:blip r:embed="rId2" cstate="print">
            <a:lum bright="6000" contrast="36000"/>
          </a:blip>
          <a:srcRect/>
          <a:stretch>
            <a:fillRect/>
          </a:stretch>
        </p:blipFill>
        <p:spPr bwMode="auto">
          <a:xfrm>
            <a:off x="500034" y="2428868"/>
            <a:ext cx="4000528" cy="4000528"/>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 calcmode="lin" valueType="num">
                                      <p:cBhvr>
                                        <p:cTn id="9" dur="3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
                                        </p:tgtEl>
                                      </p:cBhvr>
                                    </p:animEffect>
                                  </p:childTnLst>
                                </p:cTn>
                              </p:par>
                            </p:childTnLst>
                          </p:cTn>
                        </p:par>
                        <p:par>
                          <p:cTn id="12" fill="hold">
                            <p:stCondLst>
                              <p:cond delay="87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107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smtClean="0">
                <a:solidFill>
                  <a:schemeClr val="accent6"/>
                </a:solidFill>
              </a:rPr>
              <a:t>The history of the ancient Crimea</a:t>
            </a:r>
            <a:endParaRPr lang="ru-RU" sz="4400" dirty="0">
              <a:solidFill>
                <a:schemeClr val="accent6"/>
              </a:solidFill>
            </a:endParaRPr>
          </a:p>
        </p:txBody>
      </p:sp>
      <p:sp>
        <p:nvSpPr>
          <p:cNvPr id="3" name="Содержимое 2"/>
          <p:cNvSpPr>
            <a:spLocks noGrp="1"/>
          </p:cNvSpPr>
          <p:nvPr>
            <p:ph sz="half" idx="1"/>
          </p:nvPr>
        </p:nvSpPr>
        <p:spPr/>
        <p:txBody>
          <a:bodyPr>
            <a:normAutofit fontScale="92500" lnSpcReduction="10000"/>
          </a:bodyPr>
          <a:lstStyle/>
          <a:p>
            <a:r>
              <a:rPr lang="en-US" dirty="0" smtClean="0">
                <a:solidFill>
                  <a:schemeClr val="bg2">
                    <a:lumMod val="50000"/>
                  </a:schemeClr>
                </a:solidFill>
              </a:rPr>
              <a:t>The recorded history of the Crimean Peninsula, historically known as </a:t>
            </a:r>
            <a:r>
              <a:rPr lang="en-US" dirty="0" err="1" smtClean="0">
                <a:solidFill>
                  <a:schemeClr val="bg2">
                    <a:lumMod val="50000"/>
                  </a:schemeClr>
                </a:solidFill>
              </a:rPr>
              <a:t>Tauris</a:t>
            </a:r>
            <a:r>
              <a:rPr lang="en-US" dirty="0" smtClean="0">
                <a:solidFill>
                  <a:schemeClr val="bg2">
                    <a:lumMod val="50000"/>
                  </a:schemeClr>
                </a:solidFill>
              </a:rPr>
              <a:t>. The Crimean interior  was much less stable, enduring a long series of congests and invasions; by the early medieval period it had been settled by Scythians, Greeks, Romans, Goths, Huns, </a:t>
            </a:r>
            <a:r>
              <a:rPr lang="en-US" dirty="0" err="1" smtClean="0">
                <a:solidFill>
                  <a:schemeClr val="bg2">
                    <a:lumMod val="50000"/>
                  </a:schemeClr>
                </a:solidFill>
              </a:rPr>
              <a:t>Bulgars</a:t>
            </a:r>
            <a:r>
              <a:rPr lang="en-US" dirty="0" smtClean="0">
                <a:solidFill>
                  <a:schemeClr val="bg2">
                    <a:lumMod val="50000"/>
                  </a:schemeClr>
                </a:solidFill>
              </a:rPr>
              <a:t>, </a:t>
            </a:r>
            <a:r>
              <a:rPr lang="en-US" dirty="0" err="1" smtClean="0">
                <a:solidFill>
                  <a:schemeClr val="bg2">
                    <a:lumMod val="50000"/>
                  </a:schemeClr>
                </a:solidFill>
              </a:rPr>
              <a:t>Kipchaks</a:t>
            </a:r>
            <a:r>
              <a:rPr lang="en-US" dirty="0" smtClean="0">
                <a:solidFill>
                  <a:schemeClr val="bg2">
                    <a:lumMod val="50000"/>
                  </a:schemeClr>
                </a:solidFill>
              </a:rPr>
              <a:t> and </a:t>
            </a:r>
            <a:r>
              <a:rPr lang="en-US" dirty="0" err="1" smtClean="0">
                <a:solidFill>
                  <a:schemeClr val="bg2">
                    <a:lumMod val="50000"/>
                  </a:schemeClr>
                </a:solidFill>
              </a:rPr>
              <a:t>Khazars</a:t>
            </a:r>
            <a:r>
              <a:rPr lang="en-US" dirty="0" smtClean="0">
                <a:solidFill>
                  <a:schemeClr val="bg2">
                    <a:lumMod val="50000"/>
                  </a:schemeClr>
                </a:solidFill>
              </a:rPr>
              <a:t>. </a:t>
            </a:r>
            <a:endParaRPr lang="ru-RU" dirty="0">
              <a:solidFill>
                <a:schemeClr val="bg2">
                  <a:lumMod val="50000"/>
                </a:schemeClr>
              </a:solidFill>
            </a:endParaRPr>
          </a:p>
        </p:txBody>
      </p:sp>
      <p:sp>
        <p:nvSpPr>
          <p:cNvPr id="4" name="Содержимое 3"/>
          <p:cNvSpPr>
            <a:spLocks noGrp="1"/>
          </p:cNvSpPr>
          <p:nvPr>
            <p:ph sz="half" idx="2"/>
          </p:nvPr>
        </p:nvSpPr>
        <p:spPr/>
        <p:txBody>
          <a:bodyPr>
            <a:normAutofit fontScale="92500" lnSpcReduction="10000"/>
          </a:bodyPr>
          <a:lstStyle/>
          <a:p>
            <a:endParaRPr lang="ru-RU" dirty="0"/>
          </a:p>
        </p:txBody>
      </p:sp>
      <p:pic>
        <p:nvPicPr>
          <p:cNvPr id="3074" name="Picture 2" descr="F:\Project\фото\v19.jpg"/>
          <p:cNvPicPr>
            <a:picLocks noChangeAspect="1" noChangeArrowheads="1"/>
          </p:cNvPicPr>
          <p:nvPr/>
        </p:nvPicPr>
        <p:blipFill>
          <a:blip r:embed="rId2"/>
          <a:srcRect/>
          <a:stretch>
            <a:fillRect/>
          </a:stretch>
        </p:blipFill>
        <p:spPr bwMode="auto">
          <a:xfrm>
            <a:off x="4448175" y="1857364"/>
            <a:ext cx="4695825" cy="5000636"/>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a:bodyPr>
          <a:lstStyle/>
          <a:p>
            <a:endParaRPr lang="ru-RU" dirty="0"/>
          </a:p>
        </p:txBody>
      </p:sp>
      <p:sp>
        <p:nvSpPr>
          <p:cNvPr id="6" name="Содержимое 5"/>
          <p:cNvSpPr>
            <a:spLocks noGrp="1"/>
          </p:cNvSpPr>
          <p:nvPr>
            <p:ph sz="half" idx="1"/>
          </p:nvPr>
        </p:nvSpPr>
        <p:spPr>
          <a:xfrm>
            <a:off x="457200" y="642918"/>
            <a:ext cx="4038600" cy="5712007"/>
          </a:xfrm>
        </p:spPr>
        <p:txBody>
          <a:bodyPr>
            <a:normAutofit/>
          </a:bodyPr>
          <a:lstStyle/>
          <a:p>
            <a:r>
              <a:rPr lang="en-US" dirty="0" smtClean="0">
                <a:solidFill>
                  <a:srgbClr val="FFFF66"/>
                </a:solidFill>
              </a:rPr>
              <a:t>In the medieval period, it was acquired partly by </a:t>
            </a:r>
            <a:r>
              <a:rPr lang="en-US" dirty="0" err="1" smtClean="0">
                <a:solidFill>
                  <a:srgbClr val="FFFF66"/>
                </a:solidFill>
              </a:rPr>
              <a:t>Kievan</a:t>
            </a:r>
            <a:r>
              <a:rPr lang="en-US" dirty="0" smtClean="0">
                <a:solidFill>
                  <a:srgbClr val="FFFF66"/>
                </a:solidFill>
              </a:rPr>
              <a:t> </a:t>
            </a:r>
            <a:r>
              <a:rPr lang="en-US" dirty="0" err="1" smtClean="0">
                <a:solidFill>
                  <a:srgbClr val="FFFF66"/>
                </a:solidFill>
              </a:rPr>
              <a:t>Rus</a:t>
            </a:r>
            <a:r>
              <a:rPr lang="en-US" dirty="0" smtClean="0">
                <a:solidFill>
                  <a:srgbClr val="FFFF66"/>
                </a:solidFill>
              </a:rPr>
              <a:t>’, but fell to the Mongol invasions as part of the Golden Horde. They were followed by the Crimean Khanate and the Ottoman Empire, which conquered the coastal areas as well, in the 15</a:t>
            </a:r>
            <a:r>
              <a:rPr lang="en-US" baseline="30000" dirty="0" smtClean="0">
                <a:solidFill>
                  <a:srgbClr val="FFFF66"/>
                </a:solidFill>
              </a:rPr>
              <a:t>th</a:t>
            </a:r>
            <a:r>
              <a:rPr lang="en-US" dirty="0" smtClean="0">
                <a:solidFill>
                  <a:srgbClr val="FFFF66"/>
                </a:solidFill>
              </a:rPr>
              <a:t> to 18</a:t>
            </a:r>
            <a:r>
              <a:rPr lang="en-US" baseline="30000" dirty="0" smtClean="0">
                <a:solidFill>
                  <a:srgbClr val="FFFF66"/>
                </a:solidFill>
              </a:rPr>
              <a:t>th</a:t>
            </a:r>
            <a:r>
              <a:rPr lang="en-US" dirty="0" smtClean="0">
                <a:solidFill>
                  <a:srgbClr val="FFFF66"/>
                </a:solidFill>
              </a:rPr>
              <a:t> centuries.</a:t>
            </a:r>
            <a:endParaRPr lang="ru-RU" dirty="0" smtClean="0">
              <a:solidFill>
                <a:srgbClr val="FFFF66"/>
              </a:solidFill>
            </a:endParaRPr>
          </a:p>
        </p:txBody>
      </p:sp>
      <p:pic>
        <p:nvPicPr>
          <p:cNvPr id="4098" name="Picture 2" descr="F:\Project\фото\hersones.jpg"/>
          <p:cNvPicPr>
            <a:picLocks noChangeAspect="1" noChangeArrowheads="1"/>
          </p:cNvPicPr>
          <p:nvPr/>
        </p:nvPicPr>
        <p:blipFill>
          <a:blip r:embed="rId2"/>
          <a:srcRect/>
          <a:stretch>
            <a:fillRect/>
          </a:stretch>
        </p:blipFill>
        <p:spPr bwMode="auto">
          <a:xfrm>
            <a:off x="4572000" y="0"/>
            <a:ext cx="4572000" cy="68580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dissolve">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Project\фото\6.jpg"/>
          <p:cNvPicPr>
            <a:picLocks noChangeAspect="1" noChangeArrowheads="1"/>
          </p:cNvPicPr>
          <p:nvPr/>
        </p:nvPicPr>
        <p:blipFill>
          <a:blip r:embed="rId2"/>
          <a:srcRect/>
          <a:stretch>
            <a:fillRect/>
          </a:stretch>
        </p:blipFill>
        <p:spPr bwMode="auto">
          <a:xfrm>
            <a:off x="3643306" y="2786059"/>
            <a:ext cx="5500694" cy="4071942"/>
          </a:xfrm>
          <a:prstGeom prst="rect">
            <a:avLst/>
          </a:prstGeom>
          <a:noFill/>
        </p:spPr>
      </p:pic>
      <p:pic>
        <p:nvPicPr>
          <p:cNvPr id="5124" name="Picture 4" descr="F:\Project\фото\4460.JPG"/>
          <p:cNvPicPr>
            <a:picLocks noChangeAspect="1" noChangeArrowheads="1"/>
          </p:cNvPicPr>
          <p:nvPr/>
        </p:nvPicPr>
        <p:blipFill>
          <a:blip r:embed="rId3" cstate="print"/>
          <a:srcRect/>
          <a:stretch>
            <a:fillRect/>
          </a:stretch>
        </p:blipFill>
        <p:spPr bwMode="auto">
          <a:xfrm>
            <a:off x="1" y="2786059"/>
            <a:ext cx="3714744" cy="4071942"/>
          </a:xfrm>
          <a:prstGeom prst="rect">
            <a:avLst/>
          </a:prstGeom>
          <a:noFill/>
        </p:spPr>
      </p:pic>
      <p:pic>
        <p:nvPicPr>
          <p:cNvPr id="5125" name="Picture 5" descr="F:\Project\фото\2464857_900.jpg"/>
          <p:cNvPicPr>
            <a:picLocks noChangeAspect="1" noChangeArrowheads="1"/>
          </p:cNvPicPr>
          <p:nvPr/>
        </p:nvPicPr>
        <p:blipFill>
          <a:blip r:embed="rId4"/>
          <a:srcRect/>
          <a:stretch>
            <a:fillRect/>
          </a:stretch>
        </p:blipFill>
        <p:spPr bwMode="auto">
          <a:xfrm>
            <a:off x="5267142" y="0"/>
            <a:ext cx="3876858" cy="2857496"/>
          </a:xfrm>
          <a:prstGeom prst="rect">
            <a:avLst/>
          </a:prstGeom>
          <a:noFill/>
        </p:spPr>
      </p:pic>
      <p:pic>
        <p:nvPicPr>
          <p:cNvPr id="5126" name="Picture 6" descr="F:\Project\фото\krim6.JPG"/>
          <p:cNvPicPr>
            <a:picLocks noChangeAspect="1" noChangeArrowheads="1"/>
          </p:cNvPicPr>
          <p:nvPr/>
        </p:nvPicPr>
        <p:blipFill>
          <a:blip r:embed="rId5"/>
          <a:srcRect/>
          <a:stretch>
            <a:fillRect/>
          </a:stretch>
        </p:blipFill>
        <p:spPr bwMode="auto">
          <a:xfrm>
            <a:off x="0" y="0"/>
            <a:ext cx="5286380" cy="2786057"/>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slide(fromBottom)">
                                      <p:cBhvr>
                                        <p:cTn id="7" dur="2000"/>
                                        <p:tgtEl>
                                          <p:spTgt spid="5126"/>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anim calcmode="lin" valueType="num">
                                      <p:cBhvr>
                                        <p:cTn id="12" dur="2000" fill="hold"/>
                                        <p:tgtEl>
                                          <p:spTgt spid="5122"/>
                                        </p:tgtEl>
                                        <p:attrNameLst>
                                          <p:attrName>style.rotation</p:attrName>
                                        </p:attrNameLst>
                                      </p:cBhvr>
                                      <p:tavLst>
                                        <p:tav tm="0">
                                          <p:val>
                                            <p:fltVal val="720"/>
                                          </p:val>
                                        </p:tav>
                                        <p:tav tm="100000">
                                          <p:val>
                                            <p:fltVal val="0"/>
                                          </p:val>
                                        </p:tav>
                                      </p:tavLst>
                                    </p:anim>
                                    <p:anim calcmode="lin" valueType="num">
                                      <p:cBhvr>
                                        <p:cTn id="13" dur="2000" fill="hold"/>
                                        <p:tgtEl>
                                          <p:spTgt spid="5122"/>
                                        </p:tgtEl>
                                        <p:attrNameLst>
                                          <p:attrName>ppt_h</p:attrName>
                                        </p:attrNameLst>
                                      </p:cBhvr>
                                      <p:tavLst>
                                        <p:tav tm="0">
                                          <p:val>
                                            <p:fltVal val="0"/>
                                          </p:val>
                                        </p:tav>
                                        <p:tav tm="100000">
                                          <p:val>
                                            <p:strVal val="#ppt_h"/>
                                          </p:val>
                                        </p:tav>
                                      </p:tavLst>
                                    </p:anim>
                                    <p:anim calcmode="lin" valueType="num">
                                      <p:cBhvr>
                                        <p:cTn id="14" dur="2000" fill="hold"/>
                                        <p:tgtEl>
                                          <p:spTgt spid="5122"/>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17" presetClass="entr" presetSubtype="10" fill="hold" nodeType="after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p:cTn id="18" dur="2000" fill="hold"/>
                                        <p:tgtEl>
                                          <p:spTgt spid="5125"/>
                                        </p:tgtEl>
                                        <p:attrNameLst>
                                          <p:attrName>ppt_w</p:attrName>
                                        </p:attrNameLst>
                                      </p:cBhvr>
                                      <p:tavLst>
                                        <p:tav tm="0">
                                          <p:val>
                                            <p:fltVal val="0"/>
                                          </p:val>
                                        </p:tav>
                                        <p:tav tm="100000">
                                          <p:val>
                                            <p:strVal val="#ppt_w"/>
                                          </p:val>
                                        </p:tav>
                                      </p:tavLst>
                                    </p:anim>
                                    <p:anim calcmode="lin" valueType="num">
                                      <p:cBhvr>
                                        <p:cTn id="19" dur="2000" fill="hold"/>
                                        <p:tgtEl>
                                          <p:spTgt spid="5125"/>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5124"/>
                                        </p:tgtEl>
                                        <p:attrNameLst>
                                          <p:attrName>style.visibility</p:attrName>
                                        </p:attrNameLst>
                                      </p:cBhvr>
                                      <p:to>
                                        <p:strVal val="visible"/>
                                      </p:to>
                                    </p:set>
                                    <p:anim calcmode="lin" valueType="num">
                                      <p:cBhvr>
                                        <p:cTn id="23" dur="2000" fill="hold"/>
                                        <p:tgtEl>
                                          <p:spTgt spid="5124"/>
                                        </p:tgtEl>
                                        <p:attrNameLst>
                                          <p:attrName>ppt_w</p:attrName>
                                        </p:attrNameLst>
                                      </p:cBhvr>
                                      <p:tavLst>
                                        <p:tav tm="0">
                                          <p:val>
                                            <p:fltVal val="0"/>
                                          </p:val>
                                        </p:tav>
                                        <p:tav tm="100000">
                                          <p:val>
                                            <p:strVal val="#ppt_w"/>
                                          </p:val>
                                        </p:tav>
                                      </p:tavLst>
                                    </p:anim>
                                    <p:anim calcmode="lin" valueType="num">
                                      <p:cBhvr>
                                        <p:cTn id="24" dur="2000" fill="hold"/>
                                        <p:tgtEl>
                                          <p:spTgt spid="5124"/>
                                        </p:tgtEl>
                                        <p:attrNameLst>
                                          <p:attrName>ppt_h</p:attrName>
                                        </p:attrNameLst>
                                      </p:cBhvr>
                                      <p:tavLst>
                                        <p:tav tm="0">
                                          <p:val>
                                            <p:fltVal val="0"/>
                                          </p:val>
                                        </p:tav>
                                        <p:tav tm="100000">
                                          <p:val>
                                            <p:strVal val="#ppt_h"/>
                                          </p:val>
                                        </p:tav>
                                      </p:tavLst>
                                    </p:anim>
                                    <p:anim calcmode="lin" valueType="num">
                                      <p:cBhvr>
                                        <p:cTn id="25" dur="2000" fill="hold"/>
                                        <p:tgtEl>
                                          <p:spTgt spid="5124"/>
                                        </p:tgtEl>
                                        <p:attrNameLst>
                                          <p:attrName>style.rotation</p:attrName>
                                        </p:attrNameLst>
                                      </p:cBhvr>
                                      <p:tavLst>
                                        <p:tav tm="0">
                                          <p:val>
                                            <p:fltVal val="90"/>
                                          </p:val>
                                        </p:tav>
                                        <p:tav tm="100000">
                                          <p:val>
                                            <p:fltVal val="0"/>
                                          </p:val>
                                        </p:tav>
                                      </p:tavLst>
                                    </p:anim>
                                    <p:animEffect transition="in" filter="fade">
                                      <p:cBhvr>
                                        <p:cTn id="2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1315</Words>
  <PresentationFormat>Экран (4:3)</PresentationFormat>
  <Paragraphs>65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Поток</vt:lpstr>
      <vt:lpstr>My Crimea</vt:lpstr>
      <vt:lpstr>The urgency of the project</vt:lpstr>
      <vt:lpstr>The map of the Crimea</vt:lpstr>
      <vt:lpstr>Слайд 4</vt:lpstr>
      <vt:lpstr>The Flag of the Crimea</vt:lpstr>
      <vt:lpstr>The Emblem of the Crimea</vt:lpstr>
      <vt:lpstr>The history of the ancient Crimea</vt:lpstr>
      <vt:lpstr>Слайд 8</vt:lpstr>
      <vt:lpstr>Слайд 9</vt:lpstr>
      <vt:lpstr>Слайд 10</vt:lpstr>
      <vt:lpstr>Слайд 11</vt:lpstr>
      <vt:lpstr>Слайд 12</vt:lpstr>
      <vt:lpstr>The hero-cities  Sevastopol</vt:lpstr>
      <vt:lpstr>Слайд 14</vt:lpstr>
      <vt:lpstr>Слайд 15</vt:lpstr>
      <vt:lpstr>Kerch </vt:lpstr>
      <vt:lpstr>Слайд 17</vt:lpstr>
      <vt:lpstr>Слайд 18</vt:lpstr>
      <vt:lpstr>The wonderful Crimea</vt:lpstr>
      <vt:lpstr>Слайд 20</vt:lpstr>
      <vt:lpstr>The population of the Crimea</vt:lpstr>
      <vt:lpstr>Flora of the Crimea</vt:lpstr>
      <vt:lpstr>Слайд 23</vt:lpstr>
      <vt:lpstr>Fauna of the Crimea</vt:lpstr>
      <vt:lpstr>Слайд 25</vt:lpstr>
      <vt:lpstr>Слайд 26</vt:lpstr>
      <vt:lpstr>Слайд 27</vt:lpstr>
      <vt:lpstr>Water Resources</vt:lpstr>
      <vt:lpstr>Слайд 29</vt:lpstr>
      <vt:lpstr>Слайд 30</vt:lpstr>
      <vt:lpstr>Syvash Bay</vt:lpstr>
      <vt:lpstr>Слайд 32</vt:lpstr>
      <vt:lpstr>The Crimean Referendum</vt:lpstr>
      <vt:lpstr>Слайд 34</vt:lpstr>
      <vt:lpstr>My Crimea</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Таня</cp:lastModifiedBy>
  <cp:revision>119</cp:revision>
  <dcterms:modified xsi:type="dcterms:W3CDTF">2018-02-04T11:22:54Z</dcterms:modified>
</cp:coreProperties>
</file>