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4" r:id="rId6"/>
    <p:sldId id="263" r:id="rId7"/>
    <p:sldId id="262" r:id="rId8"/>
    <p:sldId id="261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80" r:id="rId19"/>
    <p:sldId id="282" r:id="rId20"/>
    <p:sldId id="281" r:id="rId21"/>
    <p:sldId id="278" r:id="rId22"/>
    <p:sldId id="279" r:id="rId23"/>
    <p:sldId id="277" r:id="rId24"/>
    <p:sldId id="276" r:id="rId25"/>
    <p:sldId id="260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FF"/>
    <a:srgbClr val="FF3399"/>
    <a:srgbClr val="FF0066"/>
    <a:srgbClr val="00FFFF"/>
    <a:srgbClr val="66FFFF"/>
    <a:srgbClr val="CCCCFF"/>
    <a:srgbClr val="99CC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>
        <p:scale>
          <a:sx n="70" d="100"/>
          <a:sy n="70" d="100"/>
        </p:scale>
        <p:origin x="-10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429288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4400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i="1" dirty="0" smtClean="0"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i="1" dirty="0" smtClean="0"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i="1" dirty="0" smtClean="0"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i="1" dirty="0" smtClean="0"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i="1" dirty="0" smtClean="0"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i="1" dirty="0" smtClean="0"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«Воспитать патриота России» -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 это  значит , наполнить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повседневную  жизнь  ребенка 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благородными  чувствами,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которые  окрашивали  бы всё, 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что  человек  познает  и  делает.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обобщение знаний о теоретических основах патриотического воспитания детей дошкольного возраста, этапах, формах и методах работы, содействие творческому поиску.</a:t>
            </a:r>
            <a:endParaRPr lang="ru-RU" sz="2400" dirty="0" smtClean="0">
              <a:ea typeface="Times New Roman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Картинки по запросу картинка российского флаг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214290"/>
            <a:ext cx="3643338" cy="91706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71802" y="642918"/>
            <a:ext cx="2643206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Педсовет № 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80928"/>
            <a:ext cx="1500198" cy="120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21431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Понятие «патриотизм» включает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себя любовь к Родине, к земле, где родился и вырос, гордость за исторические свершения народа.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9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«Чтобы  проводить патриотическую работу с детьми дошкольного возраста,  нужно  </a:t>
            </a: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правильно  использовать  источники  педагогического мастерства, опыт,  накопленный  веками».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Академик :  Д. С. Лихачев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58312" cy="4397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1741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2071670" y="3071810"/>
            <a:ext cx="5084026" cy="3266659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86808" cy="2714644"/>
          </a:xfrm>
        </p:spPr>
        <p:txBody>
          <a:bodyPr>
            <a:normAutofit fontScale="92500" lnSpcReduction="20000"/>
          </a:bodyPr>
          <a:lstStyle/>
          <a:p>
            <a:pPr marL="0" indent="17303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Средства патриотического воспитания русского человека:</a:t>
            </a:r>
          </a:p>
          <a:p>
            <a:pPr marL="0" indent="17303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000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9525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1.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Понятие о патриотизме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героизме и их проявлениях. </a:t>
            </a:r>
          </a:p>
          <a:p>
            <a:pPr marL="9525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Взгляды на патриотизм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летописях. </a:t>
            </a:r>
          </a:p>
          <a:p>
            <a:pPr marL="9525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Русские народные былины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как средство воспитания патриотизма.</a:t>
            </a:r>
          </a:p>
          <a:p>
            <a:pPr marL="9525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4.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Роль русских сказок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процессе формирования любви к Родине, своему народу, природе родного края, сказки о солдатской дружбе и т. д. </a:t>
            </a:r>
          </a:p>
          <a:p>
            <a:pPr marL="9525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5.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Героические и патриотические песни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русского народа и их воспитывающая роль. </a:t>
            </a:r>
          </a:p>
          <a:p>
            <a:pPr marL="9525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6. 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Русские пословицы и поговорки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 патриотизме, героизме, смелости, трусости, предательстве и их использование в воспитательной работе с детьми.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9970" y="0"/>
            <a:ext cx="8644030" cy="57148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16394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3284984"/>
            <a:ext cx="2369479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357322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Настоящий патриот учится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 исторических ошибках своего народа, на недостатках его характера и культуры.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Патриотизм обретается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самостоятельно и переживается индивидуально. Он прямо связан с духовностью человека, ее глубиной.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4397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15366" name="AutoShape 6" descr="Картинки по запросу нарисованная картинка детей в русских костюм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Картинки по запросу нарисованная картинка детей в русских костюм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://spb-03.ru/photos/narisovanoe-russkoe-narodnoe-plate-1980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Картинки по запросу нарисованная картинка детей в русских костюм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http://img1.liveinternet.ru/images/foto/c/0/apps/4/351/4351713_1ffe747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0" name="Picture 20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BF8E5"/>
              </a:clrFrom>
              <a:clrTo>
                <a:srgbClr val="FBF8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924944"/>
            <a:ext cx="2000244" cy="3133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82" name="Picture 22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BF8E5"/>
              </a:clrFrom>
              <a:clrTo>
                <a:srgbClr val="FBF8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924944"/>
            <a:ext cx="2000264" cy="313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4286280" cy="5500726"/>
          </a:xfrm>
        </p:spPr>
        <p:txBody>
          <a:bodyPr>
            <a:normAutofit fontScale="70000" lnSpcReduction="20000"/>
          </a:bodyPr>
          <a:lstStyle/>
          <a:p>
            <a:pPr marL="0" indent="17303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«Русский народ не должен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терять своего нравственного авторитета среди других народов - авторитета, достойно завоеванного русским искусством, литературой. </a:t>
            </a:r>
          </a:p>
          <a:p>
            <a:pPr marL="0" indent="17303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Мы не должны забывать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 своем культурном прошлом, о наших памятниках, литературе, языке, живописи ... </a:t>
            </a:r>
          </a:p>
          <a:p>
            <a:pPr marL="0" indent="173038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Народные отличия сохранятся и в ХХI веке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, если мы будем озабочены воспитанием души, а не только передачей знаний». </a:t>
            </a:r>
          </a:p>
          <a:p>
            <a:pPr marL="0" indent="173038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Д. С. Лихачев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4397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14338" name="Picture 2" descr="Картинки по запросу нарисованная картинка русской семьи в старину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5000628" y="1142984"/>
            <a:ext cx="3862852" cy="2786082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</p:pic>
      <p:pic>
        <p:nvPicPr>
          <p:cNvPr id="14340" name="Picture 4" descr="Картинки по запросу нарисованная картинка русской семьи в старину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214818"/>
            <a:ext cx="3738542" cy="2328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5500726" cy="55721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Сообщения  педагогов  из опыта работы: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173038" indent="-173038" algn="ctr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«Приобщение детей дошкольного возраста к истокам, традициям малой родины» -</a:t>
            </a:r>
          </a:p>
          <a:p>
            <a:pPr marL="173038" indent="-173038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Гуляева М.Г.,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воспитатель 1 КК;</a:t>
            </a:r>
          </a:p>
          <a:p>
            <a:pPr marL="173038" indent="-173038" algn="ctr">
              <a:spcBef>
                <a:spcPts val="0"/>
              </a:spcBef>
              <a:spcAft>
                <a:spcPts val="0"/>
              </a:spcAft>
              <a:buNone/>
            </a:pPr>
            <a:endParaRPr lang="ru-RU" sz="1000" dirty="0" smtClean="0">
              <a:ea typeface="Times New Roman"/>
              <a:cs typeface="Times New Roman"/>
            </a:endParaRPr>
          </a:p>
          <a:p>
            <a:pPr marL="173038" indent="-173038" algn="ctr">
              <a:spcBef>
                <a:spcPts val="0"/>
              </a:spcBef>
              <a:spcAft>
                <a:spcPts val="0"/>
              </a:spcAft>
              <a:buNone/>
            </a:pPr>
            <a:endParaRPr lang="ru-RU" sz="1000" dirty="0" smtClean="0">
              <a:ea typeface="Times New Roman"/>
              <a:cs typeface="Times New Roman"/>
            </a:endParaRPr>
          </a:p>
          <a:p>
            <a:pPr marL="173038" indent="-173038" algn="ctr">
              <a:spcBef>
                <a:spcPts val="0"/>
              </a:spcBef>
              <a:spcAft>
                <a:spcPts val="0"/>
              </a:spcAft>
              <a:buNone/>
            </a:pPr>
            <a:endParaRPr lang="ru-RU" sz="1000" dirty="0" smtClean="0">
              <a:ea typeface="Times New Roman"/>
              <a:cs typeface="Times New Roman"/>
            </a:endParaRPr>
          </a:p>
          <a:p>
            <a:pPr marL="173038" indent="-173038" algn="ctr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«Нравственно-патриотическое воспитание старших дошкольников в современном социокультурном пространстве» - </a:t>
            </a:r>
          </a:p>
          <a:p>
            <a:pPr marL="173038" indent="-173038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Кобзева В.П.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воспитатель 1 КК;</a:t>
            </a:r>
          </a:p>
          <a:p>
            <a:pPr marL="173038" indent="-173038" algn="ctr">
              <a:spcBef>
                <a:spcPts val="0"/>
              </a:spcBef>
              <a:spcAft>
                <a:spcPts val="0"/>
              </a:spcAft>
              <a:buNone/>
            </a:pPr>
            <a:endParaRPr lang="ru-RU" sz="1000" dirty="0" smtClean="0">
              <a:ea typeface="Times New Roman"/>
              <a:cs typeface="Times New Roman"/>
            </a:endParaRPr>
          </a:p>
          <a:p>
            <a:pPr marL="173038" indent="-173038" algn="ctr">
              <a:spcBef>
                <a:spcPts val="0"/>
              </a:spcBef>
              <a:spcAft>
                <a:spcPts val="0"/>
              </a:spcAft>
              <a:buNone/>
            </a:pPr>
            <a:endParaRPr lang="ru-RU" sz="1000" dirty="0" smtClean="0">
              <a:ea typeface="Times New Roman"/>
              <a:cs typeface="Times New Roman"/>
            </a:endParaRPr>
          </a:p>
          <a:p>
            <a:pPr marL="173038" indent="-173038" algn="ctr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>
              <a:ea typeface="Times New Roman"/>
              <a:cs typeface="Times New Roman"/>
            </a:endParaRPr>
          </a:p>
          <a:p>
            <a:pPr marL="173038" indent="-173038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3.  «Системный подход в работе по нравственно-патриотическому воспитанию старших дошкольников» -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Белянчикова И.Н.,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воспитатель 1 КК.</a:t>
            </a:r>
            <a:endParaRPr lang="ru-RU" sz="20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50004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5000660" cy="2143139"/>
          </a:xfrm>
        </p:spPr>
        <p:txBody>
          <a:bodyPr>
            <a:normAutofit/>
          </a:bodyPr>
          <a:lstStyle/>
          <a:p>
            <a:pPr marL="0" indent="173038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Педагогический КВН. </a:t>
            </a:r>
            <a:endParaRPr lang="ru-RU" sz="2400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0" indent="173038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Задание: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предлагаем всем закрыть глаза и представить тот образ, который вызывает у вас слово «Родина».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4397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5500694" y="857232"/>
            <a:ext cx="3046377" cy="2282991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</p:pic>
      <p:pic>
        <p:nvPicPr>
          <p:cNvPr id="1229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2285984" y="3571876"/>
            <a:ext cx="4952561" cy="2789282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1428759"/>
          </a:xfrm>
        </p:spPr>
        <p:txBody>
          <a:bodyPr>
            <a:normAutofit fontScale="85000" lnSpcReduction="20000"/>
          </a:bodyPr>
          <a:lstStyle/>
          <a:p>
            <a:pPr marL="514350" indent="-51435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Задание: </a:t>
            </a:r>
          </a:p>
          <a:p>
            <a:pPr marL="514350" indent="-51435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«Педагогическая мини-викторина» </a:t>
            </a:r>
            <a:endParaRPr lang="ru-RU" sz="2400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каждый правильный ответ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- 1 балл.</a:t>
            </a: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4397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785926"/>
            <a:ext cx="6000792" cy="171451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Белый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символизирует справедливость, небо, чистоту совести;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Синий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-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огонь, кровь солдат, отвагу, трудолюбие;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300" dirty="0" smtClean="0">
              <a:ea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Красный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верность, правду, мир.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4397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3857628"/>
            <a:ext cx="4857784" cy="2500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Задача: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собрать пословицу, поговорку из отдельных слов  на карточках одинакового цвета. 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Побеждает та команда, которая быстрее справится с заданием.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За каждый правильный ответ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- 1 балл.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/>
              <a:cs typeface="Times New Roman"/>
            </a:endParaRPr>
          </a:p>
        </p:txBody>
      </p:sp>
      <p:pic>
        <p:nvPicPr>
          <p:cNvPr id="10246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780521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57158" y="714356"/>
            <a:ext cx="8501122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2. Задание состоит из двух мини-заданий.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Существует несколько трактовок значения цветов флага, например: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/>
              <a:cs typeface="Times New Roman"/>
            </a:endParaRPr>
          </a:p>
        </p:txBody>
      </p:sp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214942" y="4071942"/>
            <a:ext cx="3556167" cy="2028696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3"/>
            <a:ext cx="8229600" cy="157163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Второе мини-задание.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Игра: «Скажи пословицу иначе»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Переведите  иностранную  пословицу, поговорку  на  русскую, найдите  аналог.  За каждый  правильный  ответ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- 1 балл.</a:t>
            </a:r>
            <a:endParaRPr lang="ru-RU" sz="2400" dirty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4397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9224" name="Picture 8" descr="Картинки по запросу нарисованные картинки  детей  в русских костюмах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786058"/>
            <a:ext cx="2357454" cy="383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0006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3 Задание.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100" b="1" dirty="0" smtClean="0">
              <a:latin typeface="Times New Roman"/>
              <a:ea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57148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142984"/>
          <a:ext cx="792961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1143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команде: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сделать цветок толерантности из основных черт толерантности личности.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 команде: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сделать цветок толерантности,  который состоит из шагов, ведущих к толерантности 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202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4000504"/>
            <a:ext cx="1357322" cy="2132051"/>
          </a:xfrm>
          <a:prstGeom prst="rect">
            <a:avLst/>
          </a:prstGeom>
          <a:noFill/>
        </p:spPr>
      </p:pic>
      <p:pic>
        <p:nvPicPr>
          <p:cNvPr id="10" name="Picture 4" descr="Картинки по запросу нарисованные картинка  цветика-семицвети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286124"/>
            <a:ext cx="1357322" cy="1357322"/>
          </a:xfrm>
          <a:prstGeom prst="rect">
            <a:avLst/>
          </a:prstGeom>
          <a:noFill/>
        </p:spPr>
      </p:pic>
      <p:pic>
        <p:nvPicPr>
          <p:cNvPr id="11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286248" y="3571876"/>
            <a:ext cx="1276360" cy="2641641"/>
          </a:xfrm>
          <a:prstGeom prst="rect">
            <a:avLst/>
          </a:prstGeom>
          <a:noFill/>
        </p:spPr>
      </p:pic>
      <p:pic>
        <p:nvPicPr>
          <p:cNvPr id="12" name="Picture 6" descr="Картинки по запросу нарисованные картинка  цветика-семицветика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500306"/>
            <a:ext cx="1450486" cy="1490375"/>
          </a:xfrm>
          <a:prstGeom prst="rect">
            <a:avLst/>
          </a:prstGeom>
          <a:noFill/>
        </p:spPr>
      </p:pic>
      <p:pic>
        <p:nvPicPr>
          <p:cNvPr id="13" name="Picture 8" descr="Картинки по запросу нарисованные картинка  цветика-семицвети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4468501"/>
            <a:ext cx="3071834" cy="2233662"/>
          </a:xfrm>
          <a:prstGeom prst="rect">
            <a:avLst/>
          </a:prstGeom>
          <a:noFill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66" t="3496" r="11533" b="5244"/>
          <a:stretch>
            <a:fillRect/>
          </a:stretch>
        </p:blipFill>
        <p:spPr bwMode="auto">
          <a:xfrm flipH="1">
            <a:off x="6429388" y="3571876"/>
            <a:ext cx="157163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66" t="7472" r="10033" b="2528"/>
          <a:stretch>
            <a:fillRect/>
          </a:stretch>
        </p:blipFill>
        <p:spPr bwMode="auto">
          <a:xfrm>
            <a:off x="714348" y="3500438"/>
            <a:ext cx="1976451" cy="27902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57148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643998" cy="600079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5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Часть. Аналитическая.</a:t>
            </a:r>
            <a:endParaRPr lang="ru-RU" sz="5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Поверка выполнения решения предыдущего педсовета. </a:t>
            </a:r>
          </a:p>
          <a:p>
            <a:pPr marL="952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Результаты контроля на тему: </a:t>
            </a:r>
          </a:p>
          <a:p>
            <a:pPr marL="952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«Состояние работы в ДОУ по патриотическому воспитанию» в гр.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№ 9, 5.</a:t>
            </a:r>
          </a:p>
          <a:p>
            <a:pPr marL="952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Взаимоконтроль деятельности педагогов по патриотическому воспитанию дошкольников в гр.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№ 6-4, 2-8.</a:t>
            </a:r>
          </a:p>
          <a:p>
            <a:pPr marL="952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Справка по результатам фронтального контроля за 1 полугодие в гр.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№ 3, 4</a:t>
            </a:r>
          </a:p>
          <a:p>
            <a:pPr marL="952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1.3. Результаты анкетирования педагогов на тему: «Готовность к работе по патриотическому воспитанию».</a:t>
            </a:r>
          </a:p>
          <a:p>
            <a:pPr marL="952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1.4. Результаты проведения конкурса центров краеведения в группах. Церемония награждения победителей.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Часть. Практическая</a:t>
            </a:r>
            <a:endParaRPr lang="ru-RU" sz="5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0" indent="0">
              <a:lnSpc>
                <a:spcPct val="120000"/>
              </a:lnSpc>
              <a:spcBef>
                <a:spcPts val="0"/>
              </a:spcBef>
              <a:buNone/>
              <a:tabLst>
                <a:tab pos="95250" algn="l"/>
              </a:tabLst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2.1. «Особенности патриотического воспитания дошкольников» Сообщение методической службы. </a:t>
            </a:r>
          </a:p>
          <a:p>
            <a:pPr marL="95250" indent="0">
              <a:lnSpc>
                <a:spcPct val="120000"/>
              </a:lnSpc>
              <a:spcBef>
                <a:spcPts val="0"/>
              </a:spcBef>
              <a:buNone/>
              <a:tabLst>
                <a:tab pos="95250" algn="l"/>
              </a:tabLst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2.2. Сообщения из опыта работы педагогов по теме педсовета:</a:t>
            </a:r>
          </a:p>
          <a:p>
            <a:pPr marL="95250" indent="0">
              <a:lnSpc>
                <a:spcPct val="120000"/>
              </a:lnSpc>
              <a:spcBef>
                <a:spcPts val="0"/>
              </a:spcBef>
              <a:buNone/>
              <a:tabLst>
                <a:tab pos="95250" algn="l"/>
              </a:tabLst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«Приобщение детей дошкольного возраста к истокам, традициям малой родины» -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воспитатель;</a:t>
            </a:r>
          </a:p>
          <a:p>
            <a:pPr marL="95250" indent="0">
              <a:lnSpc>
                <a:spcPct val="120000"/>
              </a:lnSpc>
              <a:spcBef>
                <a:spcPts val="0"/>
              </a:spcBef>
              <a:buNone/>
              <a:tabLst>
                <a:tab pos="95250" algn="l"/>
              </a:tabLst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«Нравственно-патриотическое воспитание старших дошкольников в современном социокультурном пространстве» - воспитатель;</a:t>
            </a:r>
          </a:p>
          <a:p>
            <a:pPr marL="95250" indent="0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95250" algn="l"/>
              </a:tabLst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«Системный подход в работе по нравственно-патриотическому воспитанию старших дошкольников» - </a:t>
            </a:r>
          </a:p>
          <a:p>
            <a:pPr marL="95250" indent="0">
              <a:lnSpc>
                <a:spcPct val="120000"/>
              </a:lnSpc>
              <a:spcBef>
                <a:spcPts val="0"/>
              </a:spcBef>
              <a:buNone/>
              <a:tabLst>
                <a:tab pos="95250" algn="l"/>
              </a:tabLst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воспитатель .</a:t>
            </a:r>
          </a:p>
          <a:p>
            <a:pPr marL="95250" indent="0">
              <a:lnSpc>
                <a:spcPct val="120000"/>
              </a:lnSpc>
              <a:spcBef>
                <a:spcPts val="0"/>
              </a:spcBef>
              <a:buNone/>
              <a:tabLst>
                <a:tab pos="95250" algn="l"/>
              </a:tabLst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2.2. Педагогический КВН.</a:t>
            </a:r>
          </a:p>
          <a:p>
            <a:pPr marL="95250" indent="0">
              <a:lnSpc>
                <a:spcPct val="120000"/>
              </a:lnSpc>
              <a:spcBef>
                <a:spcPts val="0"/>
              </a:spcBef>
              <a:buNone/>
              <a:tabLst>
                <a:tab pos="95250" algn="l"/>
              </a:tabLst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2.3. Деловая игра по патриотическому воспитанию дошкольников: «Ваше мнение».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Часть. Заключительная.</a:t>
            </a:r>
            <a:endParaRPr lang="ru-RU" sz="5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3.1. Разное.</a:t>
            </a:r>
          </a:p>
          <a:p>
            <a:pPr marL="952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3.2.Решения педсовета. </a:t>
            </a:r>
          </a:p>
          <a:p>
            <a:endParaRPr lang="ru-RU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429264"/>
            <a:ext cx="928694" cy="114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4397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071546"/>
          <a:ext cx="828680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Задание. 1 команде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Придумать слова-признаки (по 2 прилагательных) к слову –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«Кушва»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каждую букву, которые есть в названии </a:t>
                      </a:r>
                      <a:endParaRPr lang="ru-RU" sz="1400" dirty="0" smtClean="0">
                        <a:solidFill>
                          <a:schemeClr val="tx1"/>
                        </a:solidFill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indent="777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Задание.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команде: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Придумать слова-признаки (по 1 прилагательному) к слову –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«Благодать»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каждую букву, которые есть в названии</a:t>
                      </a:r>
                      <a:endParaRPr lang="ru-RU" sz="1400" dirty="0" smtClean="0">
                        <a:solidFill>
                          <a:schemeClr val="tx1"/>
                        </a:solidFill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4786322"/>
            <a:ext cx="185738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http://2.bp.blogspot.com/-UZHKHp_q7Mo/VlxSARgts8I/AAAAAAAAE30/SXBjnha9w3M/s1600/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85720" y="3286124"/>
            <a:ext cx="1857388" cy="1857389"/>
          </a:xfrm>
          <a:prstGeom prst="rect">
            <a:avLst/>
          </a:prstGeom>
          <a:noFill/>
        </p:spPr>
      </p:pic>
      <p:pic>
        <p:nvPicPr>
          <p:cNvPr id="7182" name="Picture 14" descr="Похожее изображе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4929198"/>
            <a:ext cx="157163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Картинки по запросу нарисованная картинка ребенок и семья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143248"/>
            <a:ext cx="2000264" cy="2000264"/>
          </a:xfrm>
          <a:prstGeom prst="rect">
            <a:avLst/>
          </a:prstGeom>
          <a:noFill/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000372"/>
            <a:ext cx="192882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786322"/>
            <a:ext cx="1785934" cy="1785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286124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329642" cy="18573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5 Задание: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расшифровать  ребусы, назвать зашифрованные слова. За каждое  отгаданное слово -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 балл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После  этого  расшифровать  общий  ребус. Кто первый отгадает,  тому 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дополнительный балл.</a:t>
            </a: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357190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140968"/>
            <a:ext cx="3500462" cy="28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643074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Задание: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вспомнить и перечислить «Калейдоскоп русских народных праздников». За каждый правильный ответ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балл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42862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80928"/>
            <a:ext cx="3028674" cy="3489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785794"/>
            <a:ext cx="5786478" cy="571503"/>
          </a:xfrm>
        </p:spPr>
        <p:txBody>
          <a:bodyPr>
            <a:normAutofit lnSpcReduction="10000"/>
          </a:bodyPr>
          <a:lstStyle/>
          <a:p>
            <a:pPr marL="95250" indent="-9525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Деловая игра: «Ваше мнение»</a:t>
            </a:r>
            <a:endParaRPr lang="ru-RU" sz="2400" dirty="0" smtClean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688" y="214290"/>
            <a:ext cx="8644030" cy="50006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2603" t="2290" r="69194" b="1258"/>
          <a:stretch>
            <a:fillRect/>
          </a:stretch>
        </p:blipFill>
        <p:spPr bwMode="auto">
          <a:xfrm>
            <a:off x="214282" y="1142984"/>
            <a:ext cx="1785918" cy="52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21" t="4593" r="35507" b="2018"/>
          <a:stretch>
            <a:fillRect/>
          </a:stretch>
        </p:blipFill>
        <p:spPr bwMode="auto">
          <a:xfrm flipH="1">
            <a:off x="7232741" y="1500174"/>
            <a:ext cx="191125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1216009" cy="121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4731">
            <a:off x="2707021" y="4321176"/>
            <a:ext cx="1641744" cy="148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3857652" cy="48577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3 Часть. Заключительная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Чтобы воспитать </a:t>
            </a:r>
            <a:r>
              <a:rPr lang="ru-RU" sz="2400" b="1" dirty="0" smtClean="0">
                <a:latin typeface="Times New Roman"/>
                <a:ea typeface="Times New Roman"/>
              </a:rPr>
              <a:t>патриота России </a:t>
            </a:r>
            <a:r>
              <a:rPr lang="ru-RU" sz="2400" dirty="0" smtClean="0">
                <a:latin typeface="Times New Roman"/>
                <a:ea typeface="Times New Roman"/>
              </a:rPr>
              <a:t>– надо наполнить повседневную жизнь ребенка благородными чувствами, которые окрашивали бы всё, что человек познает и делает.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Родить патриота нельзя, его надо воспитать!</a:t>
            </a:r>
            <a:endParaRPr lang="ru-RU" sz="2400" b="1" dirty="0" smtClean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4397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357298"/>
            <a:ext cx="30796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Разное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357430"/>
            <a:ext cx="4322852" cy="3417436"/>
          </a:xfrm>
          <a:prstGeom prst="round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643602"/>
          </a:xfrm>
        </p:spPr>
        <p:txBody>
          <a:bodyPr>
            <a:normAutofit fontScale="55000" lnSpcReduction="20000"/>
          </a:bodyPr>
          <a:lstStyle/>
          <a:p>
            <a:pPr marL="0" indent="173038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педсовета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173038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работу по нравственно-патриотическому воспитанию дошкольников, используя новые технологии воспитания и обучения (метод проектного обучения, музейная педагогика, здоровьесбережение). Ответственные: воспитатели групп. Срок - май 2017 г.</a:t>
            </a:r>
          </a:p>
          <a:p>
            <a:pPr marL="0" lvl="0" indent="173038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Пересмотреть и дополнить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перспективный план работы по нравственно- патриотическому воспитанию детей». Ответственные: воспитатели всех групп. Срок - май 2017 г.</a:t>
            </a:r>
          </a:p>
          <a:p>
            <a:pPr marL="0" lvl="0" indent="173038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консультацию с родителями старших дошкольных групп по теме: «Работа над проектами». Ответственные: воспитатели группы № 1, 4, 9, 10. Срок - май 2017 г.</a:t>
            </a:r>
          </a:p>
          <a:p>
            <a:pPr marL="0" lvl="0" indent="173038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Систематически повышать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уровень профессиональной компетентности через самообразование, в соответствии с требованиями ФГОС ДО. Ответственные: старшие воспитатели. Срок постоянно. </a:t>
            </a:r>
          </a:p>
          <a:p>
            <a:pPr marL="0" lvl="0" indent="173038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Оформить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картотеку русских пословиц и поговорок, отражающих разные стороны русского народа. Ответственные – воспитатели всех групп. Срок -май 2017 г.</a:t>
            </a:r>
          </a:p>
          <a:p>
            <a:pPr marL="0" lvl="0" indent="173038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Привлечь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родителей к оформлению альбома «Я и моя семья». Ответственные – воспитатели всех групп. Срок – май 2017 г.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57148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902530"/>
            <a:ext cx="4000528" cy="7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590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99592" y="2348880"/>
            <a:ext cx="7143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50" normalizeH="0" baseline="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Благодарим за </a:t>
            </a:r>
          </a:p>
          <a:p>
            <a:pPr algn="ctr"/>
            <a:r>
              <a:rPr kumimoji="0" lang="ru-RU" sz="5400" b="1" i="0" u="none" strike="noStrike" cap="none" spc="50" normalizeH="0" baseline="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взаимодействие!</a:t>
            </a:r>
            <a:endParaRPr lang="ru-RU" sz="54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214314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Часть. Аналитическая.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Результаты контроля на тему: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«Состояние работы в ДОУ по патриотическому воспитанию» в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гр. № 9, 5.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</a:tabLs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Взаимоконтроль: «Анализ работы по патриотическому воспитанию дошкольников» в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гр. № 6-4, 2-8.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Справка по результатам фронтального контроля за 1 полугодие в гр.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№ 3, 4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688" y="0"/>
            <a:ext cx="8644030" cy="57148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571876"/>
            <a:ext cx="2643206" cy="241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3543" t="2127" r="11968" b="2128"/>
          <a:stretch>
            <a:fillRect/>
          </a:stretch>
        </p:blipFill>
        <p:spPr bwMode="auto">
          <a:xfrm>
            <a:off x="608350" y="2928934"/>
            <a:ext cx="4875922" cy="3286148"/>
          </a:xfrm>
          <a:prstGeom prst="round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500042"/>
            <a:ext cx="6000792" cy="928694"/>
          </a:xfrm>
        </p:spPr>
        <p:txBody>
          <a:bodyPr>
            <a:normAutofit/>
          </a:bodyPr>
          <a:lstStyle/>
          <a:p>
            <a:pPr marL="0" indent="22225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Результаты анкетирования педагогов на тему</a:t>
            </a:r>
            <a:r>
              <a:rPr lang="ru-RU" sz="1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0" indent="22225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«Готовность к работе по патриотическому воспитанию»</a:t>
            </a:r>
          </a:p>
          <a:p>
            <a:pPr marL="0" indent="22225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В  анкетировании  приняли участие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14 педагогов</a:t>
            </a:r>
            <a:endParaRPr lang="ru-RU" sz="1800" b="1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688" y="0"/>
            <a:ext cx="8858312" cy="4397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r="54036"/>
          <a:stretch>
            <a:fillRect/>
          </a:stretch>
        </p:blipFill>
        <p:spPr bwMode="auto">
          <a:xfrm>
            <a:off x="357158" y="642918"/>
            <a:ext cx="857256" cy="643983"/>
          </a:xfrm>
          <a:prstGeom prst="rect">
            <a:avLst/>
          </a:prstGeom>
          <a:noFill/>
        </p:spPr>
      </p:pic>
      <p:pic>
        <p:nvPicPr>
          <p:cNvPr id="23562" name="Picture 10" descr="Картинки по запросу картинки по патриотическому воспитанию дошколь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642918"/>
            <a:ext cx="857256" cy="822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2780928"/>
            <a:ext cx="3071834" cy="184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1285884"/>
          </a:xfrm>
        </p:spPr>
        <p:txBody>
          <a:bodyPr>
            <a:normAutofit/>
          </a:bodyPr>
          <a:lstStyle/>
          <a:p>
            <a:pPr marL="270510" lvl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Результаты  подведения  итогов  конкурса  центров  краеведения</a:t>
            </a:r>
          </a:p>
          <a:p>
            <a:pPr marL="270510" lvl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в группах </a:t>
            </a:r>
          </a:p>
          <a:p>
            <a:pPr marL="270510" lvl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Церемония награждения победителей.</a:t>
            </a:r>
            <a:endParaRPr lang="ru-RU" sz="1700" b="1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4397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500174"/>
            <a:ext cx="1788760" cy="1631900"/>
          </a:xfrm>
          <a:prstGeom prst="rect">
            <a:avLst/>
          </a:prstGeom>
          <a:noFill/>
        </p:spPr>
      </p:pic>
      <p:pic>
        <p:nvPicPr>
          <p:cNvPr id="22534" name="Picture 6" descr="Картинки по запросу нарисованная картинка дети общаютс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500174"/>
            <a:ext cx="1357322" cy="135732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6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357430"/>
            <a:ext cx="4929222" cy="3714776"/>
          </a:xfrm>
          <a:prstGeom prst="roundRect">
            <a:avLst/>
          </a:prstGeom>
          <a:noFill/>
          <a:ln w="57150">
            <a:solidFill>
              <a:srgbClr val="FF66CC"/>
            </a:solidFill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43314"/>
            <a:ext cx="1586480" cy="257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1864" y="4500570"/>
            <a:ext cx="1436217" cy="198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929066"/>
            <a:ext cx="1632260" cy="230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42363">
            <a:off x="1259409" y="4540392"/>
            <a:ext cx="734308" cy="75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73095">
            <a:off x="6954712" y="3116706"/>
            <a:ext cx="928694" cy="183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84"/>
          <a:stretch>
            <a:fillRect/>
          </a:stretch>
        </p:blipFill>
        <p:spPr bwMode="auto">
          <a:xfrm rot="21066493">
            <a:off x="6798614" y="3711686"/>
            <a:ext cx="974546" cy="115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4286280" cy="500066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2 Часть. Практическая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3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Нравственно-патриотическое воспитание является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одной из основных задач ДОУ, поскольку патриотизм - любовь к Родине, преданность ей, ответственность и гордость за нее - начинает формироваться уже в дошкольном возрасте.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Патриотическое воспитание подразумевает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использование народного опыта непосредственно в жизни детей, усвоение традиционных культурных эталонов не только детьми, но и их родителями, близкими,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сотрудниками ДОУ.</a:t>
            </a: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42862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21508" name="Picture 4" descr="Картинки по запросу нарисованная картинка ребенок и семь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5500702"/>
            <a:ext cx="785818" cy="958658"/>
          </a:xfrm>
          <a:prstGeom prst="rect">
            <a:avLst/>
          </a:prstGeom>
          <a:noFill/>
        </p:spPr>
      </p:pic>
      <p:pic>
        <p:nvPicPr>
          <p:cNvPr id="21512" name="Picture 8" descr="Картинки по запросу нарисованная картинка русской семьи в старин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700808"/>
            <a:ext cx="3643338" cy="2047939"/>
          </a:xfrm>
          <a:prstGeom prst="rect">
            <a:avLst/>
          </a:prstGeom>
          <a:noFill/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5286388"/>
            <a:ext cx="2143140" cy="1336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178595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Любовь к родному краю, родной культуре, родной речи начинается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-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Д. С. Лихачев</a:t>
            </a:r>
            <a:endParaRPr lang="ru-RU" sz="2400" i="1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42862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20482" name="Picture 2" descr="Картинки по запросу фото г. Куш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197" y="2643182"/>
            <a:ext cx="8009044" cy="3133540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</p:pic>
      <p:pic>
        <p:nvPicPr>
          <p:cNvPr id="5" name="Picture 16" descr="Картинки по запросу нарисованные картинка  цветка"/>
          <p:cNvPicPr>
            <a:picLocks noChangeAspect="1" noChangeArrowheads="1"/>
          </p:cNvPicPr>
          <p:nvPr/>
        </p:nvPicPr>
        <p:blipFill>
          <a:blip r:embed="rId3" cstate="email"/>
          <a:srcRect t="31201" b="26454"/>
          <a:stretch>
            <a:fillRect/>
          </a:stretch>
        </p:blipFill>
        <p:spPr bwMode="auto">
          <a:xfrm>
            <a:off x="3357554" y="5929330"/>
            <a:ext cx="3071834" cy="670864"/>
          </a:xfrm>
          <a:prstGeom prst="rect">
            <a:avLst/>
          </a:prstGeom>
          <a:noFill/>
        </p:spPr>
      </p:pic>
      <p:pic>
        <p:nvPicPr>
          <p:cNvPr id="6" name="Picture 4" descr="Картинки по запросу картинки по патриотическому воспитанию дошкольников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7" t="1670"/>
          <a:stretch>
            <a:fillRect/>
          </a:stretch>
        </p:blipFill>
        <p:spPr bwMode="auto">
          <a:xfrm flipH="1">
            <a:off x="285720" y="4929198"/>
            <a:ext cx="1149358" cy="1579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164307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 мнению педагогов, социологов и врачей,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именно бездуховность часто приводит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к тому, что такой ребенок оказывается незащищенным внутренним эмоциональным, интеллектуальным барьером. </a:t>
            </a: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4397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19460" name="Picture 4" descr="Картинки по запросу нарисованные картинки  детей  в русских костюма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3356992"/>
            <a:ext cx="1704189" cy="241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148064" y="3284984"/>
            <a:ext cx="1404608" cy="2659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214446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Педагогическая мысль на Руси Х-ХIII веков выдвигает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отдельную личность как цель воспитания, воспитание веры в победу, в непобедимость богатырей русских. </a:t>
            </a: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4397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«Система работы по нравственно-патриотическому воспитанию дошкольников в МАДОУ № 9»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857224" y="2143116"/>
            <a:ext cx="5286412" cy="3496585"/>
          </a:xfrm>
          <a:prstGeom prst="roundRect">
            <a:avLst/>
          </a:prstGeom>
          <a:noFill/>
          <a:ln w="38100">
            <a:solidFill>
              <a:srgbClr val="FF66CC"/>
            </a:solidFill>
          </a:ln>
        </p:spPr>
      </p:pic>
      <p:pic>
        <p:nvPicPr>
          <p:cNvPr id="18446" name="Picture 14" descr="Картинки по запросу нарисованные картинки  детей  в русских костюмах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1643050"/>
            <a:ext cx="2148607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4071942"/>
            <a:ext cx="236180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6" descr="Картинки по запросу нарисованные картинка  цветка"/>
          <p:cNvPicPr>
            <a:picLocks noChangeAspect="1" noChangeArrowheads="1"/>
          </p:cNvPicPr>
          <p:nvPr/>
        </p:nvPicPr>
        <p:blipFill>
          <a:blip r:embed="rId5" cstate="email"/>
          <a:srcRect b="68799"/>
          <a:stretch>
            <a:fillRect/>
          </a:stretch>
        </p:blipFill>
        <p:spPr bwMode="auto">
          <a:xfrm>
            <a:off x="1214414" y="5715016"/>
            <a:ext cx="4429156" cy="712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1513</Words>
  <Application>Microsoft Office PowerPoint</Application>
  <PresentationFormat>Экран (4:3)</PresentationFormat>
  <Paragraphs>159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«Система работы по нравственно-патриотическому воспитанию дошкольников в МАДОУ № 9»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Рябинушка</cp:lastModifiedBy>
  <cp:revision>98</cp:revision>
  <dcterms:created xsi:type="dcterms:W3CDTF">2017-02-10T14:34:52Z</dcterms:created>
  <dcterms:modified xsi:type="dcterms:W3CDTF">2018-02-06T06:29:37Z</dcterms:modified>
</cp:coreProperties>
</file>