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5" r:id="rId6"/>
    <p:sldId id="296" r:id="rId7"/>
    <p:sldId id="264" r:id="rId8"/>
    <p:sldId id="265" r:id="rId9"/>
    <p:sldId id="263" r:id="rId10"/>
    <p:sldId id="262" r:id="rId11"/>
    <p:sldId id="261" r:id="rId12"/>
    <p:sldId id="266" r:id="rId13"/>
    <p:sldId id="267" r:id="rId14"/>
    <p:sldId id="269" r:id="rId15"/>
    <p:sldId id="270" r:id="rId16"/>
    <p:sldId id="268" r:id="rId17"/>
    <p:sldId id="272" r:id="rId18"/>
    <p:sldId id="273" r:id="rId19"/>
    <p:sldId id="271" r:id="rId20"/>
    <p:sldId id="274" r:id="rId21"/>
    <p:sldId id="260" r:id="rId22"/>
    <p:sldId id="275" r:id="rId23"/>
    <p:sldId id="276" r:id="rId24"/>
    <p:sldId id="277" r:id="rId25"/>
    <p:sldId id="284" r:id="rId26"/>
    <p:sldId id="283" r:id="rId27"/>
    <p:sldId id="282" r:id="rId28"/>
    <p:sldId id="281" r:id="rId29"/>
    <p:sldId id="280" r:id="rId30"/>
    <p:sldId id="279" r:id="rId31"/>
    <p:sldId id="278" r:id="rId32"/>
    <p:sldId id="285" r:id="rId33"/>
    <p:sldId id="286" r:id="rId34"/>
    <p:sldId id="288" r:id="rId35"/>
    <p:sldId id="292" r:id="rId36"/>
    <p:sldId id="293" r:id="rId37"/>
    <p:sldId id="287" r:id="rId38"/>
    <p:sldId id="289" r:id="rId39"/>
    <p:sldId id="291" r:id="rId40"/>
    <p:sldId id="294" r:id="rId41"/>
    <p:sldId id="29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78DC2"/>
    <a:srgbClr val="A50021"/>
    <a:srgbClr val="98DFF0"/>
    <a:srgbClr val="5ECEE8"/>
    <a:srgbClr val="E1A9D1"/>
    <a:srgbClr val="2CBE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6" autoAdjust="0"/>
  </p:normalViewPr>
  <p:slideViewPr>
    <p:cSldViewPr>
      <p:cViewPr>
        <p:scale>
          <a:sx n="60" d="100"/>
          <a:sy n="60" d="100"/>
        </p:scale>
        <p:origin x="-135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Педсовет № 2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92935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«Формула здоровья»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поиск путей оптимизации системы мер по охране и укреплению здоровья детей.</a:t>
            </a:r>
          </a:p>
        </p:txBody>
      </p:sp>
      <p:pic>
        <p:nvPicPr>
          <p:cNvPr id="41994" name="Picture 10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20804" flipH="1">
            <a:off x="2946818" y="1902647"/>
            <a:ext cx="3291200" cy="2417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41536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2563" indent="-18256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Составляющие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профилактической работы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ДОУ: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облегченная одежда 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для детей в помещении детского сада;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соблюдение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сезонной одежды детей на прогулке;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соблюдение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температурного режима в течение дня;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выполнение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ленивой или дыхательной гимнастики после сна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мытье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рук по локоть прохладной водой;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правильная организация 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прогулок и их длительность;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неспецифическая профилактика 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респираторных заболеваний (прием аскорбиновой кислоты и смазывание носа оксолиновой мазью и в 3-е блюдо добавляем С-витамин).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3643338" cy="2857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5" name="Picture 6" descr="Картинки по запросу картинки  снежинок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3570" y="5572140"/>
            <a:ext cx="357190" cy="311425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новогодние гирлянды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86182" y="4714884"/>
            <a:ext cx="1785950" cy="183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76872"/>
            <a:ext cx="6500858" cy="343415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Положительные и отрицательные факторы, влияющие на показатели заболеваемости: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снижение заболеваемости;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снижение числа пропусков на одного ребенка;</a:t>
            </a:r>
          </a:p>
          <a:p>
            <a:pPr marL="182563" indent="-182563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сокращение числа пропусков детодней по болезни.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1758" name="Picture 14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29132"/>
            <a:ext cx="2857500" cy="221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01122" cy="45862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Основная проблема детского сада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большое количество воспитанников с задержкой речевого развития -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26%.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Причина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: невысокая заинтересованность родителей в развитии речевых навыков детей.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 три квартала 2016 года детям сделаны следующие прививки</a:t>
            </a:r>
            <a:r>
              <a:rPr lang="ru-RU" sz="2400" dirty="0" smtClean="0">
                <a:latin typeface="Times New Roman"/>
                <a:ea typeface="Times New Roman"/>
              </a:rPr>
              <a:t>: реакция Манту, профилактические прививки по возрасту АКДС, полиомиелит, РВ-кори, РВ-паротита, детям подготовительной к школе группы БЦЖ, вакцина для профилактики  </a:t>
            </a:r>
            <a:r>
              <a:rPr lang="ru-RU" sz="2400" dirty="0" err="1" smtClean="0">
                <a:latin typeface="Times New Roman"/>
                <a:ea typeface="Times New Roman"/>
              </a:rPr>
              <a:t>гемофильной</a:t>
            </a:r>
            <a:r>
              <a:rPr lang="ru-RU" sz="2400" dirty="0" smtClean="0">
                <a:latin typeface="Times New Roman"/>
                <a:ea typeface="Times New Roman"/>
              </a:rPr>
              <a:t> и пневмококковых инфекций и против гриппа.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2254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2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0570"/>
            <a:ext cx="2940089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86808" cy="40827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детском саду во время адаптационного периода для детей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создается щадящий режим:</a:t>
            </a:r>
            <a:endParaRPr lang="ru-RU" sz="18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173038" indent="-173038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сокращенный день для малыша;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73038" indent="-173038"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повышенное внимание со стороны персонала группы.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93%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детей адаптация протекает в легкой и средней степени тяжести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2254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714884"/>
            <a:ext cx="2071702" cy="185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429684" cy="221457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Виды здоровьесберегающих технологий, реализуемых  в МАДОУ № 9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медико-профилактические; </a:t>
            </a: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физкультурно-оздоровительные; </a:t>
            </a: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социально-психологические; </a:t>
            </a: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здоровьесберегающие и здоровьеобогащающие педагогов ДО; </a:t>
            </a: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валеологического просвещения родителей;</a:t>
            </a:r>
          </a:p>
          <a:p>
            <a:pPr marL="0" indent="18256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здоровьесберегающие образовательные технологии в ДО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643042" y="2571744"/>
          <a:ext cx="6096000" cy="271464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05201"/>
                <a:gridCol w="2690799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Элементы медико-профилактической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</a:p>
                  </a:txBody>
                  <a:tcPr marL="62122" marR="62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Элементы физкультурно-оздоровительной технологии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 anchor="ctr"/>
                </a:tc>
              </a:tr>
              <a:tr h="2214578">
                <a:tc>
                  <a:txBody>
                    <a:bodyPr/>
                    <a:lstStyle/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мониторинга здоровья дошкольников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рекомендаций по оптимизации детского здоровья;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контроль питания детей раннего и дошкольного возраста,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физического развития дошкольников,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закаливания;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профилактических мероприятий в детском саду;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контроля и помощь в обеспечении требований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СанПиН;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9525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-179388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здоровьесберегающей среды в ДОУ.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/>
                </a:tc>
                <a:tc>
                  <a:txBody>
                    <a:bodyPr/>
                    <a:lstStyle/>
                    <a:p>
                      <a:pPr marL="95250" lvl="0" indent="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физических качеств, двигательной активности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lvl="0" indent="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становление физической культуры дошкольников,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lvl="0" indent="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гимнастика,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lvl="0" indent="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самомассаж,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lvl="0" indent="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плоскостопия и формирование правильной осанки,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lvl="0" indent="173038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воспитание привычки к повседневной физической активности и заботе о здоровье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22" marR="6212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443914" cy="607220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План  оздоровительных мероприятий на год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соответствии с программой «Здоровья» в МАДОУ № 9:</a:t>
            </a:r>
            <a:endParaRPr lang="ru-RU" sz="29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утренняя гимнастика /ежедневно в течение года/;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ленивая гимнастика после сна /ежедневно в течение года/;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дыхательная гимнастика;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точечный массаж;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воздушные ванны /перед сном, после сна/;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физкультурные занятия /3 раза в неделю/;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плавание в бассейне;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пальчиковая гимнастика;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полоскание горла /ежедневно/;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витаминизация: соки, напитки, сиропы, </a:t>
            </a: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витамины /ежедневно/;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профилактические прививки;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закаливание солнцем, водой /в летний период/;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профилактика плоскостопия /ежедневно/;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профилактика осанки детей /ежедневно/;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физкультминутки /ежедневно/;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подвижные игры /ежедневно/;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прогулки /в любое время года/;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организация работы с родителями по профилактике </a:t>
            </a:r>
          </a:p>
          <a:p>
            <a:pPr marL="182563" lvl="0" indent="-182563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простудных заболеваний /в течение года/.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2254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img0.liveinternet.ru/images/attach/c/11/116/418/116418534_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2276872"/>
            <a:ext cx="1368152" cy="2475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3"/>
            <a:ext cx="7800972" cy="1428759"/>
          </a:xfrm>
        </p:spPr>
        <p:txBody>
          <a:bodyPr/>
          <a:lstStyle/>
          <a:p>
            <a:pPr indent="18034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Эффективность физкультурно-оздоровительной работы </a:t>
            </a:r>
            <a:r>
              <a:rPr lang="ru-RU" sz="2400" b="1" dirty="0" smtClean="0">
                <a:latin typeface="Times New Roman"/>
                <a:ea typeface="Times New Roman"/>
              </a:rPr>
              <a:t>в МАДОУ № 9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зависит</a:t>
            </a:r>
          </a:p>
          <a:p>
            <a:pPr indent="18034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от взаимодействия всех субъектов образования.</a:t>
            </a:r>
            <a:endParaRPr lang="ru-RU" sz="2400" b="1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5" name="Picture 4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 t="1907"/>
          <a:stretch>
            <a:fillRect/>
          </a:stretch>
        </p:blipFill>
        <p:spPr bwMode="auto">
          <a:xfrm>
            <a:off x="3131840" y="2708920"/>
            <a:ext cx="3054005" cy="215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9"/>
            <a:ext cx="5643602" cy="37221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Формы  проведения непосредственно образовательной деятельности по ФИЗО:</a:t>
            </a:r>
            <a:endParaRPr lang="ru-RU" sz="18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0" lvl="0" indent="177800" algn="ctr">
              <a:lnSpc>
                <a:spcPct val="120000"/>
              </a:lnSpc>
              <a:spcBef>
                <a:spcPts val="0"/>
              </a:spcBef>
              <a:buSzPts val="1000"/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сюжетно-игровые занятия; 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0" lvl="0" indent="177800" algn="ctr">
              <a:lnSpc>
                <a:spcPct val="120000"/>
              </a:lnSpc>
              <a:spcBef>
                <a:spcPts val="0"/>
              </a:spcBef>
              <a:buSzPts val="1000"/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занятия-соревнования;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0" lvl="0" indent="177800" algn="ctr">
              <a:lnSpc>
                <a:spcPct val="120000"/>
              </a:lnSpc>
              <a:spcBef>
                <a:spcPts val="0"/>
              </a:spcBef>
              <a:buSzPts val="1000"/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занятия-тренировки.</a:t>
            </a:r>
            <a:endParaRPr lang="ru-RU" sz="1800" dirty="0" smtClean="0">
              <a:ea typeface="Times New Roman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3643338" cy="2857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5606" name="Picture 6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2143140" cy="206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7443782" cy="100013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Прогулка  -  </a:t>
            </a:r>
            <a:r>
              <a:rPr lang="ru-RU" sz="2400" dirty="0" smtClean="0">
                <a:latin typeface="Times New Roman"/>
                <a:ea typeface="Times New Roman"/>
              </a:rPr>
              <a:t>одна из самых действенных закаливающих процедур в повседневной жизни ребенка.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4588" name="Picture 12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1788230" cy="242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785794"/>
            <a:ext cx="4714908" cy="20717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Признаки  утомления у детей: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180975" algn="ctr"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</a:rPr>
              <a:t>изменение окраски кожи, </a:t>
            </a:r>
          </a:p>
          <a:p>
            <a:pPr marL="0" indent="180975" algn="ctr"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</a:rPr>
              <a:t>выражения лица,</a:t>
            </a:r>
          </a:p>
          <a:p>
            <a:pPr marL="0" indent="180975" algn="ctr"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</a:rPr>
              <a:t> частоты дыхания, </a:t>
            </a:r>
          </a:p>
          <a:p>
            <a:pPr marL="0" indent="180975" algn="ctr"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</a:rPr>
              <a:t>появления потливости. 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2214578" cy="279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00" y="785794"/>
            <a:ext cx="7143800" cy="5929354"/>
          </a:xfrm>
        </p:spPr>
        <p:txBody>
          <a:bodyPr>
            <a:normAutofit fontScale="47500" lnSpcReduction="20000"/>
          </a:bodyPr>
          <a:lstStyle/>
          <a:p>
            <a:pPr marL="0" indent="28686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 Часть. Аналитическая.</a:t>
            </a:r>
            <a:endParaRPr lang="ru-RU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 выполнении решения предыдущего педсовета.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Итоги тематического контроля: «Условия организации физкультурно-оздоровительной работы в ДОУ».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Результаты тестирование педагогов на тему: «Становление физической культуры дошкольников»  и родителей на тему: «Здоровый образ жизни».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 Часть. Практическая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2.1. Введение в проблему: «Оздоровительная работа в ДОУ» - методическая служба.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 Выступление педагогов МАДОУ № 9 с опытом работы: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«Система работы по формированию здорового образа жизни детей дошкольного возраста» - инструктор по физической культуре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Коротаева Г.Ш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«Взаимодействие ДОУ и семьи по вопросам сохранения и укрепления здоровья детей» - воспитатель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Машковцева Е.В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«Системный подход к сохранению и укреплению здоровья детей как результат профессиональной компетентности педагога» - воспитатель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Туленина С.П.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2.3. Обсуждение вопроса: «Эффективные методы снижения заболеваемости воспитанников МАДОУ № 9». Выдвижение и анализ идей с помощью приема «Дерево предсказаний» - методическая служба.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2.4. Деловая игра «Время шоу» - методическая служба.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 Часть.</a:t>
            </a:r>
            <a:r>
              <a:rPr lang="ru-RU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Заключительная.</a:t>
            </a:r>
            <a:endParaRPr lang="ru-RU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3.1. Разное.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3.2. Решение педсовета.</a:t>
            </a:r>
          </a:p>
        </p:txBody>
      </p:sp>
      <p:sp>
        <p:nvSpPr>
          <p:cNvPr id="5" name="Овал 4"/>
          <p:cNvSpPr/>
          <p:nvPr/>
        </p:nvSpPr>
        <p:spPr>
          <a:xfrm>
            <a:off x="785786" y="2643182"/>
            <a:ext cx="571504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9" t="3877" r="2637" b="1070"/>
          <a:stretch>
            <a:fillRect/>
          </a:stretch>
        </p:blipFill>
        <p:spPr bwMode="auto">
          <a:xfrm>
            <a:off x="285720" y="1214422"/>
            <a:ext cx="185738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43932" cy="16430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Взаимосвязь в работе воспитателя и инструктора  по физической  культуре  способствует </a:t>
            </a:r>
            <a:r>
              <a:rPr lang="ru-RU" sz="2200" dirty="0" smtClean="0">
                <a:latin typeface="Times New Roman"/>
                <a:ea typeface="Times New Roman"/>
              </a:rPr>
              <a:t>подбору упражнений для физкультминуток, гимнастики, организации  игр между занятиями.</a:t>
            </a:r>
            <a:endParaRPr lang="ru-RU" sz="22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214710" cy="2254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2" descr="Картинки по запросу нарисованные картинки  детей зимо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1" t="3373" r="9999" b="3298"/>
          <a:stretch>
            <a:fillRect/>
          </a:stretch>
        </p:blipFill>
        <p:spPr bwMode="auto">
          <a:xfrm>
            <a:off x="3347864" y="2636912"/>
            <a:ext cx="2071670" cy="301666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143800" cy="6357982"/>
          </a:xfrm>
        </p:spPr>
        <p:txBody>
          <a:bodyPr>
            <a:normAutofit lnSpcReduction="10000"/>
          </a:bodyPr>
          <a:lstStyle/>
          <a:p>
            <a:pPr indent="18034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2 Часть.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Практическая.</a:t>
            </a:r>
            <a:endParaRPr lang="ru-RU" sz="24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Выступление педагогов МАДОУ № 9  из опыта работы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: 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«Система работы по формированию здорового образа жизни детей дошкольного возраста» - инструктор по физической культуре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Коротаева Г.Ш.</a:t>
            </a:r>
          </a:p>
          <a:p>
            <a:pPr marL="0" indent="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ea typeface="Times New Roman"/>
              <a:cs typeface="Times New Roman"/>
            </a:endParaRPr>
          </a:p>
          <a:p>
            <a:pPr marL="0" indent="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«Взаимодействие ДОУ и семьи по вопросам сохранения и укрепления здоровья детей» -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воспитатель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Машковцева Е.В.</a:t>
            </a:r>
          </a:p>
          <a:p>
            <a:pPr marL="0" indent="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ea typeface="Times New Roman"/>
              <a:cs typeface="Times New Roman"/>
            </a:endParaRPr>
          </a:p>
          <a:p>
            <a:pPr marL="0" indent="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«Системный подход к сохранению и укреплению здоровья детей как результат профессиональной компетентности педагога» -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воспитатель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Туленина С.П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pic>
        <p:nvPicPr>
          <p:cNvPr id="2151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8825" r="8822"/>
          <a:stretch>
            <a:fillRect/>
          </a:stretch>
        </p:blipFill>
        <p:spPr bwMode="auto">
          <a:xfrm>
            <a:off x="7000892" y="4572008"/>
            <a:ext cx="1928826" cy="214314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429520" y="0"/>
            <a:ext cx="71438" cy="262888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29586" y="0"/>
            <a:ext cx="71438" cy="470054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5338" y="0"/>
            <a:ext cx="71438" cy="6429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 descr="Картинки по запросу новогодние шары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643702" y="2571744"/>
            <a:ext cx="1824220" cy="2043127"/>
          </a:xfrm>
          <a:prstGeom prst="rect">
            <a:avLst/>
          </a:prstGeom>
          <a:noFill/>
        </p:spPr>
      </p:pic>
      <p:pic>
        <p:nvPicPr>
          <p:cNvPr id="27" name="Picture 4" descr="Картинки по запросу новогодние шары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50" y="500042"/>
            <a:ext cx="1785950" cy="222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4714908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3038" indent="-173038" algn="ctr">
              <a:spcBef>
                <a:spcPts val="0"/>
              </a:spcBef>
              <a:buNone/>
              <a:tabLst>
                <a:tab pos="0" algn="l"/>
              </a:tabLs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marL="173038" indent="-173038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Обсуждение вопроса: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«Эффективные методы снижения заболеваемости воспитанников МАДОУ № 9». </a:t>
            </a:r>
          </a:p>
          <a:p>
            <a:pPr marL="173038" indent="-173038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Выдвижение и анализ идей с помощью приема: </a:t>
            </a:r>
          </a:p>
          <a:p>
            <a:pPr marL="173038" indent="-173038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«Дерево предсказаний».</a:t>
            </a:r>
          </a:p>
          <a:p>
            <a:pPr marL="173038" indent="-173038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Задание.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Педагогам разделиться на две команды, сформулировать и озвучить свои предложения по снижению заболеваемости </a:t>
            </a:r>
          </a:p>
          <a:p>
            <a:pPr marL="173038" indent="-173038" algn="ctr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(3 минуты)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0340" algn="ctr">
              <a:lnSpc>
                <a:spcPct val="110000"/>
              </a:lnSpc>
              <a:spcBef>
                <a:spcPts val="0"/>
              </a:spcBef>
              <a:buNone/>
              <a:tabLst>
                <a:tab pos="450215" algn="l"/>
              </a:tabLst>
            </a:pPr>
            <a:endParaRPr lang="ru-RU" sz="24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180340" algn="ctr">
              <a:lnSpc>
                <a:spcPct val="110000"/>
              </a:lnSpc>
              <a:spcBef>
                <a:spcPts val="0"/>
              </a:spcBef>
              <a:buNone/>
              <a:tabLst>
                <a:tab pos="450215" algn="l"/>
              </a:tabLst>
            </a:pPr>
            <a:endParaRPr lang="ru-RU" sz="1800" dirty="0" smtClean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Картинки по запросу нарисованная картинка дерева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2987" r="14286"/>
          <a:stretch>
            <a:fillRect/>
          </a:stretch>
        </p:blipFill>
        <p:spPr bwMode="auto">
          <a:xfrm>
            <a:off x="5143504" y="428604"/>
            <a:ext cx="3740722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785794"/>
            <a:ext cx="4357718" cy="2928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Разработка символа </a:t>
            </a: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(логотипа)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здоровья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 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Задание.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Нарисовать символ, который отражает вашу точку зрения на предмет – «здоровья».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Обсудить в группах и представить символ.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(Время выполнения - 3 минуты). 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643338" cy="2857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9466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7317" b="2931"/>
          <a:stretch>
            <a:fillRect/>
          </a:stretch>
        </p:blipFill>
        <p:spPr bwMode="auto">
          <a:xfrm>
            <a:off x="539552" y="3717032"/>
            <a:ext cx="1687482" cy="16430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9472" name="Picture 16" descr="Картинки по запросу логотип здоров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05064"/>
            <a:ext cx="1610698" cy="16430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2" name="Picture 6" descr="Картинки по запросу картинки детей 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929058" y="3356482"/>
            <a:ext cx="1620515" cy="326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778540"/>
          </a:xfr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tabLst>
                <a:tab pos="9525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Символы заключают </a:t>
            </a:r>
            <a:r>
              <a:rPr lang="ru-RU" sz="2400" dirty="0" smtClean="0">
                <a:latin typeface="Times New Roman"/>
                <a:ea typeface="Times New Roman"/>
              </a:rPr>
              <a:t>в себе образ здоровья и подразумевают присутствие некоего смысла, связанного со здоровым образом жизни, движениями или природными силами оздоровления.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Picture 2" descr="Картинки по запросу нарисованные картинки  детей зимо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0"/>
              </a:clrFrom>
              <a:clrTo>
                <a:srgbClr val="FFF8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89040"/>
            <a:ext cx="1643074" cy="2567303"/>
          </a:xfrm>
          <a:prstGeom prst="rect">
            <a:avLst/>
          </a:prstGeom>
          <a:noFill/>
        </p:spPr>
      </p:pic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89040"/>
            <a:ext cx="1705359" cy="2404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14356"/>
            <a:ext cx="6215106" cy="50006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Две  группы причин детских болезней</a:t>
            </a:r>
            <a:endParaRPr lang="ru-RU" sz="18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2968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428736"/>
          <a:ext cx="7500990" cy="20717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50136"/>
                <a:gridCol w="3750854"/>
              </a:tblGrid>
              <a:tr h="460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 группа: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причины, которые мы не можем изменить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 группа: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причины, которые мы должны изменить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/>
                </a:tc>
              </a:tr>
              <a:tr h="1611322"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 пребывания детей в коллективе;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наследственная предрасположенность к определенным заболеваниям;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тяжелые хронические заболевания, с которыми дети пришли в детский сад; 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влияние сезонных природных факторов и экологические проблемы.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/>
                </a:tc>
                <a:tc>
                  <a:txBody>
                    <a:bodyPr/>
                    <a:lstStyle/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дидактогения, вызванная давлением со стороны педагога, стресс от пребывания в детском саду;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низкий иммунитет воспитанников;</a:t>
                      </a:r>
                    </a:p>
                    <a:p>
                      <a:pPr marL="182563" lvl="0" indent="-1825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недостаточный уровень двигательной активности.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/>
                </a:tc>
              </a:tr>
            </a:tbl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2786050" y="3786190"/>
            <a:ext cx="3643338" cy="257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Дидактогения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 эмоциональная реакция, дающая сдвиг в настроении личности и коллектива, до болезненного состояния, вызванная нечутким или грубым словом педагога, начальника, руководителя (брак педагогической работы).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429684" cy="350559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Для снижения стрессовой нагрузки на детей, необходимо снять эмоциональное напряжение:</a:t>
            </a:r>
            <a:endParaRPr lang="ru-RU" sz="18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173038" lvl="0" indent="-173038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использовать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приемы личностно-ориентированного взаимодействия с детьми;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73038" lvl="0" indent="-173038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не допускать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авторитарного давления на детей;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73038" lvl="0" indent="-173038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не затягивать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занятия, проводить их в игровой форме, без жесткой привязки к месту за столами;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73038" lvl="0" indent="-173038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знать и учитывать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индивидуальные и возрастные особенности детей;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73038" lvl="0" indent="-173038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обеспечивать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необходимое количество и качество сна дошкольников в режиме дня.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643338" cy="29684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www.rodnye-igrushki.ru/Sites/shop/Uploads/ID0017502.E5D22847724D4862845B78B938887EB5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20140">
            <a:off x="2824474" y="4105547"/>
            <a:ext cx="2062537" cy="206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7"/>
            <a:ext cx="8572560" cy="27866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18034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Педагогам следует совершенствовать мастерство применения гуманных методов воспитания,  научиться быть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фасилитатором.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Фасилитатор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- это человек, обеспечивающий успешную групповую коммуникацию.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Фасилитация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— это профессиональная организация процесса групповой работы, направленная на прояснение и достижение группой поставленных целей.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5366" name="Picture 6" descr="Картинки по запросу картинки спортивных  детей 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09120"/>
            <a:ext cx="2071702" cy="149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43932" cy="33632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173038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Естественный иммунитет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это врожденная (пассивная) защита организма от заболеваний, ее ребенок получает от мамы.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0" indent="173038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Искусственный иммунитет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это формирование защитных сил организма через прививки и сыворотки.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143272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56992"/>
            <a:ext cx="2143140" cy="296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857232"/>
            <a:ext cx="6786610" cy="128588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Вакцина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- это сильно ослабленный или убитый возбудитель заболевания, который провоцирует образование антител к конкретному заболеванию. 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14" descr="Картинки по запросу рисунки родители и дети  занимаются зож"/>
          <p:cNvPicPr>
            <a:picLocks noChangeAspect="1" noChangeArrowheads="1"/>
          </p:cNvPicPr>
          <p:nvPr/>
        </p:nvPicPr>
        <p:blipFill>
          <a:blip r:embed="rId2" cstate="print"/>
          <a:srcRect l="4545" r="18182"/>
          <a:stretch>
            <a:fillRect/>
          </a:stretch>
        </p:blipFill>
        <p:spPr bwMode="auto">
          <a:xfrm>
            <a:off x="3131840" y="2420888"/>
            <a:ext cx="1928794" cy="277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7929618" cy="29272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7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1 Часть. Аналитическая.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Итоги тематического контроля на темы: </a:t>
            </a:r>
          </a:p>
          <a:p>
            <a:pPr marL="0" indent="177800"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«Условия организации физкультурно-оздоровительной работы в группе»  - группах 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№ 8, 9.</a:t>
            </a:r>
          </a:p>
          <a:p>
            <a:pPr marL="0" indent="177800"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«Организация и эффективность работы по развитию у детей двигательной активности в режиме дня» в группах 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№ 4, 3.</a:t>
            </a:r>
          </a:p>
          <a:p>
            <a:pPr marL="0" indent="177800" algn="ct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«Состояние воспитательно-образовательной работы по ФИЗО» в группах 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№ 7, 6</a:t>
            </a:r>
          </a:p>
        </p:txBody>
      </p:sp>
      <p:pic>
        <p:nvPicPr>
          <p:cNvPr id="3994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1966941" cy="232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7358114" cy="857255"/>
          </a:xfr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Закаливание </a:t>
            </a:r>
            <a:r>
              <a:rPr lang="ru-RU" sz="2400" dirty="0" smtClean="0">
                <a:latin typeface="Times New Roman"/>
                <a:ea typeface="Times New Roman"/>
              </a:rPr>
              <a:t>- путь защиты детского организма от простудных заболеваний и укрепления иммунитета.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290" name="Picture 2" descr="Картинки по запросу картинки спортивных  детей 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1714480" cy="293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92896"/>
            <a:ext cx="7429552" cy="15121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92075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Формирование  у детей  гигиенических  навыков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способствует укреплению  иммунитета.</a:t>
            </a:r>
            <a:endParaRPr lang="ru-RU" sz="24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072362" cy="78581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Лук  и чеснок </a:t>
            </a:r>
            <a:r>
              <a:rPr lang="ru-RU" sz="2400" b="1" dirty="0" smtClean="0">
                <a:latin typeface="Times New Roman"/>
                <a:ea typeface="Times New Roman"/>
              </a:rPr>
              <a:t>-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один из способов борьбы с болезнетворными вирусами, вызывающими ОРВИ. 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643338" cy="2254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rylik.ru/uploads/posts/2014-06/1402644107_chld_e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104" r="67622" b="22767"/>
          <a:stretch>
            <a:fillRect/>
          </a:stretch>
        </p:blipFill>
        <p:spPr bwMode="auto">
          <a:xfrm>
            <a:off x="1259632" y="2780928"/>
            <a:ext cx="1258558" cy="1934075"/>
          </a:xfrm>
          <a:prstGeom prst="rect">
            <a:avLst/>
          </a:prstGeom>
          <a:noFill/>
        </p:spPr>
      </p:pic>
      <p:pic>
        <p:nvPicPr>
          <p:cNvPr id="6" name="Picture 2" descr="http://rylik.ru/uploads/posts/2014-06/1402644107_chld_e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110" r="56500"/>
          <a:stretch>
            <a:fillRect/>
          </a:stretch>
        </p:blipFill>
        <p:spPr bwMode="auto">
          <a:xfrm flipH="1">
            <a:off x="5724128" y="2636912"/>
            <a:ext cx="1508722" cy="1637000"/>
          </a:xfrm>
          <a:prstGeom prst="rect">
            <a:avLst/>
          </a:prstGeom>
          <a:noFill/>
        </p:spPr>
      </p:pic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3635896" y="3356992"/>
            <a:ext cx="1357322" cy="214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7382624" cy="41548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Формы  работы  для оптимизации двигательной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активности воспитанников:</a:t>
            </a:r>
            <a:endParaRPr lang="ru-RU" sz="18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Во-первых,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это разнообразные интересные для детей подвижные игры и освоение старшими дошкольниками новых игр с элементами спорта.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Во-вторых,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увеличение до разумного предела физкультминуток на занятиях. 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В-третьих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, создание условий для самостоятельной двигательной деятельности. 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3643338" cy="2857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572428" cy="2643206"/>
          </a:xfrm>
          <a:solidFill>
            <a:schemeClr val="bg1"/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Чаще  используйте 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спортивный и музыкальный залы,  имеющееся там оборудование в непогоду, когда время прогулки ограничивается объективными условиями.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6" name="Picture 4" descr="Картинки по запросу картинки детей 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1970162" cy="3081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 </a:t>
            </a:r>
          </a:p>
          <a:p>
            <a:pPr indent="18034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3143272" cy="36828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95736" y="2276872"/>
            <a:ext cx="5040560" cy="229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7"/>
            <a:ext cx="8229600" cy="157163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6350" indent="-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Деловая  игра «Время шоу»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</a:p>
          <a:p>
            <a:pPr marL="6350" indent="-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Задание.</a:t>
            </a:r>
            <a:r>
              <a:rPr lang="ru-RU" sz="2400" dirty="0" smtClean="0">
                <a:latin typeface="Times New Roman"/>
                <a:ea typeface="Times New Roman"/>
              </a:rPr>
              <a:t> Педагоги будут играть роль детей. А </a:t>
            </a:r>
            <a:r>
              <a:rPr lang="ru-RU" sz="2400" b="1" dirty="0" smtClean="0">
                <a:latin typeface="Times New Roman"/>
                <a:ea typeface="Times New Roman"/>
              </a:rPr>
              <a:t>инструкторы по физической культуре станут воспитателями и покажут </a:t>
            </a:r>
            <a:r>
              <a:rPr lang="ru-RU" sz="2400" dirty="0" smtClean="0">
                <a:latin typeface="Times New Roman"/>
                <a:ea typeface="Times New Roman"/>
              </a:rPr>
              <a:t>организацию с «детьми» новой придуманной игры или любой другой совместной деятельности, направленной на оптимизацию двигательной активности. </a:t>
            </a: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2968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Картинки по запросу нарисованные картинки  детей зимо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771800" y="2708920"/>
            <a:ext cx="300639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001056" cy="42862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Организационная диаграмма «Причины заболеваемости детей»</a:t>
            </a:r>
            <a:endParaRPr lang="ru-RU" sz="1800" dirty="0" smtClean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2254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85860"/>
            <a:ext cx="1643074" cy="642942"/>
          </a:xfrm>
          <a:prstGeom prst="rect">
            <a:avLst/>
          </a:prstGeom>
          <a:solidFill>
            <a:srgbClr val="98DF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 пребывания в коллективе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285860"/>
            <a:ext cx="1785950" cy="642942"/>
          </a:xfrm>
          <a:prstGeom prst="rect">
            <a:avLst/>
          </a:prstGeom>
          <a:solidFill>
            <a:srgbClr val="98DF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Наследственная предрасположенность к заболеваниям</a:t>
            </a:r>
          </a:p>
          <a:p>
            <a:pPr algn="ctr"/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285860"/>
            <a:ext cx="1571636" cy="642942"/>
          </a:xfrm>
          <a:prstGeom prst="rect">
            <a:avLst/>
          </a:prstGeom>
          <a:solidFill>
            <a:srgbClr val="98DF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Тяжелые и хронические заболевания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1285860"/>
            <a:ext cx="2000264" cy="642942"/>
          </a:xfrm>
          <a:prstGeom prst="rect">
            <a:avLst/>
          </a:prstGeom>
          <a:solidFill>
            <a:srgbClr val="98DF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Сезонные факторы, экологические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357430"/>
            <a:ext cx="2428892" cy="2214578"/>
          </a:xfrm>
          <a:prstGeom prst="rect">
            <a:avLst/>
          </a:prstGeom>
          <a:solidFill>
            <a:srgbClr val="E1A9D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3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Минимизировать стрессовые ситуации:</a:t>
            </a:r>
            <a:endParaRPr lang="ru-RU" sz="13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920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личностно ориентированное взаимодействие; отсутствие авторитаризма; игровые формы обучения;</a:t>
            </a:r>
            <a:endParaRPr lang="ru-RU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920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 индивидуальных и возрастных особенностей; соблюдение режима и качества сна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2357430"/>
            <a:ext cx="3214710" cy="2214578"/>
          </a:xfrm>
          <a:prstGeom prst="rect">
            <a:avLst/>
          </a:prstGeom>
          <a:solidFill>
            <a:srgbClr val="E1A9D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Оптимизировать двигательную активность:</a:t>
            </a:r>
            <a:endParaRPr lang="ru-RU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920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3-4 подвижные игры на открытом воздухе;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920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для самостоятельной двигательной деятельности; занятия физической культурой, утренняя и корригирующая гимнастика;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920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с родителями физ</a:t>
            </a:r>
            <a:r>
              <a:rPr lang="ru-RU" sz="1200" dirty="0" smtClean="0">
                <a:solidFill>
                  <a:schemeClr val="tx1"/>
                </a:solidFill>
                <a:latin typeface="Segoe UI"/>
                <a:ea typeface="Times New Roman" pitchFamily="18" charset="0"/>
                <a:cs typeface="Times New Roman" pitchFamily="18" charset="0"/>
              </a:rPr>
              <a:t>­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культурные праздники, занятия в кружке плавания, лечебной гимнастики; физкультминутки в ходе НОД.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4929198"/>
            <a:ext cx="5643602" cy="914400"/>
          </a:xfrm>
          <a:prstGeom prst="rect">
            <a:avLst/>
          </a:prstGeom>
          <a:solidFill>
            <a:srgbClr val="E1A9D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90488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90488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иммунитет:</a:t>
            </a:r>
            <a:endParaRPr lang="ru-RU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вакцинация; закаливание;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гигиенических навыков; пребывание на открытом воздухе;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кислородные коктейли, фиточай, витаминизация пищи; дыхательная гимнастика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3786182" y="1928801"/>
            <a:ext cx="218906" cy="40975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4786314" y="1928802"/>
            <a:ext cx="218906" cy="40975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4166575" flipH="1">
            <a:off x="5864305" y="1269672"/>
            <a:ext cx="173136" cy="1772755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7620735">
            <a:off x="2864829" y="1319316"/>
            <a:ext cx="196780" cy="186072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2357430"/>
            <a:ext cx="1857388" cy="914400"/>
          </a:xfrm>
          <a:prstGeom prst="rect">
            <a:avLst/>
          </a:prstGeom>
          <a:solidFill>
            <a:srgbClr val="98DF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можем 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изменить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7" name="Стрелка влево 26"/>
          <p:cNvSpPr/>
          <p:nvPr/>
        </p:nvSpPr>
        <p:spPr>
          <a:xfrm>
            <a:off x="3071802" y="3857628"/>
            <a:ext cx="357190" cy="285752"/>
          </a:xfrm>
          <a:prstGeom prst="lef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0800000">
            <a:off x="5072066" y="3857628"/>
            <a:ext cx="428628" cy="285752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57554" y="3643314"/>
            <a:ext cx="1857388" cy="914400"/>
          </a:xfrm>
          <a:prstGeom prst="rect">
            <a:avLst/>
          </a:prstGeom>
          <a:solidFill>
            <a:srgbClr val="E1A9D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изменить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4143372" y="4572008"/>
            <a:ext cx="285752" cy="35719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372476" cy="142876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Игровое упражнение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«Подарки».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Задание: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всем встать в круг. Средством  пантомимы  изобразить предмет для здоровья и подарить его соседу.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Принявший  подарок  называет его и дарит  свой.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и по запросу нарисованные картинки  детей зимо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72" t="21227" b="8018"/>
          <a:stretch>
            <a:fillRect/>
          </a:stretch>
        </p:blipFill>
        <p:spPr bwMode="auto">
          <a:xfrm>
            <a:off x="2555776" y="3717032"/>
            <a:ext cx="2138028" cy="2000264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нарисованные картинки  детей зимо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3EE"/>
              </a:clrFrom>
              <a:clrTo>
                <a:srgbClr val="F2F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36096" y="2996952"/>
            <a:ext cx="1709702" cy="176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4214842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педсовета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Предпринять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меры для снижения психоэмоциональной нагрузки через личностно-ориентированный подход к воспитанникам, с учетом их индивидуальных особенностей и разнообразия игровых форм взаимодействия.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Ответственные: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Контроль: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старшие воспитатели, постоянно).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Актуализировать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по укреплению иммунитета детей через систему закаливания, формирования гигиенических навыков, соблюдения режима прогулок, организацию профилактических мероприятий.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Ответственные: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воспитатели.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Контроль: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медсестра, постоянно).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Стимулировать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двигательную активность детей, способствовать формированию интереса к занятиям физической культурой в разных формах. Ежедневно проводить 3-4 подвижные игры на открытом воздухе и физкультминутки в ходе НОД.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Ответственные: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воспитатели.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старшие воспитатели, постоянно.)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lvl="0" indent="-182563"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Вовлекать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в совместную работу по оздоровлению детей: выработать общую систему закаливания; специальные ознакомительные занятия для родителей с показом всех видов деятельности по физическому воспитанию в детском саду.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Ответственные: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воспитатели, инструктор по физической культуре.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медсестра, старшие воспитатели, в т. г.)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715304" cy="6500858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latin typeface="Times New Roman"/>
                <a:ea typeface="Times New Roman"/>
                <a:cs typeface="Times New Roman"/>
              </a:rPr>
              <a:t>Результаты тестирование педагогов на тему</a:t>
            </a:r>
            <a:r>
              <a:rPr lang="ru-RU" sz="2500" dirty="0" smtClean="0">
                <a:latin typeface="Times New Roman"/>
                <a:ea typeface="Times New Roman"/>
                <a:cs typeface="Times New Roman"/>
              </a:rPr>
              <a:t>:  </a:t>
            </a:r>
            <a:r>
              <a:rPr lang="ru-RU" sz="25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«Становление физической культуры дошкольников»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1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. Знакомы ли вы с анамнезом развития своих воспитанников при поступлении в ДОУ?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100%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Дайте научную формулировку понятия здоровье согласно Всемирной организации здравоохранения?  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100%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3. Что такое «технология»?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100%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4. Как вы определите понятие здоровьесберегающие технологии?  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100%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5. Какую цель преследуют здоровьесберегающие технологии в дошкольном образовании?  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100%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6. Какие виды здоровьесберегающих технологий используете в ДОУ?  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Медико-профилактические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83%.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Физкультурно-оздоровительные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89%.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Технологии обеспечения социально-психологического благополучия ребенка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28%.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Валеологического просвещения родителей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33%.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Здоровьесберегающие образовательные технологии в детском саду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17%.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7. Какие элементы медико-профилактической технологии вы используете?  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Организация мониторинга здоровья дошкольников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11%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Организация и контроль питания детей раннего и дошкольного возраста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17%.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Физическое развитие дошкольников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83%;  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Закаливание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78%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Организация профилактических мероприятий в детском саду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50%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Организация контроля и помощь в обеспечении требований СанПиН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17%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Организация здоровье сберегающей среды в ДОУ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61%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8. Какие составляющие элементы входят в физкультурно-оздоровительные технологии?  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Развитие физических качеств, двигательной активности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94%; 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Становление физической культуры дошкольников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22%;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Дыхательная гимнастика 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67%;   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Массаж и самомассаж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28%;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Профилактика плоскостопия и формирование правильной осанки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78%,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Воспитание привычки к повседневной физической активности и заботе о здоровье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22%.</a:t>
            </a:r>
            <a:endParaRPr lang="ru-RU" sz="24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9. Какую работу проводят педагоги для обеспечения благоприятной обстановки в группах образовательного учреждения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 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100%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10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Перечислите технологии валеологии информационного просвещения родителей?  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Беседы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83%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Папки-передвижки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89%.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Личный пример педагога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28%.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Нетрадиционные формы работы с родителями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56%.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Практические показы и другие формы работы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44%.</a:t>
            </a:r>
            <a:endParaRPr lang="ru-RU" sz="24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11. Какие виды здоровьесберегающих технологий в ДОУ вы используете? 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Технологии сохранения и стимулирования здоровья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37%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Технологии обучения ЗОЖ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33%</a:t>
            </a:r>
          </a:p>
          <a:p>
            <a:pPr marL="0" indent="180975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Коррекционные технологии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17%</a:t>
            </a:r>
          </a:p>
        </p:txBody>
      </p:sp>
      <p:sp>
        <p:nvSpPr>
          <p:cNvPr id="9" name="Овал 8"/>
          <p:cNvSpPr/>
          <p:nvPr/>
        </p:nvSpPr>
        <p:spPr>
          <a:xfrm>
            <a:off x="8001024" y="2500306"/>
            <a:ext cx="714380" cy="78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714356"/>
            <a:ext cx="8286840" cy="114300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Методика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«Цветные вопросы»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Задание: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командам выбрать по 2 цветных вопроса: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желтый, зеленый, синий и черный, и коротко ответить  на них.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2968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Picture 2" descr="Картинки по запросу знаки вопр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3575">
            <a:off x="4745547" y="3841237"/>
            <a:ext cx="835172" cy="1239843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знаки вопро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2219">
            <a:off x="592765" y="1437157"/>
            <a:ext cx="1626843" cy="2028130"/>
          </a:xfrm>
          <a:prstGeom prst="rect">
            <a:avLst/>
          </a:prstGeom>
          <a:noFill/>
        </p:spPr>
      </p:pic>
      <p:pic>
        <p:nvPicPr>
          <p:cNvPr id="2060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5631">
            <a:off x="6257840" y="2719398"/>
            <a:ext cx="816597" cy="962422"/>
          </a:xfrm>
          <a:prstGeom prst="rect">
            <a:avLst/>
          </a:prstGeom>
          <a:noFill/>
        </p:spPr>
      </p:pic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01738">
            <a:off x="2998422" y="1891472"/>
            <a:ext cx="423038" cy="721985"/>
          </a:xfrm>
          <a:prstGeom prst="rect">
            <a:avLst/>
          </a:prstGeom>
          <a:noFill/>
        </p:spPr>
      </p:pic>
      <p:pic>
        <p:nvPicPr>
          <p:cNvPr id="2068" name="Picture 20" descr="Картинки по запросу фиолетовый знак вопрос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96182">
            <a:off x="2462687" y="3549671"/>
            <a:ext cx="813075" cy="1246249"/>
          </a:xfrm>
          <a:prstGeom prst="rect">
            <a:avLst/>
          </a:prstGeom>
          <a:noFill/>
        </p:spPr>
      </p:pic>
      <p:pic>
        <p:nvPicPr>
          <p:cNvPr id="16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94981">
            <a:off x="4062845" y="2591244"/>
            <a:ext cx="704273" cy="88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906" r="3906"/>
          <a:stretch>
            <a:fillRect/>
          </a:stretch>
        </p:blipFill>
        <p:spPr bwMode="auto">
          <a:xfrm rot="10800000"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86182" y="785794"/>
            <a:ext cx="50581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18034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indent="18034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активное</a:t>
            </a:r>
          </a:p>
          <a:p>
            <a:pPr indent="18034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творческое участие</a:t>
            </a:r>
          </a:p>
          <a:p>
            <a:pPr indent="18034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работе педсовета!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71942"/>
            <a:ext cx="4286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85728"/>
            <a:ext cx="6643734" cy="614366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Результаты тестирование родителей на тему</a:t>
            </a:r>
            <a:r>
              <a:rPr lang="ru-RU" sz="4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«Здоровый образ жизни»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A5002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Как Вы оцениваете состояние здоровья своего ребенка?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хорошее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6%;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нормальное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42%,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плохое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2 %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Как часто Вы проверяете состояние здоровья своего ребенка?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раз в месяц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30 %,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раз в полгода,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34%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раз в год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22% ;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 в этом нет необходимости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14%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3. Вы занимаетесь физкультурой и спортом?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постоянно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24%;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часто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35%;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очень редко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33%,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не занимаюсь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4. Ваш ребенок занимается физкультурой и спортом?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постоянно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23% ;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часто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51%,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очень редко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18%,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не занимается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5.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Вы относитесь к употреблению спиртных напитков?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считаю недопустимым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29%,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 возможно умеренное употребление во время праздников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40%,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 это недопустимо в присутствии ребёнка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27%,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 не считаю это проблемой 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6.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Вы относитесь к курению?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это вредная привычка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67%,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 это недопустимо в присутствии ребёнка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27%,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 не считаю это проблемой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7.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Считаете ли Вы свое питание рациональным?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да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38%,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отчасти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45%,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нет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затрудняюсь ответить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8.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Считаете ли Вы питание своего ребенка вне детского сада рациональным?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да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40%,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отчасти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43%,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нет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затрудняюсь ответить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9.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Какой отдых Вы предпочитаете для ребенка?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на море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55%,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дома,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19% 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санатории  8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г) в деревне  1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д) другое  5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10. Как Ваши дети проводят досуг?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у бабушки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56%,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гуляют во дворе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32%,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смотрят телевизор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8%,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с друзьями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11. Вы знаете, что значит вести здоровый образ жизни?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да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91%,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нет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затрудняюсь ответить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12. Откуда Вы получаете знания о здоровом образе жизни?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из специальных книг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30%,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из средств информации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67%,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из беседы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1%,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г) в детском саду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13. Вы прививаете здоровый образ жизни своим детям?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да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84%,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затрудняюсь ответить 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16%.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14. Если прививаете, то каким образом?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 с помощью бесед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41%,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личным примером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29%,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совместно </a:t>
            </a:r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30%.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15. Какие консультации Вы хотели бы получить по поводу физического развития Вашего ребенка?</a:t>
            </a:r>
          </a:p>
          <a:p>
            <a:pPr marL="0" indent="85725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нуждаются в консультациях родители из групп 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№ 10, 2, 4, 9, 8.</a:t>
            </a:r>
          </a:p>
          <a:p>
            <a:pPr marL="0" indent="85725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Консультация о том, как начинать закаливать детей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 гр. № 5</a:t>
            </a:r>
          </a:p>
          <a:p>
            <a:pPr marL="0" indent="85725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Затрудняются ответить родители из 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гр. № 3.</a:t>
            </a:r>
          </a:p>
          <a:p>
            <a:pPr marL="0" indent="85725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Готовы получить любые консультации  по ФИЗО родители из 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гр. № 1</a:t>
            </a:r>
          </a:p>
          <a:p>
            <a:pPr marL="0" indent="85725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Хотят увидеть занятия по плаванию  родители из 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гр. № 6.</a:t>
            </a:r>
          </a:p>
          <a:p>
            <a:pPr marL="0" indent="85725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Необходимы консультации по ЗОЖ для </a:t>
            </a:r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гр. № 7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7929586" y="2571744"/>
            <a:ext cx="714380" cy="78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14290"/>
            <a:ext cx="6643734" cy="5000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Результаты рисуночного теста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детей 7-го года жизни на тему: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«Здоровье и болезнь» </a:t>
            </a:r>
            <a:r>
              <a:rPr lang="ru-RU" sz="1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(авторы О.С. Васильева, Ф.Р. Филатов)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00232" y="857232"/>
          <a:ext cx="6655096" cy="40682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8913"/>
                <a:gridCol w="1744578"/>
                <a:gridCol w="418699"/>
                <a:gridCol w="418699"/>
                <a:gridCol w="418699"/>
                <a:gridCol w="418699"/>
                <a:gridCol w="418699"/>
                <a:gridCol w="313607"/>
                <a:gridCol w="357190"/>
                <a:gridCol w="357190"/>
                <a:gridCol w="357190"/>
                <a:gridCol w="393241"/>
                <a:gridCol w="350852"/>
                <a:gridCol w="338840"/>
              </a:tblGrid>
              <a:tr h="52631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Группа № 1 ,4, 9, 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gridSpan="6"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Уровень сформированности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представлений о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здоровье и болезни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Способ разделения листа на 2 части, отметить, какая часть больше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Колич. /%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Болезнь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Колич. /%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Рисунок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«Здоровье»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Колич. /%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Рисунок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«Болезнь»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Колич. /%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Фамилия, имя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ребёнка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в/у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с/у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н/у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в/у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с/у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н/у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145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1455" algn="l"/>
                        </a:tabLs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1455" algn="l"/>
                        </a:tabLs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1455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1455" algn="l"/>
                        </a:tabLst>
                      </a:pPr>
                      <a:r>
                        <a:rPr lang="en-US" sz="1000"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1455" algn="l"/>
                        </a:tabLst>
                      </a:pP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</a:tr>
              <a:tr h="201817">
                <a:tc gridSpan="14">
                  <a:txBody>
                    <a:bodyPr/>
                    <a:lstStyle/>
                    <a:p>
                      <a:pPr marL="0"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Подготовит. гр. №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76">
                <a:tc gridSpan="2">
                  <a:txBody>
                    <a:bodyPr/>
                    <a:lstStyle/>
                    <a:p>
                      <a:pPr marL="0"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 детей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3/25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9/75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11/92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</a:tr>
              <a:tr h="177981">
                <a:tc gridSpan="14">
                  <a:txBody>
                    <a:bodyPr/>
                    <a:lstStyle/>
                    <a:p>
                      <a:pPr marL="0" indent="2667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Подготовит. гр. № 4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76">
                <a:tc gridSpan="2">
                  <a:txBody>
                    <a:bodyPr/>
                    <a:lstStyle/>
                    <a:p>
                      <a:pPr marL="0"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 детей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10/84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10/84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208" marR="57208" marT="0" marB="0" anchor="ctr"/>
                </a:tc>
              </a:tr>
              <a:tr h="175438">
                <a:tc gridSpan="14">
                  <a:txBody>
                    <a:bodyPr/>
                    <a:lstStyle/>
                    <a:p>
                      <a:pPr marL="61913" indent="20478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Подготовит. гр. № 9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76">
                <a:tc gridSpan="2">
                  <a:txBody>
                    <a:bodyPr/>
                    <a:lstStyle/>
                    <a:p>
                      <a:pPr marL="0"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8 детей 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1/14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7/86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2/24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5/63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1/13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</a:tr>
              <a:tr h="175438">
                <a:tc gridSpan="14">
                  <a:txBody>
                    <a:bodyPr/>
                    <a:lstStyle/>
                    <a:p>
                      <a:pPr marL="61913" indent="20478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Подготовит. гр. № 10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76">
                <a:tc gridSpan="2">
                  <a:txBody>
                    <a:bodyPr/>
                    <a:lstStyle/>
                    <a:p>
                      <a:pPr marL="0" indent="2667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14 детей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13/93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1/7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11/79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2/14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</a:tr>
              <a:tr h="175438">
                <a:tc gridSpan="14">
                  <a:txBody>
                    <a:bodyPr/>
                    <a:lstStyle/>
                    <a:p>
                      <a:pPr marL="61913" indent="20478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подготовит. гр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1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4, 9, 10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7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Всего: 46 детей</a:t>
                      </a:r>
                      <a:endParaRPr lang="ru-RU" sz="9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5/12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39/85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2/3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5/12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37/80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4/8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21/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10/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15/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45720" algn="l"/>
                        </a:tabLs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32%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21/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15/ 32%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10/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08" marR="57208" marT="0" marB="0" anchor="ctr"/>
                </a:tc>
              </a:tr>
            </a:tbl>
          </a:graphicData>
        </a:graphic>
      </p:graphicFrame>
      <p:pic>
        <p:nvPicPr>
          <p:cNvPr id="20" name="Picture 12" descr="Картинки по запросу рисунки воспитателя и детей на занятии по физ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2047" y="3643314"/>
            <a:ext cx="3179976" cy="2929149"/>
          </a:xfrm>
          <a:prstGeom prst="rect">
            <a:avLst/>
          </a:prstGeom>
          <a:noFill/>
        </p:spPr>
      </p:pic>
      <p:pic>
        <p:nvPicPr>
          <p:cNvPr id="36866" name="Picture 2" descr="Картинки по запросу новогодние гирлянды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929198"/>
            <a:ext cx="1105110" cy="165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929618" cy="386734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99377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Ведущими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целями физкультурно-оздоровительной работы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993775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детском саду являются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ru-RU" sz="18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274638" lvl="0" indent="-274638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благоприятных условий для полноценного проживания ребенком дошкольного детства; 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274638" lvl="0" indent="-274638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формирование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основ базовой культуры личности; 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274638" lvl="0" indent="-274638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психофизических качеств в соответствии с возрастными и индивидуальными особенностями ребенка; 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274638" lvl="0" indent="-274638">
              <a:lnSpc>
                <a:spcPct val="120000"/>
              </a:lnSpc>
              <a:spcBef>
                <a:spcPts val="0"/>
              </a:spcBef>
              <a:buFont typeface="Symbol"/>
              <a:buChar char="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подготовка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 жизни в современном обществе.</a:t>
            </a:r>
            <a:endParaRPr lang="ru-RU" sz="1800" dirty="0" smtClean="0">
              <a:ea typeface="Times New Roman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5844" name="Picture 4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29065"/>
            <a:ext cx="3136125" cy="2522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642918"/>
            <a:ext cx="4500594" cy="5143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Основные виды деятельности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 воспитанию и обучению дошкольников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(от 3-х до 8 лет):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игровая, 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коммуникативная, 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познавательно-исследовательская, 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восприятие художественной литературы и фольклора,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самообслуживание и элементарный бытовой труд,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конструирование, 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изобразительная, 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музыкальная, </a:t>
            </a:r>
          </a:p>
          <a:p>
            <a:pPr marL="173038" indent="-17303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двигательная.</a:t>
            </a:r>
            <a:endParaRPr lang="ru-RU" sz="18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643338" cy="2857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4820" name="Picture 4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8575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Картинки по запросу картинки  снежинок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4214818"/>
            <a:ext cx="642942" cy="560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714356"/>
            <a:ext cx="5429288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физкультурно-оздоровительной работы: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lvl="0" indent="-1825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здоровье, эмоциональном благополучии каждого ребенка;</a:t>
            </a:r>
          </a:p>
          <a:p>
            <a:pPr marL="182563" lvl="0" indent="-1825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группах атмосферы гуманного и доброжелательного отношения ко всем воспитанникам;</a:t>
            </a:r>
          </a:p>
          <a:p>
            <a:pPr marL="182563" lvl="0" indent="-1825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максимально использовать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интеграцию разнообразных видов детской деятельности; </a:t>
            </a:r>
          </a:p>
          <a:p>
            <a:pPr marL="182563" lvl="0" indent="-1825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вариативность образовательного материала;</a:t>
            </a:r>
          </a:p>
          <a:p>
            <a:pPr marL="182563" lvl="0" indent="-1825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уважительное отношение к результатам творчества;</a:t>
            </a:r>
          </a:p>
          <a:p>
            <a:pPr marL="182563" lvl="0" indent="-182563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взаимосвязь в организации методов и подходов к воспитанию детей в условиях ДОУ и семьи;</a:t>
            </a:r>
          </a:p>
          <a:p>
            <a:pPr indent="18034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a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3643338" cy="368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«Азбука здоровья»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3796" name="Picture 4" descr="Картинки по запросу картинки  детей в зимней одежде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75656" y="2348880"/>
            <a:ext cx="1481114" cy="250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2251</Words>
  <Application>Microsoft Office PowerPoint</Application>
  <PresentationFormat>Экран (4:3)</PresentationFormat>
  <Paragraphs>464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Педсовет № 2 </vt:lpstr>
      <vt:lpstr>«Азбука здоровья»</vt:lpstr>
      <vt:lpstr>Слайд 3</vt:lpstr>
      <vt:lpstr>Слайд 4</vt:lpstr>
      <vt:lpstr>Слайд 5</vt:lpstr>
      <vt:lpstr>Слайд 6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Слайд 14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Слайд 21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«Азбука здоровья»</vt:lpstr>
      <vt:lpstr>Слайд 39</vt:lpstr>
      <vt:lpstr>«Азбука здоровья»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Рябинушка</cp:lastModifiedBy>
  <cp:revision>192</cp:revision>
  <dcterms:created xsi:type="dcterms:W3CDTF">2016-11-27T03:42:38Z</dcterms:created>
  <dcterms:modified xsi:type="dcterms:W3CDTF">2018-02-06T06:36:25Z</dcterms:modified>
</cp:coreProperties>
</file>