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  <p:sldMasterId id="2147483800" r:id="rId2"/>
  </p:sldMasterIdLst>
  <p:notesMasterIdLst>
    <p:notesMasterId r:id="rId26"/>
  </p:notesMasterIdLst>
  <p:sldIdLst>
    <p:sldId id="307" r:id="rId3"/>
    <p:sldId id="289" r:id="rId4"/>
    <p:sldId id="257" r:id="rId5"/>
    <p:sldId id="260" r:id="rId6"/>
    <p:sldId id="303" r:id="rId7"/>
    <p:sldId id="267" r:id="rId8"/>
    <p:sldId id="294" r:id="rId9"/>
    <p:sldId id="273" r:id="rId10"/>
    <p:sldId id="269" r:id="rId11"/>
    <p:sldId id="270" r:id="rId12"/>
    <p:sldId id="271" r:id="rId13"/>
    <p:sldId id="272" r:id="rId14"/>
    <p:sldId id="293" r:id="rId15"/>
    <p:sldId id="259" r:id="rId16"/>
    <p:sldId id="304" r:id="rId17"/>
    <p:sldId id="275" r:id="rId18"/>
    <p:sldId id="306" r:id="rId19"/>
    <p:sldId id="276" r:id="rId20"/>
    <p:sldId id="302" r:id="rId21"/>
    <p:sldId id="278" r:id="rId22"/>
    <p:sldId id="279" r:id="rId23"/>
    <p:sldId id="280" r:id="rId24"/>
    <p:sldId id="277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7C9"/>
    <a:srgbClr val="D6145E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6" autoAdjust="0"/>
    <p:restoredTop sz="94660"/>
  </p:normalViewPr>
  <p:slideViewPr>
    <p:cSldViewPr>
      <p:cViewPr varScale="1">
        <p:scale>
          <a:sx n="49" d="100"/>
          <a:sy n="49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B44BAB-C45C-4E50-99BA-8FFF7EFA995D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6EECE5-2D24-49FC-8E19-8BC4A6DE19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92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10FF10-CD8D-48A1-B8F5-2F3C414C09D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Взаимопроверка домашнего задания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D3EDD3-9799-449E-AC4D-A90D0FB0E54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A5E30C-71CA-43CD-B033-8EAA6762DF60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CD54D2-1A47-42B8-8B95-B99395E194B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22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E2B97F71-055B-4769-9800-85836489EF2D}" type="slidenum">
              <a:rPr lang="ru-RU" sz="1200"/>
              <a:pPr algn="r" eaLnBrk="1" hangingPunct="1"/>
              <a:t>7</a:t>
            </a:fld>
            <a:endParaRPr lang="ru-RU" sz="1200"/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6F3538-FC6B-4E03-BBC3-A79D53BBA7C3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725D3D-EBDE-4661-96CC-337158659D60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48900D-0C23-434B-A7E7-F9EC51BCE0D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773315-254A-484D-903E-05ED0ECDACCA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ED5FE76-BCAA-4E62-B52A-F86918A84D32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11B142-43E1-4FB4-89DB-1155C87311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570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53A27-5402-483A-803B-6E7611A18D26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75ED-E718-4A14-8533-4911A9A113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78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63717-60D6-41E2-9A41-A0AF9D3CE6CE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D1681-B5B0-42BD-93E7-DE970444C3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257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7C8AC-B404-4F09-8AC4-B947591CDEFD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9DAFC-CE7A-4532-80DC-F4A786820F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792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DE0A4-ECB1-473C-858E-F32641089447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304EE-3043-4B26-A506-E3269A1D4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22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681E3-235F-4973-AC67-D6F9E43D7A0E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ADA8E-6F82-425E-A24A-8AA52B395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769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27F8B-38AA-4165-968C-94BE6A1CF766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1982E-CF80-412F-B8B8-F9885E6C6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277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C0987-8B6E-4E7E-8EE1-2BC1491E4E43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1550F-176D-4883-9A5A-C9B4D35CA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165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E12B3-6DE3-49C2-A6A5-4C1A6B1A0989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68406-747A-41D7-AB84-854DDE28D8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185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538FB-0B18-4665-A9DB-5A8DDC86819D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DB647-4269-475D-A93F-2AD918563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856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BE15F-71F5-4657-BE2D-BDD4FB0F7A86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9702D-D0DB-4106-A974-D5C94A4282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52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556ED-8619-4A67-903A-6E921ECD2845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BAC1C-87CA-4F9C-9CE8-ADE82269F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496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E497-A391-4245-ADCB-21F11975CB78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AC169-978B-4F9D-8017-88E572A17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385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1F3AE-BCC5-49FE-BDBD-DB2DD968F5A6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38260-6C56-4557-BD85-A7F174D44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570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173CC-3732-485E-B8DB-0911815F324F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32273-3403-41C1-B997-66C57F6C58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49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DBE2E4-AD88-4BDD-B077-526FDC66FD19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9C2F1D-CC99-400C-AA1F-AAE9ED3CF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150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5E3756-6AB9-4890-9CF1-A38844068FCA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E2B0A6-9554-4BE4-A36A-AD73DFE25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9676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5AF4AF-D78A-4E1F-92BE-000DB15F5201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D45667-43C5-4004-9396-6398800A4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83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E8217E-0AB6-4C8B-A3E5-A47CB6D62B0A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CD54A8-AF05-428D-9C15-731A4D4E6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180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4967C-7C2C-4C9A-9EAB-6AAD024FFE28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4A87-4766-46D8-B83F-1BAFEA4FB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916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43DCA3-A40E-4CC2-97B5-13E04F578C34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685741-9167-4C64-8CCD-5763383C8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161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DAE75C4-84C3-4145-8330-17958698CC36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B791FE1-606D-49B3-A42F-470B078E1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85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2DA48215-118F-4E9E-BB04-61F70598BFF2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959F534A-BB28-4F2A-BDF9-5251562FF3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  <p:sldLayoutId id="2147484718" r:id="rId2"/>
    <p:sldLayoutId id="2147484734" r:id="rId3"/>
    <p:sldLayoutId id="2147484735" r:id="rId4"/>
    <p:sldLayoutId id="2147484736" r:id="rId5"/>
    <p:sldLayoutId id="2147484737" r:id="rId6"/>
    <p:sldLayoutId id="2147484719" r:id="rId7"/>
    <p:sldLayoutId id="2147484738" r:id="rId8"/>
    <p:sldLayoutId id="2147484739" r:id="rId9"/>
    <p:sldLayoutId id="2147484720" r:id="rId10"/>
    <p:sldLayoutId id="21474847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F009909-384B-47DB-8894-8168E9263052}" type="datetimeFigureOut">
              <a:rPr lang="ru-RU"/>
              <a:pPr>
                <a:defRPr/>
              </a:pPr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9F26E6-AC88-4D52-A37D-3977481372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2" r:id="rId1"/>
    <p:sldLayoutId id="2147484723" r:id="rId2"/>
    <p:sldLayoutId id="2147484724" r:id="rId3"/>
    <p:sldLayoutId id="2147484725" r:id="rId4"/>
    <p:sldLayoutId id="2147484726" r:id="rId5"/>
    <p:sldLayoutId id="2147484727" r:id="rId6"/>
    <p:sldLayoutId id="2147484728" r:id="rId7"/>
    <p:sldLayoutId id="2147484729" r:id="rId8"/>
    <p:sldLayoutId id="2147484730" r:id="rId9"/>
    <p:sldLayoutId id="2147484731" r:id="rId10"/>
    <p:sldLayoutId id="2147484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gosib.ru/him/NaOH.jpg" TargetMode="External"/><Relationship Id="rId7" Type="http://schemas.openxmlformats.org/officeDocument/2006/relationships/hyperlink" Target="http://upload.wikimedia.org/wikipedia/commons/6/6e/Calcium_hydroxide.jpg" TargetMode="External"/><Relationship Id="rId2" Type="http://schemas.openxmlformats.org/officeDocument/2006/relationships/hyperlink" Target="http://www.alhimik.ru/teleclass/pictures/flasks1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ru.all.biz/img/ru/catalog/small/717183.jpeg" TargetMode="External"/><Relationship Id="rId5" Type="http://schemas.openxmlformats.org/officeDocument/2006/relationships/hyperlink" Target="http://i00.i.aliimg.com/photo/v0/532800286/_font_b_barium_b_font_font.summ.jpg" TargetMode="External"/><Relationship Id="rId4" Type="http://schemas.openxmlformats.org/officeDocument/2006/relationships/hyperlink" Target="http://www.chemistryland.com/CHM151S/04-Solutions/acids/LyeWatchGlass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91680" y="3861048"/>
            <a:ext cx="7272808" cy="1872208"/>
          </a:xfrm>
        </p:spPr>
        <p:txBody>
          <a:bodyPr/>
          <a:lstStyle/>
          <a:p>
            <a:pPr marL="109537" indent="0">
              <a:buNone/>
            </a:pPr>
            <a:r>
              <a:rPr lang="ru-RU" dirty="0" smtClean="0"/>
              <a:t>             </a:t>
            </a:r>
            <a:r>
              <a:rPr lang="ru-RU" b="1" dirty="0" smtClean="0">
                <a:solidFill>
                  <a:srgbClr val="7030A0"/>
                </a:solidFill>
              </a:rPr>
              <a:t>Учитель химии </a:t>
            </a:r>
          </a:p>
          <a:p>
            <a:pPr marL="109537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высшей квалификационной категории</a:t>
            </a:r>
          </a:p>
          <a:p>
            <a:pPr marL="109537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МБОУ СОШ УИОП </a:t>
            </a:r>
            <a:r>
              <a:rPr lang="ru-RU" b="1" dirty="0" err="1" smtClean="0">
                <a:solidFill>
                  <a:srgbClr val="7030A0"/>
                </a:solidFill>
              </a:rPr>
              <a:t>г.З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ерноград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109537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</a:t>
            </a:r>
            <a:r>
              <a:rPr lang="ru-RU" b="1" dirty="0" err="1" smtClean="0">
                <a:solidFill>
                  <a:srgbClr val="7030A0"/>
                </a:solidFill>
              </a:rPr>
              <a:t>Гданская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smtClean="0">
                <a:solidFill>
                  <a:srgbClr val="7030A0"/>
                </a:solidFill>
              </a:rPr>
              <a:t>А.В.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218258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dirty="0" smtClean="0"/>
              <a:t>         </a:t>
            </a:r>
            <a:r>
              <a:rPr lang="ru-RU" dirty="0" smtClean="0">
                <a:solidFill>
                  <a:srgbClr val="1507C9"/>
                </a:solidFill>
              </a:rPr>
              <a:t>Основания. Свойства оснований в свете теории электролитической диссоциации</a:t>
            </a:r>
            <a:endParaRPr lang="ru-RU" dirty="0">
              <a:solidFill>
                <a:srgbClr val="1507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41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ТР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363" y="1214438"/>
            <a:ext cx="8956675" cy="5643562"/>
          </a:xfrm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   </a:t>
            </a:r>
            <a:r>
              <a:rPr lang="ru-RU" sz="3600" i="1" dirty="0" smtClean="0">
                <a:solidFill>
                  <a:srgbClr val="002060"/>
                </a:solidFill>
                <a:latin typeface="Arial Black" pitchFamily="34" charset="0"/>
              </a:rPr>
              <a:t>Таблица растворимости</a:t>
            </a:r>
            <a:br>
              <a:rPr lang="ru-RU" sz="3600" i="1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3600" i="1" dirty="0" smtClean="0">
                <a:solidFill>
                  <a:srgbClr val="002060"/>
                </a:solidFill>
                <a:latin typeface="Arial Black" pitchFamily="34" charset="0"/>
              </a:rPr>
              <a:t>  кислот, оснований, солей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274638"/>
            <a:ext cx="8786874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По какому признаку основания разделены на группы?</a:t>
            </a:r>
            <a:endParaRPr lang="en-US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59747" name="AutoShape 3"/>
          <p:cNvSpPr>
            <a:spLocks noChangeArrowheads="1"/>
          </p:cNvSpPr>
          <p:nvPr/>
        </p:nvSpPr>
        <p:spPr bwMode="gray">
          <a:xfrm rot="5400000">
            <a:off x="-922337" y="2803525"/>
            <a:ext cx="4895850" cy="240347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2" name="Text Box 4"/>
          <p:cNvSpPr txBox="1">
            <a:spLocks noChangeArrowheads="1"/>
          </p:cNvSpPr>
          <p:nvPr/>
        </p:nvSpPr>
        <p:spPr bwMode="gray">
          <a:xfrm>
            <a:off x="539750" y="3357563"/>
            <a:ext cx="1954213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1C1C1C"/>
                </a:solidFill>
                <a:latin typeface="Times New Roman" pitchFamily="18" charset="0"/>
              </a:rPr>
              <a:t>NaOH</a:t>
            </a:r>
          </a:p>
          <a:p>
            <a:pPr eaLnBrk="1" hangingPunct="1"/>
            <a:r>
              <a:rPr lang="en-US" sz="4000" b="1">
                <a:solidFill>
                  <a:srgbClr val="1C1C1C"/>
                </a:solidFill>
                <a:latin typeface="Times New Roman" pitchFamily="18" charset="0"/>
              </a:rPr>
              <a:t>KOH</a:t>
            </a:r>
            <a:endParaRPr lang="en-US" sz="2800" b="1">
              <a:solidFill>
                <a:srgbClr val="1C1C1C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4000" b="1">
                <a:solidFill>
                  <a:srgbClr val="1C1C1C"/>
                </a:solidFill>
                <a:latin typeface="Times New Roman" pitchFamily="18" charset="0"/>
              </a:rPr>
              <a:t>LiOH</a:t>
            </a:r>
            <a:endParaRPr lang="ru-RU" sz="4000" b="1">
              <a:solidFill>
                <a:srgbClr val="1C1C1C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4000" b="1">
                <a:solidFill>
                  <a:srgbClr val="1C1C1C"/>
                </a:solidFill>
                <a:latin typeface="Times New Roman" pitchFamily="18" charset="0"/>
              </a:rPr>
              <a:t>С</a:t>
            </a:r>
            <a:r>
              <a:rPr lang="en-US" sz="4000" b="1">
                <a:solidFill>
                  <a:srgbClr val="1C1C1C"/>
                </a:solidFill>
                <a:latin typeface="Times New Roman" pitchFamily="18" charset="0"/>
              </a:rPr>
              <a:t>sOH</a:t>
            </a:r>
            <a:endParaRPr lang="en-US" sz="6600" b="1">
              <a:solidFill>
                <a:srgbClr val="006699"/>
              </a:solidFill>
              <a:latin typeface="Times New Roman" pitchFamily="18" charset="0"/>
            </a:endParaRPr>
          </a:p>
        </p:txBody>
      </p:sp>
      <p:sp>
        <p:nvSpPr>
          <p:cNvPr id="159749" name="AutoShape 5"/>
          <p:cNvSpPr>
            <a:spLocks noChangeArrowheads="1"/>
          </p:cNvSpPr>
          <p:nvPr/>
        </p:nvSpPr>
        <p:spPr bwMode="gray">
          <a:xfrm rot="5400000">
            <a:off x="2133592" y="2724136"/>
            <a:ext cx="4824412" cy="2376488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Text Box 6"/>
          <p:cNvSpPr txBox="1">
            <a:spLocks noChangeArrowheads="1"/>
          </p:cNvSpPr>
          <p:nvPr/>
        </p:nvSpPr>
        <p:spPr bwMode="gray">
          <a:xfrm>
            <a:off x="3708400" y="3500438"/>
            <a:ext cx="1954213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>
                <a:latin typeface="Times New Roman" pitchFamily="18" charset="0"/>
              </a:rPr>
              <a:t>Cu(OH)</a:t>
            </a:r>
            <a:r>
              <a:rPr lang="en-US" sz="3200" b="1" baseline="-25000">
                <a:latin typeface="Times New Roman" pitchFamily="18" charset="0"/>
              </a:rPr>
              <a:t>2</a:t>
            </a:r>
          </a:p>
          <a:p>
            <a:pPr eaLnBrk="1" hangingPunct="1"/>
            <a:r>
              <a:rPr lang="en-US" sz="3200" b="1">
                <a:solidFill>
                  <a:srgbClr val="1C1C1C"/>
                </a:solidFill>
                <a:latin typeface="Times New Roman" pitchFamily="18" charset="0"/>
              </a:rPr>
              <a:t>Ba(OH)</a:t>
            </a:r>
            <a:r>
              <a:rPr lang="en-US" sz="3200" b="1" baseline="-25000">
                <a:solidFill>
                  <a:srgbClr val="1C1C1C"/>
                </a:solidFill>
                <a:latin typeface="Times New Roman" pitchFamily="18" charset="0"/>
              </a:rPr>
              <a:t>2</a:t>
            </a:r>
            <a:endParaRPr lang="en-US" sz="3200" b="1" baseline="-25000">
              <a:latin typeface="Times New Roman" pitchFamily="18" charset="0"/>
            </a:endParaRPr>
          </a:p>
          <a:p>
            <a:pPr eaLnBrk="1" hangingPunct="1"/>
            <a:r>
              <a:rPr lang="en-US" sz="3200" b="1">
                <a:latin typeface="Times New Roman" pitchFamily="18" charset="0"/>
              </a:rPr>
              <a:t>Pb(OH)</a:t>
            </a:r>
            <a:r>
              <a:rPr lang="en-US" sz="3200" b="1" baseline="-25000">
                <a:latin typeface="Times New Roman" pitchFamily="18" charset="0"/>
              </a:rPr>
              <a:t>2</a:t>
            </a:r>
          </a:p>
          <a:p>
            <a:pPr eaLnBrk="1" hangingPunct="1"/>
            <a:r>
              <a:rPr lang="en-US" sz="3200" b="1">
                <a:latin typeface="Times New Roman" pitchFamily="18" charset="0"/>
              </a:rPr>
              <a:t>Fe(OH)</a:t>
            </a:r>
            <a:r>
              <a:rPr lang="en-US" sz="32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59751" name="AutoShape 7"/>
          <p:cNvSpPr>
            <a:spLocks noChangeArrowheads="1"/>
          </p:cNvSpPr>
          <p:nvPr/>
        </p:nvSpPr>
        <p:spPr bwMode="gray">
          <a:xfrm rot="5400000">
            <a:off x="5191912" y="2751924"/>
            <a:ext cx="4737113" cy="2376488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8F8F8">
                  <a:gamma/>
                  <a:shade val="77647"/>
                  <a:invGamma/>
                  <a:alpha val="98000"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77647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808080"/>
            </a:solidFill>
            <a:round/>
            <a:headEnd/>
            <a:tailEnd/>
          </a:ln>
          <a:effectLst>
            <a:prstShdw prst="shdw12" dist="88900" dir="10800000">
              <a:srgbClr val="1C1C1C">
                <a:alpha val="50000"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9470" name="Text Box 8"/>
          <p:cNvSpPr txBox="1">
            <a:spLocks noChangeArrowheads="1"/>
          </p:cNvSpPr>
          <p:nvPr/>
        </p:nvSpPr>
        <p:spPr bwMode="gray">
          <a:xfrm>
            <a:off x="6516688" y="3571875"/>
            <a:ext cx="1955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>
                <a:latin typeface="Times New Roman" pitchFamily="18" charset="0"/>
              </a:rPr>
              <a:t>Al(OH)</a:t>
            </a:r>
            <a:r>
              <a:rPr lang="en-US" sz="3200" b="1" baseline="-25000">
                <a:latin typeface="Times New Roman" pitchFamily="18" charset="0"/>
              </a:rPr>
              <a:t>3</a:t>
            </a:r>
          </a:p>
          <a:p>
            <a:pPr eaLnBrk="1" hangingPunct="1"/>
            <a:r>
              <a:rPr lang="en-US" sz="3200" b="1">
                <a:latin typeface="Times New Roman" pitchFamily="18" charset="0"/>
              </a:rPr>
              <a:t>Fe(OH)</a:t>
            </a:r>
            <a:r>
              <a:rPr lang="en-US" sz="3200" b="1" baseline="-25000">
                <a:latin typeface="Times New Roman" pitchFamily="18" charset="0"/>
              </a:rPr>
              <a:t>3</a:t>
            </a:r>
          </a:p>
          <a:p>
            <a:pPr eaLnBrk="1" hangingPunct="1"/>
            <a:endParaRPr lang="en-US" sz="3200" b="1">
              <a:latin typeface="Georgia" pitchFamily="18" charset="0"/>
            </a:endParaRPr>
          </a:p>
        </p:txBody>
      </p:sp>
      <p:pic>
        <p:nvPicPr>
          <p:cNvPr id="19471" name="Picture 9" descr="RY_circl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643063"/>
            <a:ext cx="22320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2" name="Picture 10" descr="LB_circl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28775"/>
            <a:ext cx="2159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3" name="Picture 11" descr="YG_circl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700213"/>
            <a:ext cx="22320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4" name="Text Box 12"/>
          <p:cNvSpPr txBox="1">
            <a:spLocks noChangeArrowheads="1"/>
          </p:cNvSpPr>
          <p:nvPr/>
        </p:nvSpPr>
        <p:spPr bwMode="auto">
          <a:xfrm>
            <a:off x="1042988" y="2060575"/>
            <a:ext cx="912812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5400" b="1">
                <a:solidFill>
                  <a:srgbClr val="006699"/>
                </a:solidFill>
              </a:rPr>
              <a:t>?</a:t>
            </a:r>
          </a:p>
        </p:txBody>
      </p:sp>
      <p:sp>
        <p:nvSpPr>
          <p:cNvPr id="19475" name="Text Box 13"/>
          <p:cNvSpPr txBox="1">
            <a:spLocks noChangeArrowheads="1"/>
          </p:cNvSpPr>
          <p:nvPr/>
        </p:nvSpPr>
        <p:spPr bwMode="auto">
          <a:xfrm>
            <a:off x="7072313" y="2071688"/>
            <a:ext cx="9144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6000" b="1">
                <a:solidFill>
                  <a:srgbClr val="D13F11"/>
                </a:solidFill>
              </a:rPr>
              <a:t>?</a:t>
            </a:r>
            <a:endParaRPr lang="en-US" sz="4400" b="1">
              <a:solidFill>
                <a:srgbClr val="5F5F5F"/>
              </a:solidFill>
            </a:endParaRPr>
          </a:p>
        </p:txBody>
      </p:sp>
      <p:sp>
        <p:nvSpPr>
          <p:cNvPr id="19476" name="Text Box 14"/>
          <p:cNvSpPr txBox="1">
            <a:spLocks noChangeArrowheads="1"/>
          </p:cNvSpPr>
          <p:nvPr/>
        </p:nvSpPr>
        <p:spPr bwMode="auto">
          <a:xfrm>
            <a:off x="4140200" y="2060575"/>
            <a:ext cx="9144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1400" b="1">
                <a:solidFill>
                  <a:srgbClr val="D13F11"/>
                </a:solidFill>
              </a:rPr>
              <a:t> </a:t>
            </a:r>
            <a:r>
              <a:rPr lang="en-US" sz="6000" b="1">
                <a:solidFill>
                  <a:srgbClr val="336600"/>
                </a:solidFill>
              </a:rPr>
              <a:t>?</a:t>
            </a:r>
            <a:r>
              <a:rPr lang="en-US" sz="3200"/>
              <a:t> </a:t>
            </a:r>
            <a:endParaRPr lang="en-US" sz="2400" b="1">
              <a:solidFill>
                <a:srgbClr val="5F5F5F"/>
              </a:solidFill>
            </a:endParaRPr>
          </a:p>
        </p:txBody>
      </p:sp>
      <p:sp>
        <p:nvSpPr>
          <p:cNvPr id="20501" name="Rectangle 18"/>
          <p:cNvSpPr>
            <a:spLocks noChangeArrowheads="1"/>
          </p:cNvSpPr>
          <p:nvPr/>
        </p:nvSpPr>
        <p:spPr bwMode="auto">
          <a:xfrm>
            <a:off x="8243888" y="836613"/>
            <a:ext cx="5308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buClr>
                <a:srgbClr val="D7181F"/>
              </a:buClr>
              <a:buFont typeface="Wingdings" pitchFamily="2" charset="2"/>
              <a:buNone/>
            </a:pPr>
            <a:endParaRPr lang="ru-RU" sz="16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21" dur="5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26" dur="5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46" dur="5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66" grpId="0"/>
      <p:bldP spid="19470" grpId="0"/>
      <p:bldP spid="19474" grpId="0"/>
      <p:bldP spid="19474" grpId="1"/>
      <p:bldP spid="19475" grpId="0"/>
      <p:bldP spid="19475" grpId="1"/>
      <p:bldP spid="19476" grpId="0"/>
      <p:bldP spid="1947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AutoShape 2"/>
          <p:cNvSpPr>
            <a:spLocks noChangeArrowheads="1"/>
          </p:cNvSpPr>
          <p:nvPr/>
        </p:nvSpPr>
        <p:spPr bwMode="gray">
          <a:xfrm>
            <a:off x="4857750" y="1857375"/>
            <a:ext cx="3786188" cy="1071563"/>
          </a:xfrm>
          <a:prstGeom prst="chevron">
            <a:avLst>
              <a:gd name="adj" fmla="val 50427"/>
            </a:avLst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771" name="AutoShape 3"/>
          <p:cNvSpPr>
            <a:spLocks noChangeArrowheads="1"/>
          </p:cNvSpPr>
          <p:nvPr/>
        </p:nvSpPr>
        <p:spPr bwMode="ltGray">
          <a:xfrm>
            <a:off x="395288" y="1857375"/>
            <a:ext cx="4824412" cy="1000125"/>
          </a:xfrm>
          <a:prstGeom prst="homePlate">
            <a:avLst>
              <a:gd name="adj" fmla="val 63672"/>
            </a:avLst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781" name="Rectangle 13"/>
          <p:cNvSpPr>
            <a:spLocks noChangeArrowheads="1"/>
          </p:cNvSpPr>
          <p:nvPr/>
        </p:nvSpPr>
        <p:spPr bwMode="auto">
          <a:xfrm>
            <a:off x="468313" y="1928813"/>
            <a:ext cx="4735512" cy="7381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0" hangingPunct="0"/>
            <a:r>
              <a:rPr lang="ru-RU" sz="4200" b="1" dirty="0" err="1">
                <a:solidFill>
                  <a:schemeClr val="accent3"/>
                </a:solidFill>
              </a:rPr>
              <a:t>Однокислотные</a:t>
            </a:r>
            <a:endParaRPr lang="en-US" sz="4200" b="1" dirty="0">
              <a:solidFill>
                <a:schemeClr val="accent3"/>
              </a:solidFill>
            </a:endParaRPr>
          </a:p>
        </p:txBody>
      </p:sp>
      <p:sp>
        <p:nvSpPr>
          <p:cNvPr id="160782" name="Text Box 14"/>
          <p:cNvSpPr txBox="1">
            <a:spLocks noChangeArrowheads="1"/>
          </p:cNvSpPr>
          <p:nvPr/>
        </p:nvSpPr>
        <p:spPr bwMode="gray">
          <a:xfrm>
            <a:off x="5292725" y="2000250"/>
            <a:ext cx="3351213" cy="646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chemeClr val="accent3"/>
                </a:solidFill>
                <a:latin typeface="Times New Roman" pitchFamily="18" charset="0"/>
              </a:rPr>
              <a:t>  </a:t>
            </a:r>
            <a:r>
              <a:rPr lang="en-US" sz="3200" b="1" dirty="0" err="1">
                <a:solidFill>
                  <a:schemeClr val="accent3"/>
                </a:solidFill>
                <a:latin typeface="Arial Black" pitchFamily="34" charset="0"/>
              </a:rPr>
              <a:t>NaOH</a:t>
            </a:r>
            <a:r>
              <a:rPr lang="ru-RU" sz="3200" b="1" dirty="0">
                <a:solidFill>
                  <a:schemeClr val="accent3"/>
                </a:solidFill>
                <a:latin typeface="Arial Black" pitchFamily="34" charset="0"/>
              </a:rPr>
              <a:t>, </a:t>
            </a:r>
            <a:r>
              <a:rPr lang="en-US" sz="3200" b="1" dirty="0">
                <a:solidFill>
                  <a:schemeClr val="accent3"/>
                </a:solidFill>
                <a:latin typeface="Arial Black" pitchFamily="34" charset="0"/>
              </a:rPr>
              <a:t>KOH</a:t>
            </a:r>
          </a:p>
        </p:txBody>
      </p:sp>
      <p:sp>
        <p:nvSpPr>
          <p:cNvPr id="160783" name="AutoShape 15"/>
          <p:cNvSpPr>
            <a:spLocks noChangeArrowheads="1"/>
          </p:cNvSpPr>
          <p:nvPr/>
        </p:nvSpPr>
        <p:spPr bwMode="gray">
          <a:xfrm>
            <a:off x="4572000" y="3357563"/>
            <a:ext cx="4572000" cy="1071562"/>
          </a:xfrm>
          <a:prstGeom prst="chevron">
            <a:avLst>
              <a:gd name="adj" fmla="val 58218"/>
            </a:avLst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>
              <a:defRPr/>
            </a:pPr>
            <a:r>
              <a:rPr lang="en-US" sz="3200" b="1" dirty="0">
                <a:latin typeface="Arial Black" pitchFamily="34" charset="0"/>
                <a:cs typeface="Arial" pitchFamily="34" charset="0"/>
              </a:rPr>
              <a:t>Fe(OH)</a:t>
            </a:r>
            <a:r>
              <a:rPr lang="en-US" sz="3200" b="1" baseline="-25000" dirty="0">
                <a:latin typeface="Arial Black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chemeClr val="accent2">
                  <a:lumMod val="40000"/>
                  <a:lumOff val="60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0784" name="AutoShape 16"/>
          <p:cNvSpPr>
            <a:spLocks noChangeArrowheads="1"/>
          </p:cNvSpPr>
          <p:nvPr/>
        </p:nvSpPr>
        <p:spPr bwMode="gray">
          <a:xfrm>
            <a:off x="357188" y="3357563"/>
            <a:ext cx="4643437" cy="928687"/>
          </a:xfrm>
          <a:prstGeom prst="homePlate">
            <a:avLst>
              <a:gd name="adj" fmla="val 73620"/>
            </a:avLst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>
              <a:defRPr/>
            </a:pPr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794" name="Rectangle 26"/>
          <p:cNvSpPr>
            <a:spLocks noChangeArrowheads="1"/>
          </p:cNvSpPr>
          <p:nvPr/>
        </p:nvSpPr>
        <p:spPr bwMode="auto">
          <a:xfrm>
            <a:off x="395288" y="3429000"/>
            <a:ext cx="4951412" cy="6778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0" hangingPunct="0"/>
            <a:r>
              <a:rPr lang="ru-RU" sz="3800" b="1" dirty="0" err="1">
                <a:solidFill>
                  <a:srgbClr val="336600"/>
                </a:solidFill>
              </a:rPr>
              <a:t>Двухкислотные</a:t>
            </a:r>
            <a:endParaRPr lang="en-US" sz="3800" b="1" dirty="0">
              <a:solidFill>
                <a:srgbClr val="336600"/>
              </a:solidFill>
            </a:endParaRPr>
          </a:p>
        </p:txBody>
      </p:sp>
      <p:sp>
        <p:nvSpPr>
          <p:cNvPr id="160795" name="Text Box 27"/>
          <p:cNvSpPr txBox="1">
            <a:spLocks noChangeArrowheads="1"/>
          </p:cNvSpPr>
          <p:nvPr/>
        </p:nvSpPr>
        <p:spPr bwMode="gray">
          <a:xfrm>
            <a:off x="5000625" y="3571875"/>
            <a:ext cx="4143375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                 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Arial" pitchFamily="34" charset="0"/>
              </a:rPr>
              <a:t>,</a:t>
            </a: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Pb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(OH)</a:t>
            </a:r>
            <a:r>
              <a:rPr lang="en-US" sz="3200" baseline="-25000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2</a:t>
            </a:r>
            <a:endParaRPr lang="en-US" sz="3200" b="1" dirty="0">
              <a:solidFill>
                <a:schemeClr val="tx2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0796" name="AutoShape 28"/>
          <p:cNvSpPr>
            <a:spLocks noChangeArrowheads="1"/>
          </p:cNvSpPr>
          <p:nvPr/>
        </p:nvSpPr>
        <p:spPr bwMode="gray">
          <a:xfrm>
            <a:off x="4847608" y="4719070"/>
            <a:ext cx="3929063" cy="1000125"/>
          </a:xfrm>
          <a:prstGeom prst="chevron">
            <a:avLst>
              <a:gd name="adj" fmla="val 51979"/>
            </a:avLst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>
              <a:defRPr/>
            </a:pPr>
            <a:r>
              <a:rPr lang="ru-RU" sz="32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     </a:t>
            </a:r>
            <a:r>
              <a:rPr lang="en-US" sz="32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Al(OH)</a:t>
            </a:r>
            <a:r>
              <a:rPr lang="en-US" sz="3200" baseline="-250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3</a:t>
            </a:r>
            <a:endParaRPr lang="ru-RU" sz="3200" dirty="0">
              <a:solidFill>
                <a:srgbClr val="C000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0797" name="AutoShape 29"/>
          <p:cNvSpPr>
            <a:spLocks noChangeArrowheads="1"/>
          </p:cNvSpPr>
          <p:nvPr/>
        </p:nvSpPr>
        <p:spPr bwMode="ltGray">
          <a:xfrm>
            <a:off x="395288" y="4714875"/>
            <a:ext cx="4819650" cy="1000125"/>
          </a:xfrm>
          <a:prstGeom prst="homePlate">
            <a:avLst>
              <a:gd name="adj" fmla="val 76915"/>
            </a:avLst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60807" name="Rectangle 39"/>
          <p:cNvSpPr>
            <a:spLocks noChangeArrowheads="1"/>
          </p:cNvSpPr>
          <p:nvPr/>
        </p:nvSpPr>
        <p:spPr bwMode="auto">
          <a:xfrm>
            <a:off x="468313" y="4857750"/>
            <a:ext cx="4848225" cy="6778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eaLnBrk="0" hangingPunct="0"/>
            <a:r>
              <a:rPr lang="ru-RU" sz="3800" b="1" dirty="0" err="1">
                <a:solidFill>
                  <a:srgbClr val="993300"/>
                </a:solidFill>
              </a:rPr>
              <a:t>Трехкислотные</a:t>
            </a:r>
            <a:endParaRPr lang="en-US" sz="3800" b="1" dirty="0">
              <a:solidFill>
                <a:srgbClr val="993300"/>
              </a:solidFill>
            </a:endParaRPr>
          </a:p>
        </p:txBody>
      </p:sp>
      <p:sp>
        <p:nvSpPr>
          <p:cNvPr id="12302" name="Rectangle 4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002060"/>
                </a:solidFill>
                <a:latin typeface="Arial Black" pitchFamily="34" charset="0"/>
              </a:rPr>
              <a:t>    </a:t>
            </a:r>
            <a:r>
              <a:rPr lang="ru-RU" sz="3200" i="1" dirty="0" smtClean="0">
                <a:solidFill>
                  <a:srgbClr val="002060"/>
                </a:solidFill>
                <a:latin typeface="Arial Black" pitchFamily="34" charset="0"/>
              </a:rPr>
              <a:t>Классификация оснований по </a:t>
            </a:r>
            <a:br>
              <a:rPr lang="ru-RU" sz="3200" i="1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3200" i="1" dirty="0" smtClean="0">
                <a:solidFill>
                  <a:srgbClr val="002060"/>
                </a:solidFill>
                <a:latin typeface="Arial Black" pitchFamily="34" charset="0"/>
              </a:rPr>
              <a:t>числу </a:t>
            </a:r>
            <a:r>
              <a:rPr lang="ru-RU" sz="3200" i="1" dirty="0" err="1" smtClean="0">
                <a:solidFill>
                  <a:srgbClr val="002060"/>
                </a:solidFill>
                <a:latin typeface="Arial Black" pitchFamily="34" charset="0"/>
              </a:rPr>
              <a:t>гидроксогрупп</a:t>
            </a:r>
            <a:r>
              <a:rPr lang="ru-RU" sz="3200" i="1" dirty="0" smtClean="0">
                <a:solidFill>
                  <a:srgbClr val="002060"/>
                </a:solidFill>
                <a:latin typeface="Arial Black" pitchFamily="34" charset="0"/>
              </a:rPr>
              <a:t> (</a:t>
            </a:r>
            <a:r>
              <a:rPr lang="ru-RU" sz="3200" i="1" dirty="0" smtClean="0">
                <a:solidFill>
                  <a:srgbClr val="FF0000"/>
                </a:solidFill>
                <a:latin typeface="Arial Black" pitchFamily="34" charset="0"/>
              </a:rPr>
              <a:t>по кислотности</a:t>
            </a:r>
            <a:r>
              <a:rPr lang="ru-RU" sz="3200" i="1" dirty="0" smtClean="0">
                <a:solidFill>
                  <a:srgbClr val="002060"/>
                </a:solidFill>
                <a:latin typeface="Arial Black" pitchFamily="34" charset="0"/>
              </a:rPr>
              <a:t>)</a:t>
            </a:r>
            <a:endParaRPr lang="en-US" sz="3200" i="1" dirty="0" smtClean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6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6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6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6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6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60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6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6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60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160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animBg="1"/>
      <p:bldP spid="160771" grpId="0" animBg="1"/>
      <p:bldP spid="160781" grpId="0"/>
      <p:bldP spid="160782" grpId="0"/>
      <p:bldP spid="160783" grpId="0" animBg="1"/>
      <p:bldP spid="160784" grpId="0" animBg="1"/>
      <p:bldP spid="160794" grpId="0"/>
      <p:bldP spid="160795" grpId="0"/>
      <p:bldP spid="160796" grpId="0" animBg="1"/>
      <p:bldP spid="160797" grpId="0" animBg="1"/>
      <p:bldP spid="1608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49"/>
          <p:cNvGrpSpPr>
            <a:grpSpLocks/>
          </p:cNvGrpSpPr>
          <p:nvPr/>
        </p:nvGrpSpPr>
        <p:grpSpPr bwMode="auto">
          <a:xfrm>
            <a:off x="214313" y="1357313"/>
            <a:ext cx="8429625" cy="5357812"/>
            <a:chOff x="102773" y="482215"/>
            <a:chExt cx="8824738" cy="5154350"/>
          </a:xfrm>
        </p:grpSpPr>
        <p:grpSp>
          <p:nvGrpSpPr>
            <p:cNvPr id="3" name="Группа 89"/>
            <p:cNvGrpSpPr/>
            <p:nvPr/>
          </p:nvGrpSpPr>
          <p:grpSpPr>
            <a:xfrm rot="20092020" flipH="1">
              <a:off x="102773" y="1405597"/>
              <a:ext cx="723113" cy="714380"/>
              <a:chOff x="3857620" y="1285860"/>
              <a:chExt cx="714380" cy="714380"/>
            </a:xfr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0" scaled="1"/>
              <a:tileRect/>
            </a:gradFill>
          </p:grpSpPr>
          <p:sp>
            <p:nvSpPr>
              <p:cNvPr id="98" name="Прямоугольник 97"/>
              <p:cNvSpPr/>
              <p:nvPr/>
            </p:nvSpPr>
            <p:spPr>
              <a:xfrm>
                <a:off x="3857620" y="1285860"/>
                <a:ext cx="214314" cy="71438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10800000" scaled="1"/>
                <a:tileRect/>
              </a:gradFill>
              <a:ln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etal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4071934" y="1357298"/>
                <a:ext cx="214314" cy="571504"/>
              </a:xfrm>
              <a:prstGeom prst="rect">
                <a:avLst/>
              </a:prstGeom>
              <a:gradFill flip="none" rotWithShape="1">
                <a:gsLst>
                  <a:gs pos="0">
                    <a:schemeClr val="bg1"/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10800000" scaled="1"/>
                <a:tileRect/>
              </a:gra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00" name="Прямоугольник 99"/>
              <p:cNvSpPr/>
              <p:nvPr/>
            </p:nvSpPr>
            <p:spPr>
              <a:xfrm>
                <a:off x="4286248" y="1428736"/>
                <a:ext cx="214314" cy="428628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01" name="Прямоугольник 100"/>
              <p:cNvSpPr/>
              <p:nvPr/>
            </p:nvSpPr>
            <p:spPr>
              <a:xfrm>
                <a:off x="4500562" y="1571612"/>
                <a:ext cx="71438" cy="142876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22534" name="Группа 248"/>
            <p:cNvGrpSpPr>
              <a:grpSpLocks/>
            </p:cNvGrpSpPr>
            <p:nvPr/>
          </p:nvGrpSpPr>
          <p:grpSpPr bwMode="auto">
            <a:xfrm>
              <a:off x="546782" y="482215"/>
              <a:ext cx="8380729" cy="5154350"/>
              <a:chOff x="546782" y="482215"/>
              <a:chExt cx="8380729" cy="5154350"/>
            </a:xfrm>
          </p:grpSpPr>
          <p:sp>
            <p:nvSpPr>
              <p:cNvPr id="7" name="Полилиния 6"/>
              <p:cNvSpPr/>
              <p:nvPr/>
            </p:nvSpPr>
            <p:spPr>
              <a:xfrm>
                <a:off x="6501124" y="1429088"/>
                <a:ext cx="1120127" cy="343623"/>
              </a:xfrm>
              <a:custGeom>
                <a:avLst/>
                <a:gdLst>
                  <a:gd name="connsiteX0" fmla="*/ 0 w 1293213"/>
                  <a:gd name="connsiteY0" fmla="*/ 270663 h 343815"/>
                  <a:gd name="connsiteX1" fmla="*/ 51206 w 1293213"/>
                  <a:gd name="connsiteY1" fmla="*/ 292608 h 343815"/>
                  <a:gd name="connsiteX2" fmla="*/ 117043 w 1293213"/>
                  <a:gd name="connsiteY2" fmla="*/ 321869 h 343815"/>
                  <a:gd name="connsiteX3" fmla="*/ 190195 w 1293213"/>
                  <a:gd name="connsiteY3" fmla="*/ 329184 h 343815"/>
                  <a:gd name="connsiteX4" fmla="*/ 277977 w 1293213"/>
                  <a:gd name="connsiteY4" fmla="*/ 343815 h 343815"/>
                  <a:gd name="connsiteX5" fmla="*/ 424281 w 1293213"/>
                  <a:gd name="connsiteY5" fmla="*/ 329184 h 343815"/>
                  <a:gd name="connsiteX6" fmla="*/ 460857 w 1293213"/>
                  <a:gd name="connsiteY6" fmla="*/ 321869 h 343815"/>
                  <a:gd name="connsiteX7" fmla="*/ 548640 w 1293213"/>
                  <a:gd name="connsiteY7" fmla="*/ 277978 h 343815"/>
                  <a:gd name="connsiteX8" fmla="*/ 570585 w 1293213"/>
                  <a:gd name="connsiteY8" fmla="*/ 263347 h 343815"/>
                  <a:gd name="connsiteX9" fmla="*/ 621792 w 1293213"/>
                  <a:gd name="connsiteY9" fmla="*/ 197511 h 343815"/>
                  <a:gd name="connsiteX10" fmla="*/ 643737 w 1293213"/>
                  <a:gd name="connsiteY10" fmla="*/ 117043 h 343815"/>
                  <a:gd name="connsiteX11" fmla="*/ 629107 w 1293213"/>
                  <a:gd name="connsiteY11" fmla="*/ 80467 h 343815"/>
                  <a:gd name="connsiteX12" fmla="*/ 585216 w 1293213"/>
                  <a:gd name="connsiteY12" fmla="*/ 36576 h 343815"/>
                  <a:gd name="connsiteX13" fmla="*/ 534009 w 1293213"/>
                  <a:gd name="connsiteY13" fmla="*/ 43891 h 343815"/>
                  <a:gd name="connsiteX14" fmla="*/ 526694 w 1293213"/>
                  <a:gd name="connsiteY14" fmla="*/ 65837 h 343815"/>
                  <a:gd name="connsiteX15" fmla="*/ 570585 w 1293213"/>
                  <a:gd name="connsiteY15" fmla="*/ 146304 h 343815"/>
                  <a:gd name="connsiteX16" fmla="*/ 651052 w 1293213"/>
                  <a:gd name="connsiteY16" fmla="*/ 175565 h 343815"/>
                  <a:gd name="connsiteX17" fmla="*/ 702259 w 1293213"/>
                  <a:gd name="connsiteY17" fmla="*/ 182880 h 343815"/>
                  <a:gd name="connsiteX18" fmla="*/ 855878 w 1293213"/>
                  <a:gd name="connsiteY18" fmla="*/ 146304 h 343815"/>
                  <a:gd name="connsiteX19" fmla="*/ 870508 w 1293213"/>
                  <a:gd name="connsiteY19" fmla="*/ 109728 h 343815"/>
                  <a:gd name="connsiteX20" fmla="*/ 833932 w 1293213"/>
                  <a:gd name="connsiteY20" fmla="*/ 21946 h 343815"/>
                  <a:gd name="connsiteX21" fmla="*/ 797356 w 1293213"/>
                  <a:gd name="connsiteY21" fmla="*/ 0 h 343815"/>
                  <a:gd name="connsiteX22" fmla="*/ 731520 w 1293213"/>
                  <a:gd name="connsiteY22" fmla="*/ 14631 h 343815"/>
                  <a:gd name="connsiteX23" fmla="*/ 731520 w 1293213"/>
                  <a:gd name="connsiteY23" fmla="*/ 95098 h 343815"/>
                  <a:gd name="connsiteX24" fmla="*/ 826617 w 1293213"/>
                  <a:gd name="connsiteY24" fmla="*/ 190195 h 343815"/>
                  <a:gd name="connsiteX25" fmla="*/ 899769 w 1293213"/>
                  <a:gd name="connsiteY25" fmla="*/ 212141 h 343815"/>
                  <a:gd name="connsiteX26" fmla="*/ 921715 w 1293213"/>
                  <a:gd name="connsiteY26" fmla="*/ 219456 h 343815"/>
                  <a:gd name="connsiteX27" fmla="*/ 1104595 w 1293213"/>
                  <a:gd name="connsiteY27" fmla="*/ 190195 h 343815"/>
                  <a:gd name="connsiteX28" fmla="*/ 1170432 w 1293213"/>
                  <a:gd name="connsiteY28" fmla="*/ 160935 h 343815"/>
                  <a:gd name="connsiteX29" fmla="*/ 1243584 w 1293213"/>
                  <a:gd name="connsiteY29" fmla="*/ 109728 h 343815"/>
                  <a:gd name="connsiteX30" fmla="*/ 1272844 w 1293213"/>
                  <a:gd name="connsiteY30" fmla="*/ 87783 h 343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293213" h="343815">
                    <a:moveTo>
                      <a:pt x="0" y="270663"/>
                    </a:moveTo>
                    <a:cubicBezTo>
                      <a:pt x="17069" y="277978"/>
                      <a:pt x="34345" y="284826"/>
                      <a:pt x="51206" y="292608"/>
                    </a:cubicBezTo>
                    <a:cubicBezTo>
                      <a:pt x="61989" y="297585"/>
                      <a:pt x="98438" y="319007"/>
                      <a:pt x="117043" y="321869"/>
                    </a:cubicBezTo>
                    <a:cubicBezTo>
                      <a:pt x="141264" y="325595"/>
                      <a:pt x="165914" y="325873"/>
                      <a:pt x="190195" y="329184"/>
                    </a:cubicBezTo>
                    <a:cubicBezTo>
                      <a:pt x="219587" y="333192"/>
                      <a:pt x="248716" y="338938"/>
                      <a:pt x="277977" y="343815"/>
                    </a:cubicBezTo>
                    <a:lnTo>
                      <a:pt x="424281" y="329184"/>
                    </a:lnTo>
                    <a:cubicBezTo>
                      <a:pt x="436626" y="327703"/>
                      <a:pt x="449360" y="326603"/>
                      <a:pt x="460857" y="321869"/>
                    </a:cubicBezTo>
                    <a:cubicBezTo>
                      <a:pt x="491108" y="309413"/>
                      <a:pt x="519774" y="293373"/>
                      <a:pt x="548640" y="277978"/>
                    </a:cubicBezTo>
                    <a:cubicBezTo>
                      <a:pt x="556397" y="273841"/>
                      <a:pt x="564368" y="269564"/>
                      <a:pt x="570585" y="263347"/>
                    </a:cubicBezTo>
                    <a:cubicBezTo>
                      <a:pt x="595905" y="238026"/>
                      <a:pt x="604391" y="223611"/>
                      <a:pt x="621792" y="197511"/>
                    </a:cubicBezTo>
                    <a:cubicBezTo>
                      <a:pt x="625556" y="186218"/>
                      <a:pt x="645328" y="132950"/>
                      <a:pt x="643737" y="117043"/>
                    </a:cubicBezTo>
                    <a:cubicBezTo>
                      <a:pt x="642430" y="103977"/>
                      <a:pt x="636830" y="91087"/>
                      <a:pt x="629107" y="80467"/>
                    </a:cubicBezTo>
                    <a:cubicBezTo>
                      <a:pt x="616938" y="63734"/>
                      <a:pt x="585216" y="36576"/>
                      <a:pt x="585216" y="36576"/>
                    </a:cubicBezTo>
                    <a:cubicBezTo>
                      <a:pt x="568147" y="39014"/>
                      <a:pt x="549431" y="36180"/>
                      <a:pt x="534009" y="43891"/>
                    </a:cubicBezTo>
                    <a:cubicBezTo>
                      <a:pt x="527112" y="47339"/>
                      <a:pt x="526694" y="58126"/>
                      <a:pt x="526694" y="65837"/>
                    </a:cubicBezTo>
                    <a:cubicBezTo>
                      <a:pt x="526694" y="114971"/>
                      <a:pt x="529169" y="122144"/>
                      <a:pt x="570585" y="146304"/>
                    </a:cubicBezTo>
                    <a:cubicBezTo>
                      <a:pt x="592904" y="159323"/>
                      <a:pt x="624418" y="170722"/>
                      <a:pt x="651052" y="175565"/>
                    </a:cubicBezTo>
                    <a:cubicBezTo>
                      <a:pt x="668016" y="178649"/>
                      <a:pt x="685190" y="180442"/>
                      <a:pt x="702259" y="182880"/>
                    </a:cubicBezTo>
                    <a:cubicBezTo>
                      <a:pt x="729744" y="179444"/>
                      <a:pt x="823075" y="183793"/>
                      <a:pt x="855878" y="146304"/>
                    </a:cubicBezTo>
                    <a:cubicBezTo>
                      <a:pt x="864525" y="136422"/>
                      <a:pt x="865631" y="121920"/>
                      <a:pt x="870508" y="109728"/>
                    </a:cubicBezTo>
                    <a:cubicBezTo>
                      <a:pt x="867457" y="100575"/>
                      <a:pt x="853158" y="38425"/>
                      <a:pt x="833932" y="21946"/>
                    </a:cubicBezTo>
                    <a:cubicBezTo>
                      <a:pt x="823137" y="12693"/>
                      <a:pt x="809548" y="7315"/>
                      <a:pt x="797356" y="0"/>
                    </a:cubicBezTo>
                    <a:cubicBezTo>
                      <a:pt x="775411" y="4877"/>
                      <a:pt x="750486" y="2562"/>
                      <a:pt x="731520" y="14631"/>
                    </a:cubicBezTo>
                    <a:cubicBezTo>
                      <a:pt x="703946" y="32178"/>
                      <a:pt x="721210" y="77914"/>
                      <a:pt x="731520" y="95098"/>
                    </a:cubicBezTo>
                    <a:cubicBezTo>
                      <a:pt x="754549" y="133480"/>
                      <a:pt x="784241" y="171656"/>
                      <a:pt x="826617" y="190195"/>
                    </a:cubicBezTo>
                    <a:cubicBezTo>
                      <a:pt x="849940" y="200399"/>
                      <a:pt x="875437" y="204654"/>
                      <a:pt x="899769" y="212141"/>
                    </a:cubicBezTo>
                    <a:cubicBezTo>
                      <a:pt x="907139" y="214409"/>
                      <a:pt x="914400" y="217018"/>
                      <a:pt x="921715" y="219456"/>
                    </a:cubicBezTo>
                    <a:lnTo>
                      <a:pt x="1104595" y="190195"/>
                    </a:lnTo>
                    <a:cubicBezTo>
                      <a:pt x="1123388" y="186839"/>
                      <a:pt x="1159250" y="166956"/>
                      <a:pt x="1170432" y="160935"/>
                    </a:cubicBezTo>
                    <a:cubicBezTo>
                      <a:pt x="1262388" y="111421"/>
                      <a:pt x="1191020" y="153532"/>
                      <a:pt x="1243584" y="109728"/>
                    </a:cubicBezTo>
                    <a:cubicBezTo>
                      <a:pt x="1293213" y="68370"/>
                      <a:pt x="1249579" y="111048"/>
                      <a:pt x="1272844" y="87783"/>
                    </a:cubicBezTo>
                  </a:path>
                </a:pathLst>
              </a:custGeom>
              <a:ln w="825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2140274" y="2430941"/>
                <a:ext cx="1056974" cy="923965"/>
              </a:xfrm>
              <a:custGeom>
                <a:avLst/>
                <a:gdLst>
                  <a:gd name="connsiteX0" fmla="*/ 169012 w 1057410"/>
                  <a:gd name="connsiteY0" fmla="*/ 73672 h 923068"/>
                  <a:gd name="connsiteX1" fmla="*/ 650047 w 1057410"/>
                  <a:gd name="connsiteY1" fmla="*/ 0 h 923068"/>
                  <a:gd name="connsiteX2" fmla="*/ 1057410 w 1057410"/>
                  <a:gd name="connsiteY2" fmla="*/ 806059 h 923068"/>
                  <a:gd name="connsiteX3" fmla="*/ 0 w 1057410"/>
                  <a:gd name="connsiteY3" fmla="*/ 923068 h 923068"/>
                  <a:gd name="connsiteX4" fmla="*/ 169012 w 1057410"/>
                  <a:gd name="connsiteY4" fmla="*/ 73672 h 923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57410" h="923068">
                    <a:moveTo>
                      <a:pt x="169012" y="73672"/>
                    </a:moveTo>
                    <a:lnTo>
                      <a:pt x="650047" y="0"/>
                    </a:lnTo>
                    <a:lnTo>
                      <a:pt x="1057410" y="806059"/>
                    </a:lnTo>
                    <a:lnTo>
                      <a:pt x="0" y="923068"/>
                    </a:lnTo>
                    <a:lnTo>
                      <a:pt x="169012" y="73672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9" name="Полилиния 8"/>
              <p:cNvSpPr/>
              <p:nvPr/>
            </p:nvSpPr>
            <p:spPr>
              <a:xfrm>
                <a:off x="1897635" y="3211348"/>
                <a:ext cx="1894576" cy="1507362"/>
              </a:xfrm>
              <a:custGeom>
                <a:avLst/>
                <a:gdLst>
                  <a:gd name="connsiteX0" fmla="*/ 518259 w 1894327"/>
                  <a:gd name="connsiteY0" fmla="*/ 1390960 h 1507122"/>
                  <a:gd name="connsiteX1" fmla="*/ 1894327 w 1894327"/>
                  <a:gd name="connsiteY1" fmla="*/ 1179486 h 1507122"/>
                  <a:gd name="connsiteX2" fmla="*/ 1283734 w 1894327"/>
                  <a:gd name="connsiteY2" fmla="*/ 0 h 1507122"/>
                  <a:gd name="connsiteX3" fmla="*/ 241258 w 1894327"/>
                  <a:gd name="connsiteY3" fmla="*/ 157860 h 1507122"/>
                  <a:gd name="connsiteX4" fmla="*/ 0 w 1894327"/>
                  <a:gd name="connsiteY4" fmla="*/ 1507122 h 1507122"/>
                  <a:gd name="connsiteX5" fmla="*/ 518259 w 1894327"/>
                  <a:gd name="connsiteY5" fmla="*/ 1390960 h 1507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4327" h="1507122">
                    <a:moveTo>
                      <a:pt x="518259" y="1390960"/>
                    </a:moveTo>
                    <a:lnTo>
                      <a:pt x="1894327" y="1179486"/>
                    </a:lnTo>
                    <a:lnTo>
                      <a:pt x="1283734" y="0"/>
                    </a:lnTo>
                    <a:lnTo>
                      <a:pt x="241258" y="157860"/>
                    </a:lnTo>
                    <a:lnTo>
                      <a:pt x="0" y="1507122"/>
                    </a:lnTo>
                    <a:lnTo>
                      <a:pt x="518259" y="1390960"/>
                    </a:lnTo>
                    <a:close/>
                  </a:path>
                </a:pathLst>
              </a:custGeom>
              <a:solidFill>
                <a:srgbClr val="FEB0B6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0" name="Овал 9"/>
              <p:cNvSpPr/>
              <p:nvPr/>
            </p:nvSpPr>
            <p:spPr>
              <a:xfrm rot="21067226">
                <a:off x="2158554" y="3150259"/>
                <a:ext cx="1040355" cy="285590"/>
              </a:xfrm>
              <a:prstGeom prst="ellipse">
                <a:avLst/>
              </a:prstGeom>
              <a:gradFill>
                <a:gsLst>
                  <a:gs pos="0">
                    <a:srgbClr val="FEB0B6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>
                <a:solidFill>
                  <a:srgbClr val="FEB0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1" name="Овал 10"/>
              <p:cNvSpPr/>
              <p:nvPr/>
            </p:nvSpPr>
            <p:spPr>
              <a:xfrm>
                <a:off x="2798390" y="3451121"/>
                <a:ext cx="214386" cy="215337"/>
              </a:xfrm>
              <a:prstGeom prst="ellipse">
                <a:avLst/>
              </a:prstGeom>
              <a:solidFill>
                <a:srgbClr val="E74F4F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2" name="Блок-схема: магнитный диск 11"/>
              <p:cNvSpPr/>
              <p:nvPr/>
            </p:nvSpPr>
            <p:spPr>
              <a:xfrm rot="21098072">
                <a:off x="2271564" y="1897943"/>
                <a:ext cx="476968" cy="668920"/>
              </a:xfrm>
              <a:prstGeom prst="flowChartMagneticDisk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3" name="Прямая соединительная линия 12"/>
              <p:cNvCxnSpPr>
                <a:endCxn id="20" idx="6"/>
              </p:cNvCxnSpPr>
              <p:nvPr/>
            </p:nvCxnSpPr>
            <p:spPr>
              <a:xfrm rot="16200000" flipH="1">
                <a:off x="2276221" y="2908596"/>
                <a:ext cx="2046468" cy="1045341"/>
              </a:xfrm>
              <a:prstGeom prst="line">
                <a:avLst/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endCxn id="20" idx="2"/>
              </p:cNvCxnSpPr>
              <p:nvPr/>
            </p:nvCxnSpPr>
            <p:spPr>
              <a:xfrm rot="5400000">
                <a:off x="968587" y="3402347"/>
                <a:ext cx="2260278" cy="412153"/>
              </a:xfrm>
              <a:prstGeom prst="line">
                <a:avLst/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Овал 14"/>
              <p:cNvSpPr/>
              <p:nvPr/>
            </p:nvSpPr>
            <p:spPr>
              <a:xfrm rot="21098072">
                <a:off x="2193455" y="1900997"/>
                <a:ext cx="571697" cy="242828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6" name="Овал 15"/>
              <p:cNvSpPr/>
              <p:nvPr/>
            </p:nvSpPr>
            <p:spPr>
              <a:xfrm rot="21098072">
                <a:off x="2185145" y="1841436"/>
                <a:ext cx="571697" cy="242827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7" name="Блок-схема: магнитный диск 16"/>
              <p:cNvSpPr/>
              <p:nvPr/>
            </p:nvSpPr>
            <p:spPr>
              <a:xfrm rot="21098072">
                <a:off x="2366294" y="1780348"/>
                <a:ext cx="191119" cy="242827"/>
              </a:xfrm>
              <a:prstGeom prst="flowChartMagneticDisk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8" name="Прямая соединительная линия 17"/>
              <p:cNvCxnSpPr>
                <a:stCxn id="16" idx="2"/>
                <a:endCxn id="15" idx="2"/>
              </p:cNvCxnSpPr>
              <p:nvPr/>
            </p:nvCxnSpPr>
            <p:spPr>
              <a:xfrm rot="10298072" flipV="1">
                <a:off x="2191793" y="2003321"/>
                <a:ext cx="1662" cy="61089"/>
              </a:xfrm>
              <a:prstGeom prst="line">
                <a:avLst/>
              </a:prstGeom>
              <a:ln w="254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>
                <a:stCxn id="16" idx="6"/>
                <a:endCxn id="15" idx="6"/>
              </p:cNvCxnSpPr>
              <p:nvPr/>
            </p:nvCxnSpPr>
            <p:spPr>
              <a:xfrm rot="21098072">
                <a:off x="2758504" y="1920851"/>
                <a:ext cx="1661" cy="59561"/>
              </a:xfrm>
              <a:prstGeom prst="line">
                <a:avLst/>
              </a:prstGeom>
              <a:ln w="254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Овал 19"/>
              <p:cNvSpPr/>
              <p:nvPr/>
            </p:nvSpPr>
            <p:spPr>
              <a:xfrm rot="21098072">
                <a:off x="1882677" y="4353704"/>
                <a:ext cx="1949420" cy="485654"/>
              </a:xfrm>
              <a:prstGeom prst="ellipse">
                <a:avLst/>
              </a:prstGeom>
              <a:gradFill flip="none" rotWithShape="1">
                <a:gsLst>
                  <a:gs pos="0">
                    <a:srgbClr val="E74F4F">
                      <a:tint val="66000"/>
                      <a:satMod val="160000"/>
                    </a:srgbClr>
                  </a:gs>
                  <a:gs pos="50000">
                    <a:srgbClr val="E74F4F">
                      <a:tint val="44500"/>
                      <a:satMod val="160000"/>
                    </a:srgbClr>
                  </a:gs>
                  <a:gs pos="100000">
                    <a:srgbClr val="E74F4F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ln>
                <a:solidFill>
                  <a:srgbClr val="FEB0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21" name="Дуга 20"/>
              <p:cNvSpPr/>
              <p:nvPr/>
            </p:nvSpPr>
            <p:spPr>
              <a:xfrm rot="21098072" flipV="1">
                <a:off x="2145259" y="3162477"/>
                <a:ext cx="1048665" cy="303916"/>
              </a:xfrm>
              <a:prstGeom prst="arc">
                <a:avLst>
                  <a:gd name="adj1" fmla="val 21522940"/>
                  <a:gd name="adj2" fmla="val 10786914"/>
                </a:avLst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2000" dirty="0"/>
              </a:p>
            </p:txBody>
          </p:sp>
          <p:sp>
            <p:nvSpPr>
              <p:cNvPr id="22" name="Дуга 21"/>
              <p:cNvSpPr/>
              <p:nvPr/>
            </p:nvSpPr>
            <p:spPr>
              <a:xfrm rot="21098072">
                <a:off x="2145259" y="3162477"/>
                <a:ext cx="1048665" cy="303916"/>
              </a:xfrm>
              <a:prstGeom prst="arc">
                <a:avLst>
                  <a:gd name="adj1" fmla="val 21522940"/>
                  <a:gd name="adj2" fmla="val 10786914"/>
                </a:avLst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2000" dirty="0"/>
              </a:p>
            </p:txBody>
          </p:sp>
          <p:grpSp>
            <p:nvGrpSpPr>
              <p:cNvPr id="22551" name="Группа 176"/>
              <p:cNvGrpSpPr>
                <a:grpSpLocks/>
              </p:cNvGrpSpPr>
              <p:nvPr/>
            </p:nvGrpSpPr>
            <p:grpSpPr bwMode="auto">
              <a:xfrm rot="-498349">
                <a:off x="2391279" y="2100198"/>
                <a:ext cx="431165" cy="500066"/>
                <a:chOff x="4786314" y="3643314"/>
                <a:chExt cx="357190" cy="500066"/>
              </a:xfrm>
            </p:grpSpPr>
            <p:sp>
              <p:nvSpPr>
                <p:cNvPr id="92" name="Блок-схема: узел 91"/>
                <p:cNvSpPr/>
                <p:nvPr/>
              </p:nvSpPr>
              <p:spPr>
                <a:xfrm>
                  <a:off x="4842659" y="3680075"/>
                  <a:ext cx="67462" cy="74833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3" name="Блок-схема: узел 92"/>
                <p:cNvSpPr/>
                <p:nvPr/>
              </p:nvSpPr>
              <p:spPr>
                <a:xfrm>
                  <a:off x="4978746" y="3683688"/>
                  <a:ext cx="68839" cy="71779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4" name="Дуга 93"/>
                <p:cNvSpPr/>
                <p:nvPr/>
              </p:nvSpPr>
              <p:spPr>
                <a:xfrm>
                  <a:off x="4774950" y="3605342"/>
                  <a:ext cx="137678" cy="74834"/>
                </a:xfrm>
                <a:prstGeom prst="arc">
                  <a:avLst>
                    <a:gd name="adj1" fmla="val 14964190"/>
                    <a:gd name="adj2" fmla="val 191279"/>
                  </a:avLst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5" name="Дуга 94"/>
                <p:cNvSpPr/>
                <p:nvPr/>
              </p:nvSpPr>
              <p:spPr>
                <a:xfrm rot="19607298" flipH="1">
                  <a:off x="4935147" y="3625469"/>
                  <a:ext cx="156953" cy="138976"/>
                </a:xfrm>
                <a:prstGeom prst="arc">
                  <a:avLst>
                    <a:gd name="adj1" fmla="val 13025600"/>
                    <a:gd name="adj2" fmla="val 17740724"/>
                  </a:avLst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6" name="Дуга 95"/>
                <p:cNvSpPr/>
                <p:nvPr/>
              </p:nvSpPr>
              <p:spPr>
                <a:xfrm flipH="1">
                  <a:off x="4840785" y="3901255"/>
                  <a:ext cx="276732" cy="227554"/>
                </a:xfrm>
                <a:prstGeom prst="arc">
                  <a:avLst>
                    <a:gd name="adj1" fmla="val 14964190"/>
                    <a:gd name="adj2" fmla="val 20468196"/>
                  </a:avLst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97" name="Овал 96"/>
                <p:cNvSpPr/>
                <p:nvPr/>
              </p:nvSpPr>
              <p:spPr>
                <a:xfrm rot="1838484">
                  <a:off x="4909715" y="3788863"/>
                  <a:ext cx="134924" cy="488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24" name="Овал 23"/>
              <p:cNvSpPr/>
              <p:nvPr/>
            </p:nvSpPr>
            <p:spPr>
              <a:xfrm>
                <a:off x="2214546" y="4071942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2357422" y="3571876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2857488" y="3857628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27" name="Овал 26"/>
              <p:cNvSpPr/>
              <p:nvPr/>
            </p:nvSpPr>
            <p:spPr>
              <a:xfrm>
                <a:off x="2571736" y="4500570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28" name="Овал 27"/>
              <p:cNvSpPr/>
              <p:nvPr/>
            </p:nvSpPr>
            <p:spPr>
              <a:xfrm>
                <a:off x="3286116" y="4143380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29" name="Блок-схема: память с посл. доступом 28"/>
              <p:cNvSpPr/>
              <p:nvPr/>
            </p:nvSpPr>
            <p:spPr>
              <a:xfrm rot="15151887">
                <a:off x="2141075" y="4942058"/>
                <a:ext cx="357368" cy="857545"/>
              </a:xfrm>
              <a:prstGeom prst="flowChartMagneticTa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" name="Блок-схема: память с посл. доступом 29"/>
              <p:cNvSpPr/>
              <p:nvPr/>
            </p:nvSpPr>
            <p:spPr>
              <a:xfrm rot="16915774" flipV="1">
                <a:off x="3206292" y="4978778"/>
                <a:ext cx="355841" cy="855884"/>
              </a:xfrm>
              <a:prstGeom prst="flowChartMagneticTape">
                <a:avLst/>
              </a:prstGeom>
              <a:effectLst>
                <a:outerShdw blurRad="50800" dist="50800" dir="5400000" sx="57000" sy="57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grpSp>
            <p:nvGrpSpPr>
              <p:cNvPr id="22569" name="Группа 143"/>
              <p:cNvGrpSpPr>
                <a:grpSpLocks/>
              </p:cNvGrpSpPr>
              <p:nvPr/>
            </p:nvGrpSpPr>
            <p:grpSpPr bwMode="auto">
              <a:xfrm rot="5620179">
                <a:off x="774244" y="2784137"/>
                <a:ext cx="1822671" cy="1113710"/>
                <a:chOff x="2428860" y="2571744"/>
                <a:chExt cx="2500330" cy="1714512"/>
              </a:xfrm>
            </p:grpSpPr>
            <p:cxnSp>
              <p:nvCxnSpPr>
                <p:cNvPr id="89" name="Скругленная соединительная линия 88"/>
                <p:cNvCxnSpPr/>
                <p:nvPr/>
              </p:nvCxnSpPr>
              <p:spPr>
                <a:xfrm>
                  <a:off x="2397932" y="2631282"/>
                  <a:ext cx="2382044" cy="1714156"/>
                </a:xfrm>
                <a:prstGeom prst="curvedConnector3">
                  <a:avLst>
                    <a:gd name="adj1" fmla="val 50000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Скругленная соединительная линия 89"/>
                <p:cNvCxnSpPr/>
                <p:nvPr/>
              </p:nvCxnSpPr>
              <p:spPr>
                <a:xfrm>
                  <a:off x="2474382" y="2635018"/>
                  <a:ext cx="2453275" cy="1417377"/>
                </a:xfrm>
                <a:prstGeom prst="curvedConnector3">
                  <a:avLst>
                    <a:gd name="adj1" fmla="val 50000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Скругленная соединительная линия 90"/>
                <p:cNvCxnSpPr/>
                <p:nvPr/>
              </p:nvCxnSpPr>
              <p:spPr>
                <a:xfrm rot="5400000">
                  <a:off x="4709174" y="4129815"/>
                  <a:ext cx="286545" cy="144557"/>
                </a:xfrm>
                <a:prstGeom prst="curvedConnector3">
                  <a:avLst>
                    <a:gd name="adj1" fmla="val 50000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Дуга 31"/>
              <p:cNvSpPr/>
              <p:nvPr/>
            </p:nvSpPr>
            <p:spPr>
              <a:xfrm rot="4153957" flipV="1">
                <a:off x="613608" y="1330470"/>
                <a:ext cx="2558085" cy="1246432"/>
              </a:xfrm>
              <a:prstGeom prst="arc">
                <a:avLst>
                  <a:gd name="adj1" fmla="val 13524846"/>
                  <a:gd name="adj2" fmla="val 21332328"/>
                </a:avLst>
              </a:prstGeom>
              <a:ln w="508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" name="Дуга 32"/>
              <p:cNvSpPr/>
              <p:nvPr/>
            </p:nvSpPr>
            <p:spPr>
              <a:xfrm rot="5733698">
                <a:off x="1875647" y="1376705"/>
                <a:ext cx="2535177" cy="746198"/>
              </a:xfrm>
              <a:prstGeom prst="arc">
                <a:avLst>
                  <a:gd name="adj1" fmla="val 12868272"/>
                  <a:gd name="adj2" fmla="val 21430827"/>
                </a:avLst>
              </a:prstGeom>
              <a:ln w="508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" name="Дуга 33"/>
              <p:cNvSpPr/>
              <p:nvPr/>
            </p:nvSpPr>
            <p:spPr>
              <a:xfrm rot="21193265">
                <a:off x="546502" y="1141972"/>
                <a:ext cx="3667834" cy="1009489"/>
              </a:xfrm>
              <a:prstGeom prst="arc">
                <a:avLst>
                  <a:gd name="adj1" fmla="val 11119407"/>
                  <a:gd name="adj2" fmla="val 21383336"/>
                </a:avLst>
              </a:prstGeom>
              <a:ln w="508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grpSp>
            <p:nvGrpSpPr>
              <p:cNvPr id="23" name="Группа 82"/>
              <p:cNvGrpSpPr/>
              <p:nvPr/>
            </p:nvGrpSpPr>
            <p:grpSpPr>
              <a:xfrm rot="1468602">
                <a:off x="3973517" y="973129"/>
                <a:ext cx="714380" cy="714380"/>
                <a:chOff x="3857620" y="1285860"/>
                <a:chExt cx="714380" cy="714380"/>
              </a:xfr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0" scaled="1"/>
                <a:tileRect/>
              </a:gradFill>
            </p:grpSpPr>
            <p:sp>
              <p:nvSpPr>
                <p:cNvPr id="85" name="Прямоугольник 84"/>
                <p:cNvSpPr/>
                <p:nvPr/>
              </p:nvSpPr>
              <p:spPr>
                <a:xfrm>
                  <a:off x="3857620" y="1285860"/>
                  <a:ext cx="214314" cy="71438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10800000" scaled="1"/>
                  <a:tileRect/>
                </a:gradFill>
                <a:ln>
                  <a:solidFill>
                    <a:schemeClr val="bg1">
                      <a:lumMod val="5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prstMaterial="metal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6" name="Прямоугольник 85"/>
                <p:cNvSpPr/>
                <p:nvPr/>
              </p:nvSpPr>
              <p:spPr>
                <a:xfrm>
                  <a:off x="4071934" y="1357298"/>
                  <a:ext cx="214314" cy="571504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10800000" scaled="1"/>
                  <a:tileRect/>
                </a:gra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7" name="Прямоугольник 86"/>
                <p:cNvSpPr/>
                <p:nvPr/>
              </p:nvSpPr>
              <p:spPr>
                <a:xfrm>
                  <a:off x="4286248" y="1428736"/>
                  <a:ext cx="214314" cy="428628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8" name="Прямоугольник 87"/>
                <p:cNvSpPr/>
                <p:nvPr/>
              </p:nvSpPr>
              <p:spPr>
                <a:xfrm>
                  <a:off x="4500562" y="1571612"/>
                  <a:ext cx="71438" cy="142876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2574" name="Группа 161"/>
              <p:cNvGrpSpPr>
                <a:grpSpLocks/>
              </p:cNvGrpSpPr>
              <p:nvPr/>
            </p:nvGrpSpPr>
            <p:grpSpPr bwMode="auto">
              <a:xfrm>
                <a:off x="959819" y="1260213"/>
                <a:ext cx="486481" cy="389537"/>
                <a:chOff x="959819" y="1260213"/>
                <a:chExt cx="486481" cy="389537"/>
              </a:xfrm>
            </p:grpSpPr>
            <p:sp>
              <p:nvSpPr>
                <p:cNvPr id="78" name="Овал 77"/>
                <p:cNvSpPr/>
                <p:nvPr/>
              </p:nvSpPr>
              <p:spPr>
                <a:xfrm rot="20579743">
                  <a:off x="1364161" y="1259567"/>
                  <a:ext cx="81434" cy="19548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79" name="Овал 78"/>
                <p:cNvSpPr/>
                <p:nvPr/>
              </p:nvSpPr>
              <p:spPr>
                <a:xfrm rot="18757813">
                  <a:off x="1210947" y="1474187"/>
                  <a:ext cx="256572" cy="9306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0" name="Капля 79"/>
                <p:cNvSpPr/>
                <p:nvPr/>
              </p:nvSpPr>
              <p:spPr>
                <a:xfrm rot="8025625">
                  <a:off x="1050057" y="1393157"/>
                  <a:ext cx="226028" cy="245962"/>
                </a:xfrm>
                <a:prstGeom prst="teardrop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1" name="Овал 80"/>
                <p:cNvSpPr/>
                <p:nvPr/>
              </p:nvSpPr>
              <p:spPr>
                <a:xfrm rot="20579743">
                  <a:off x="960318" y="1342036"/>
                  <a:ext cx="81433" cy="19548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2" name="Овал 81"/>
                <p:cNvSpPr/>
                <p:nvPr/>
              </p:nvSpPr>
              <p:spPr>
                <a:xfrm rot="20579743">
                  <a:off x="1038428" y="1317601"/>
                  <a:ext cx="81434" cy="19548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3" name="Овал 82"/>
                <p:cNvSpPr/>
                <p:nvPr/>
              </p:nvSpPr>
              <p:spPr>
                <a:xfrm rot="20579743">
                  <a:off x="1194647" y="1270257"/>
                  <a:ext cx="83095" cy="19548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84" name="Овал 83"/>
                <p:cNvSpPr/>
                <p:nvPr/>
              </p:nvSpPr>
              <p:spPr>
                <a:xfrm rot="20579743">
                  <a:off x="1116538" y="1294693"/>
                  <a:ext cx="83095" cy="19548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2575" name="Группа 162"/>
              <p:cNvGrpSpPr>
                <a:grpSpLocks/>
              </p:cNvGrpSpPr>
              <p:nvPr/>
            </p:nvGrpSpPr>
            <p:grpSpPr bwMode="auto">
              <a:xfrm>
                <a:off x="3214678" y="1000108"/>
                <a:ext cx="498915" cy="339598"/>
                <a:chOff x="3214678" y="1000108"/>
                <a:chExt cx="498915" cy="339598"/>
              </a:xfrm>
            </p:grpSpPr>
            <p:sp>
              <p:nvSpPr>
                <p:cNvPr id="71" name="Овал 70"/>
                <p:cNvSpPr/>
                <p:nvPr/>
              </p:nvSpPr>
              <p:spPr>
                <a:xfrm rot="20818446" flipH="1">
                  <a:off x="3213868" y="999941"/>
                  <a:ext cx="76448" cy="216865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72" name="Овал 71"/>
                <p:cNvSpPr/>
                <p:nvPr/>
              </p:nvSpPr>
              <p:spPr>
                <a:xfrm rot="1101235" flipH="1">
                  <a:off x="3267049" y="1180152"/>
                  <a:ext cx="287510" cy="8247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73" name="Капля 72"/>
                <p:cNvSpPr/>
                <p:nvPr/>
              </p:nvSpPr>
              <p:spPr>
                <a:xfrm rot="13724387" flipH="1">
                  <a:off x="3421535" y="1109568"/>
                  <a:ext cx="224500" cy="234329"/>
                </a:xfrm>
                <a:prstGeom prst="teardrop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74" name="Овал 73"/>
                <p:cNvSpPr/>
                <p:nvPr/>
              </p:nvSpPr>
              <p:spPr>
                <a:xfrm rot="320137" flipH="1">
                  <a:off x="3632669" y="1035067"/>
                  <a:ext cx="81433" cy="19548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75" name="Овал 74"/>
                <p:cNvSpPr/>
                <p:nvPr/>
              </p:nvSpPr>
              <p:spPr>
                <a:xfrm rot="320137" flipH="1">
                  <a:off x="3549573" y="1028958"/>
                  <a:ext cx="83095" cy="19395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76" name="Овал 75"/>
                <p:cNvSpPr/>
                <p:nvPr/>
              </p:nvSpPr>
              <p:spPr>
                <a:xfrm rot="320137" flipH="1">
                  <a:off x="3386706" y="1013686"/>
                  <a:ext cx="81433" cy="19395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77" name="Овал 76"/>
                <p:cNvSpPr/>
                <p:nvPr/>
              </p:nvSpPr>
              <p:spPr>
                <a:xfrm rot="320137" flipH="1">
                  <a:off x="3468139" y="1021322"/>
                  <a:ext cx="83095" cy="19395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grpSp>
            <p:nvGrpSpPr>
              <p:cNvPr id="22576" name="Группа 160"/>
              <p:cNvGrpSpPr>
                <a:grpSpLocks/>
              </p:cNvGrpSpPr>
              <p:nvPr/>
            </p:nvGrpSpPr>
            <p:grpSpPr bwMode="auto">
              <a:xfrm rot="2412902" flipV="1">
                <a:off x="2727648" y="1318298"/>
                <a:ext cx="2483658" cy="2277365"/>
                <a:chOff x="2428860" y="2571744"/>
                <a:chExt cx="2500330" cy="1714649"/>
              </a:xfrm>
            </p:grpSpPr>
            <p:cxnSp>
              <p:nvCxnSpPr>
                <p:cNvPr id="68" name="Скругленная соединительная линия 67"/>
                <p:cNvCxnSpPr/>
                <p:nvPr/>
              </p:nvCxnSpPr>
              <p:spPr>
                <a:xfrm>
                  <a:off x="2375886" y="2562093"/>
                  <a:ext cx="2380772" cy="1738580"/>
                </a:xfrm>
                <a:prstGeom prst="curvedConnector3">
                  <a:avLst>
                    <a:gd name="adj1" fmla="val 50000"/>
                  </a:avLst>
                </a:prstGeom>
                <a:ln w="508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Скругленная соединительная линия 68"/>
                <p:cNvCxnSpPr/>
                <p:nvPr/>
              </p:nvCxnSpPr>
              <p:spPr>
                <a:xfrm>
                  <a:off x="2377213" y="2570671"/>
                  <a:ext cx="2519636" cy="1440767"/>
                </a:xfrm>
                <a:prstGeom prst="curvedConnector3">
                  <a:avLst>
                    <a:gd name="adj1" fmla="val 50000"/>
                  </a:avLst>
                </a:prstGeom>
                <a:ln>
                  <a:solidFill>
                    <a:srgbClr val="FFFF00"/>
                  </a:solidFill>
                </a:ln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Скругленная соединительная линия 69"/>
                <p:cNvCxnSpPr/>
                <p:nvPr/>
              </p:nvCxnSpPr>
              <p:spPr>
                <a:xfrm rot="5400000">
                  <a:off x="4710929" y="4074328"/>
                  <a:ext cx="287464" cy="142211"/>
                </a:xfrm>
                <a:prstGeom prst="curvedConnector3">
                  <a:avLst>
                    <a:gd name="adj1" fmla="val 50000"/>
                  </a:avLst>
                </a:prstGeom>
                <a:ln w="508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577" name="Группа 229"/>
              <p:cNvGrpSpPr>
                <a:grpSpLocks/>
              </p:cNvGrpSpPr>
              <p:nvPr/>
            </p:nvGrpSpPr>
            <p:grpSpPr bwMode="auto">
              <a:xfrm rot="492592">
                <a:off x="5622554" y="1784166"/>
                <a:ext cx="2014453" cy="3852399"/>
                <a:chOff x="1942319" y="1895817"/>
                <a:chExt cx="2042291" cy="3700770"/>
              </a:xfrm>
            </p:grpSpPr>
            <p:sp>
              <p:nvSpPr>
                <p:cNvPr id="55" name="Полилиния 54"/>
                <p:cNvSpPr/>
                <p:nvPr/>
              </p:nvSpPr>
              <p:spPr>
                <a:xfrm>
                  <a:off x="2293223" y="2583577"/>
                  <a:ext cx="1057410" cy="923068"/>
                </a:xfrm>
                <a:custGeom>
                  <a:avLst/>
                  <a:gdLst>
                    <a:gd name="connsiteX0" fmla="*/ 169012 w 1057410"/>
                    <a:gd name="connsiteY0" fmla="*/ 73672 h 923068"/>
                    <a:gd name="connsiteX1" fmla="*/ 650047 w 1057410"/>
                    <a:gd name="connsiteY1" fmla="*/ 0 h 923068"/>
                    <a:gd name="connsiteX2" fmla="*/ 1057410 w 1057410"/>
                    <a:gd name="connsiteY2" fmla="*/ 806059 h 923068"/>
                    <a:gd name="connsiteX3" fmla="*/ 0 w 1057410"/>
                    <a:gd name="connsiteY3" fmla="*/ 923068 h 923068"/>
                    <a:gd name="connsiteX4" fmla="*/ 169012 w 1057410"/>
                    <a:gd name="connsiteY4" fmla="*/ 73672 h 9230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7410" h="923068">
                      <a:moveTo>
                        <a:pt x="169012" y="73672"/>
                      </a:moveTo>
                      <a:lnTo>
                        <a:pt x="650047" y="0"/>
                      </a:lnTo>
                      <a:lnTo>
                        <a:pt x="1057410" y="806059"/>
                      </a:lnTo>
                      <a:lnTo>
                        <a:pt x="0" y="923068"/>
                      </a:lnTo>
                      <a:lnTo>
                        <a:pt x="169012" y="73672"/>
                      </a:lnTo>
                      <a:close/>
                    </a:path>
                  </a:pathLst>
                </a:cu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6" name="Полилиния 55"/>
                <p:cNvSpPr/>
                <p:nvPr/>
              </p:nvSpPr>
              <p:spPr>
                <a:xfrm>
                  <a:off x="2049706" y="3363225"/>
                  <a:ext cx="1894327" cy="1507122"/>
                </a:xfrm>
                <a:custGeom>
                  <a:avLst/>
                  <a:gdLst>
                    <a:gd name="connsiteX0" fmla="*/ 518259 w 1894327"/>
                    <a:gd name="connsiteY0" fmla="*/ 1390960 h 1507122"/>
                    <a:gd name="connsiteX1" fmla="*/ 1894327 w 1894327"/>
                    <a:gd name="connsiteY1" fmla="*/ 1179486 h 1507122"/>
                    <a:gd name="connsiteX2" fmla="*/ 1283734 w 1894327"/>
                    <a:gd name="connsiteY2" fmla="*/ 0 h 1507122"/>
                    <a:gd name="connsiteX3" fmla="*/ 241258 w 1894327"/>
                    <a:gd name="connsiteY3" fmla="*/ 157860 h 1507122"/>
                    <a:gd name="connsiteX4" fmla="*/ 0 w 1894327"/>
                    <a:gd name="connsiteY4" fmla="*/ 1507122 h 1507122"/>
                    <a:gd name="connsiteX5" fmla="*/ 518259 w 1894327"/>
                    <a:gd name="connsiteY5" fmla="*/ 1390960 h 15071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94327" h="1507122">
                      <a:moveTo>
                        <a:pt x="518259" y="1390960"/>
                      </a:moveTo>
                      <a:lnTo>
                        <a:pt x="1894327" y="1179486"/>
                      </a:lnTo>
                      <a:lnTo>
                        <a:pt x="1283734" y="0"/>
                      </a:lnTo>
                      <a:lnTo>
                        <a:pt x="241258" y="157860"/>
                      </a:lnTo>
                      <a:lnTo>
                        <a:pt x="0" y="1507122"/>
                      </a:lnTo>
                      <a:lnTo>
                        <a:pt x="518259" y="139096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EB0B6">
                        <a:shade val="30000"/>
                        <a:satMod val="115000"/>
                      </a:srgbClr>
                    </a:gs>
                    <a:gs pos="50000">
                      <a:srgbClr val="FEB0B6">
                        <a:shade val="67500"/>
                        <a:satMod val="115000"/>
                      </a:srgbClr>
                    </a:gs>
                    <a:gs pos="100000">
                      <a:srgbClr val="FEB0B6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ln w="9525"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7" name="Овал 56"/>
                <p:cNvSpPr/>
                <p:nvPr/>
              </p:nvSpPr>
              <p:spPr>
                <a:xfrm rot="21067226">
                  <a:off x="2272688" y="3301327"/>
                  <a:ext cx="1036198" cy="283151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8" name="Блок-схема: магнитный диск 57"/>
                <p:cNvSpPr/>
                <p:nvPr/>
              </p:nvSpPr>
              <p:spPr>
                <a:xfrm rot="21107408">
                  <a:off x="2353939" y="1899642"/>
                  <a:ext cx="505463" cy="792236"/>
                </a:xfrm>
                <a:prstGeom prst="flowChartMagneticDisk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cxnSp>
              <p:nvCxnSpPr>
                <p:cNvPr id="59" name="Прямая соединительная линия 58"/>
                <p:cNvCxnSpPr/>
                <p:nvPr/>
              </p:nvCxnSpPr>
              <p:spPr>
                <a:xfrm rot="15707408" flipH="1">
                  <a:off x="2360183" y="3251042"/>
                  <a:ext cx="2124367" cy="712703"/>
                </a:xfrm>
                <a:prstGeom prst="line">
                  <a:avLst/>
                </a:prstGeom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Прямая соединительная линия 59"/>
                <p:cNvCxnSpPr/>
                <p:nvPr/>
              </p:nvCxnSpPr>
              <p:spPr>
                <a:xfrm rot="5400000">
                  <a:off x="1103359" y="3554211"/>
                  <a:ext cx="2257873" cy="412794"/>
                </a:xfrm>
                <a:prstGeom prst="line">
                  <a:avLst/>
                </a:prstGeom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Овал 60"/>
                <p:cNvSpPr/>
                <p:nvPr/>
              </p:nvSpPr>
              <p:spPr>
                <a:xfrm rot="21098072">
                  <a:off x="2034733" y="4506473"/>
                  <a:ext cx="1949877" cy="4859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EB0B6">
                        <a:shade val="30000"/>
                        <a:satMod val="115000"/>
                      </a:srgbClr>
                    </a:gs>
                    <a:gs pos="50000">
                      <a:srgbClr val="FEB0B6">
                        <a:shade val="67500"/>
                        <a:satMod val="115000"/>
                      </a:srgbClr>
                    </a:gs>
                    <a:gs pos="100000">
                      <a:srgbClr val="FEB0B6">
                        <a:shade val="100000"/>
                        <a:satMod val="115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62" name="Дуга 61"/>
                <p:cNvSpPr/>
                <p:nvPr/>
              </p:nvSpPr>
              <p:spPr>
                <a:xfrm rot="21098072" flipV="1">
                  <a:off x="2269377" y="3312119"/>
                  <a:ext cx="1037883" cy="303691"/>
                </a:xfrm>
                <a:prstGeom prst="arc">
                  <a:avLst>
                    <a:gd name="adj1" fmla="val 21522940"/>
                    <a:gd name="adj2" fmla="val 10786914"/>
                  </a:avLst>
                </a:prstGeom>
                <a:solidFill>
                  <a:srgbClr val="FEB0B6"/>
                </a:solidFill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 sz="2000" dirty="0"/>
                </a:p>
              </p:txBody>
            </p:sp>
            <p:sp>
              <p:nvSpPr>
                <p:cNvPr id="63" name="Дуга 62"/>
                <p:cNvSpPr/>
                <p:nvPr/>
              </p:nvSpPr>
              <p:spPr>
                <a:xfrm rot="21098072">
                  <a:off x="2269377" y="3312119"/>
                  <a:ext cx="1037883" cy="303691"/>
                </a:xfrm>
                <a:prstGeom prst="arc">
                  <a:avLst>
                    <a:gd name="adj1" fmla="val 21522940"/>
                    <a:gd name="adj2" fmla="val 10786914"/>
                  </a:avLst>
                </a:prstGeom>
                <a:solidFill>
                  <a:srgbClr val="FEB0B6"/>
                </a:solidFill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 sz="2000" dirty="0"/>
                </a:p>
              </p:txBody>
            </p:sp>
            <p:sp>
              <p:nvSpPr>
                <p:cNvPr id="64" name="Овал 63"/>
                <p:cNvSpPr/>
                <p:nvPr/>
              </p:nvSpPr>
              <p:spPr>
                <a:xfrm>
                  <a:off x="2479039" y="3724153"/>
                  <a:ext cx="210609" cy="212730"/>
                </a:xfrm>
                <a:prstGeom prst="ellipse">
                  <a:avLst/>
                </a:prstGeom>
                <a:solidFill>
                  <a:srgbClr val="FEB0B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+</a:t>
                  </a:r>
                  <a:endParaRPr lang="ru-RU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65" name="Овал 64"/>
                <p:cNvSpPr/>
                <p:nvPr/>
              </p:nvSpPr>
              <p:spPr>
                <a:xfrm>
                  <a:off x="2971642" y="4006046"/>
                  <a:ext cx="212294" cy="211263"/>
                </a:xfrm>
                <a:prstGeom prst="ellipse">
                  <a:avLst/>
                </a:prstGeom>
                <a:solidFill>
                  <a:srgbClr val="FEB0B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+</a:t>
                  </a:r>
                  <a:endParaRPr lang="ru-RU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66" name="Овал 65"/>
                <p:cNvSpPr/>
                <p:nvPr/>
              </p:nvSpPr>
              <p:spPr>
                <a:xfrm>
                  <a:off x="2684820" y="4648232"/>
                  <a:ext cx="213980" cy="211263"/>
                </a:xfrm>
                <a:prstGeom prst="ellipse">
                  <a:avLst/>
                </a:prstGeom>
                <a:solidFill>
                  <a:srgbClr val="FEB0B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+</a:t>
                  </a:r>
                  <a:endParaRPr lang="ru-RU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67" name="Блок-схема: память с посл. доступом 66"/>
                <p:cNvSpPr/>
                <p:nvPr/>
              </p:nvSpPr>
              <p:spPr>
                <a:xfrm rot="15151887">
                  <a:off x="2182857" y="4988497"/>
                  <a:ext cx="356506" cy="855917"/>
                </a:xfrm>
                <a:prstGeom prst="flowChartMagneticTap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40" name="Блок-схема: магнитный диск 39"/>
              <p:cNvSpPr/>
              <p:nvPr/>
            </p:nvSpPr>
            <p:spPr>
              <a:xfrm>
                <a:off x="6344553" y="1401347"/>
                <a:ext cx="357190" cy="571504"/>
              </a:xfrm>
              <a:prstGeom prst="flowChartMagneticDisk">
                <a:avLst/>
              </a:prstGeom>
              <a:blipFill dpi="0" rotWithShape="1">
                <a:blip r:embed="rId2" cstate="print"/>
                <a:srcRect/>
                <a:tile tx="107950" ty="76200" sx="77000" sy="100000" flip="none" algn="t"/>
              </a:blipFill>
              <a:ln>
                <a:gradFill flip="none" rotWithShape="1">
                  <a:gsLst>
                    <a:gs pos="0">
                      <a:srgbClr val="D6B19C"/>
                    </a:gs>
                    <a:gs pos="30000">
                      <a:srgbClr val="D49E6C"/>
                    </a:gs>
                    <a:gs pos="70000">
                      <a:srgbClr val="A65528"/>
                    </a:gs>
                    <a:gs pos="100000">
                      <a:srgbClr val="663012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1" name="Дуга 40"/>
              <p:cNvSpPr/>
              <p:nvPr/>
            </p:nvSpPr>
            <p:spPr>
              <a:xfrm>
                <a:off x="6283413" y="1954450"/>
                <a:ext cx="500235" cy="213810"/>
              </a:xfrm>
              <a:prstGeom prst="arc">
                <a:avLst>
                  <a:gd name="adj1" fmla="val 53696"/>
                  <a:gd name="adj2" fmla="val 10865943"/>
                </a:avLst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grpSp>
            <p:nvGrpSpPr>
              <p:cNvPr id="22582" name="Группа 240"/>
              <p:cNvGrpSpPr>
                <a:grpSpLocks/>
              </p:cNvGrpSpPr>
              <p:nvPr/>
            </p:nvGrpSpPr>
            <p:grpSpPr bwMode="auto">
              <a:xfrm rot="503578">
                <a:off x="6237451" y="2116408"/>
                <a:ext cx="285754" cy="357192"/>
                <a:chOff x="4429124" y="3214686"/>
                <a:chExt cx="295273" cy="642942"/>
              </a:xfrm>
            </p:grpSpPr>
            <p:sp>
              <p:nvSpPr>
                <p:cNvPr id="49" name="Овал 48"/>
                <p:cNvSpPr/>
                <p:nvPr/>
              </p:nvSpPr>
              <p:spPr>
                <a:xfrm>
                  <a:off x="4462736" y="3263822"/>
                  <a:ext cx="70408" cy="145695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0" name="Овал 49"/>
                <p:cNvSpPr/>
                <p:nvPr/>
              </p:nvSpPr>
              <p:spPr>
                <a:xfrm>
                  <a:off x="4605302" y="3266273"/>
                  <a:ext cx="70408" cy="14569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1" name="Овал 50"/>
                <p:cNvSpPr/>
                <p:nvPr/>
              </p:nvSpPr>
              <p:spPr>
                <a:xfrm>
                  <a:off x="4461443" y="3620032"/>
                  <a:ext cx="212941" cy="21716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2" name="Блок-схема: память с прямым доступом 51"/>
                <p:cNvSpPr/>
                <p:nvPr/>
              </p:nvSpPr>
              <p:spPr>
                <a:xfrm rot="20832380" flipH="1">
                  <a:off x="4400985" y="3488826"/>
                  <a:ext cx="214658" cy="71473"/>
                </a:xfrm>
                <a:prstGeom prst="flowChartMagneticDrum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3" name="Дуга 52"/>
                <p:cNvSpPr/>
                <p:nvPr/>
              </p:nvSpPr>
              <p:spPr>
                <a:xfrm>
                  <a:off x="4463279" y="3193823"/>
                  <a:ext cx="70408" cy="71473"/>
                </a:xfrm>
                <a:prstGeom prst="arc">
                  <a:avLst>
                    <a:gd name="adj1" fmla="val 10029847"/>
                    <a:gd name="adj2" fmla="val 19663651"/>
                  </a:avLst>
                </a:prstGeom>
                <a:ln w="222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54" name="Дуга 53"/>
                <p:cNvSpPr/>
                <p:nvPr/>
              </p:nvSpPr>
              <p:spPr>
                <a:xfrm flipH="1">
                  <a:off x="4636086" y="3208134"/>
                  <a:ext cx="73843" cy="63227"/>
                </a:xfrm>
                <a:prstGeom prst="arc">
                  <a:avLst>
                    <a:gd name="adj1" fmla="val 10127133"/>
                    <a:gd name="adj2" fmla="val 19663651"/>
                  </a:avLst>
                </a:prstGeom>
                <a:ln w="222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43" name="Блок-схема: память с посл. доступом 42"/>
              <p:cNvSpPr/>
              <p:nvPr/>
            </p:nvSpPr>
            <p:spPr>
              <a:xfrm rot="15644479">
                <a:off x="6545742" y="4997508"/>
                <a:ext cx="371113" cy="845911"/>
              </a:xfrm>
              <a:prstGeom prst="flowChartMagneticTa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4" name="Дуга 43"/>
              <p:cNvSpPr/>
              <p:nvPr/>
            </p:nvSpPr>
            <p:spPr>
              <a:xfrm rot="17045154">
                <a:off x="4686003" y="3617197"/>
                <a:ext cx="2536704" cy="744535"/>
              </a:xfrm>
              <a:prstGeom prst="arc">
                <a:avLst>
                  <a:gd name="adj1" fmla="val 12868272"/>
                  <a:gd name="adj2" fmla="val 21430827"/>
                </a:avLst>
              </a:prstGeom>
              <a:ln w="508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5" name="Дуга 44"/>
              <p:cNvSpPr/>
              <p:nvPr/>
            </p:nvSpPr>
            <p:spPr>
              <a:xfrm rot="17045154" flipV="1">
                <a:off x="5419225" y="3369835"/>
                <a:ext cx="2280132" cy="894107"/>
              </a:xfrm>
              <a:prstGeom prst="arc">
                <a:avLst>
                  <a:gd name="adj1" fmla="val 12868272"/>
                  <a:gd name="adj2" fmla="val 286922"/>
                </a:avLst>
              </a:prstGeom>
              <a:ln w="508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6" name="Блок-схема: узел 45"/>
              <p:cNvSpPr/>
              <p:nvPr/>
            </p:nvSpPr>
            <p:spPr>
              <a:xfrm>
                <a:off x="5427530" y="4240691"/>
                <a:ext cx="214386" cy="213810"/>
              </a:xfrm>
              <a:prstGeom prst="flowChartConnector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7" name="Блок-схема: узел 46"/>
              <p:cNvSpPr/>
              <p:nvPr/>
            </p:nvSpPr>
            <p:spPr>
              <a:xfrm>
                <a:off x="6640724" y="4382722"/>
                <a:ext cx="214386" cy="215337"/>
              </a:xfrm>
              <a:prstGeom prst="flowChartConnector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8" name="Двойная волна 47"/>
              <p:cNvSpPr/>
              <p:nvPr/>
            </p:nvSpPr>
            <p:spPr>
              <a:xfrm rot="742007">
                <a:off x="7363654" y="1525302"/>
                <a:ext cx="1563857" cy="653648"/>
              </a:xfrm>
              <a:prstGeom prst="doubleWave">
                <a:avLst/>
              </a:prstGeom>
              <a:solidFill>
                <a:srgbClr val="FEB0B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DoubleWave1">
                  <a:avLst/>
                </a:prstTxWarp>
              </a:bodyPr>
              <a:lstStyle/>
              <a:p>
                <a:pPr algn="ctr">
                  <a:defRPr/>
                </a:pPr>
                <a:endParaRPr lang="ru-RU" b="1" dirty="0"/>
              </a:p>
            </p:txBody>
          </p:sp>
        </p:grpSp>
      </p:grpSp>
      <p:sp>
        <p:nvSpPr>
          <p:cNvPr id="200" name="Прямоугольник 199"/>
          <p:cNvSpPr/>
          <p:nvPr/>
        </p:nvSpPr>
        <p:spPr>
          <a:xfrm>
            <a:off x="1571604" y="928670"/>
            <a:ext cx="614366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Сильные и слабые</a:t>
            </a:r>
          </a:p>
        </p:txBody>
      </p:sp>
      <p:sp>
        <p:nvSpPr>
          <p:cNvPr id="201" name="Прямоугольник 200"/>
          <p:cNvSpPr>
            <a:spLocks noChangeArrowheads="1"/>
          </p:cNvSpPr>
          <p:nvPr/>
        </p:nvSpPr>
        <p:spPr bwMode="auto">
          <a:xfrm>
            <a:off x="142875" y="0"/>
            <a:ext cx="90011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0" hangingPunct="0"/>
            <a:r>
              <a:rPr lang="ru-RU" sz="2800" b="1" i="1">
                <a:solidFill>
                  <a:srgbClr val="002060"/>
                </a:solidFill>
                <a:latin typeface="Arial Black" pitchFamily="34" charset="0"/>
              </a:rPr>
              <a:t>Классификация оснований по степени электролитической диссоциации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285750" y="-338138"/>
            <a:ext cx="8501063" cy="923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 eaLnBrk="0" hangingPunct="0"/>
            <a:endParaRPr lang="en-US">
              <a:latin typeface="Times New Roman" pitchFamily="18" charset="0"/>
            </a:endParaRPr>
          </a:p>
          <a:p>
            <a:pPr algn="just" eaLnBrk="0" hangingPunct="0"/>
            <a:endParaRPr lang="en-US">
              <a:latin typeface="Times New Roman" pitchFamily="18" charset="0"/>
            </a:endParaRPr>
          </a:p>
          <a:p>
            <a:pPr algn="just" eaLnBrk="0" hangingPunct="0"/>
            <a:endParaRPr lang="en-US">
              <a:latin typeface="Times New Roman" pitchFamily="18" charset="0"/>
            </a:endParaRPr>
          </a:p>
        </p:txBody>
      </p:sp>
      <p:sp>
        <p:nvSpPr>
          <p:cNvPr id="21507" name="Прямоугольник 3"/>
          <p:cNvSpPr>
            <a:spLocks noChangeArrowheads="1"/>
          </p:cNvSpPr>
          <p:nvPr/>
        </p:nvSpPr>
        <p:spPr bwMode="auto">
          <a:xfrm>
            <a:off x="214313" y="0"/>
            <a:ext cx="40719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 </a:t>
            </a:r>
            <a:r>
              <a:rPr lang="ru-RU" sz="3200" b="1" i="1">
                <a:solidFill>
                  <a:srgbClr val="FF0000"/>
                </a:solidFill>
              </a:rPr>
              <a:t>Сильные основания</a:t>
            </a:r>
          </a:p>
        </p:txBody>
      </p:sp>
      <p:sp>
        <p:nvSpPr>
          <p:cNvPr id="21508" name="Прямоугольник 4"/>
          <p:cNvSpPr>
            <a:spLocks noChangeArrowheads="1"/>
          </p:cNvSpPr>
          <p:nvPr/>
        </p:nvSpPr>
        <p:spPr bwMode="auto">
          <a:xfrm>
            <a:off x="4857750" y="0"/>
            <a:ext cx="3929063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7030A0"/>
                </a:solidFill>
              </a:rPr>
              <a:t>     Слабые</a:t>
            </a:r>
          </a:p>
          <a:p>
            <a:r>
              <a:rPr lang="ru-RU" sz="3200" b="1" i="1">
                <a:solidFill>
                  <a:srgbClr val="7030A0"/>
                </a:solidFill>
              </a:rPr>
              <a:t>    основания</a:t>
            </a:r>
          </a:p>
        </p:txBody>
      </p:sp>
      <p:sp>
        <p:nvSpPr>
          <p:cNvPr id="21509" name="Прямоугольник 5"/>
          <p:cNvSpPr>
            <a:spLocks noChangeArrowheads="1"/>
          </p:cNvSpPr>
          <p:nvPr/>
        </p:nvSpPr>
        <p:spPr bwMode="auto">
          <a:xfrm>
            <a:off x="142875" y="1143000"/>
            <a:ext cx="3429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NaOH</a:t>
            </a:r>
            <a:r>
              <a:rPr lang="ru-RU">
                <a:latin typeface="Arial Black" pitchFamily="34" charset="0"/>
              </a:rPr>
              <a:t>   </a:t>
            </a:r>
            <a:r>
              <a:rPr lang="en-US"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гидроксид натрия   </a:t>
            </a:r>
            <a:r>
              <a:rPr lang="ru-RU">
                <a:solidFill>
                  <a:srgbClr val="FF0000"/>
                </a:solidFill>
                <a:latin typeface="Arial Black" pitchFamily="34" charset="0"/>
              </a:rPr>
              <a:t>(едкий натр) </a:t>
            </a:r>
          </a:p>
        </p:txBody>
      </p:sp>
      <p:sp>
        <p:nvSpPr>
          <p:cNvPr id="21510" name="Прямоугольник 6"/>
          <p:cNvSpPr>
            <a:spLocks noChangeArrowheads="1"/>
          </p:cNvSpPr>
          <p:nvPr/>
        </p:nvSpPr>
        <p:spPr bwMode="auto">
          <a:xfrm>
            <a:off x="142875" y="1928813"/>
            <a:ext cx="2857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KOH </a:t>
            </a:r>
            <a:r>
              <a:rPr lang="ru-RU">
                <a:latin typeface="Arial Black" pitchFamily="34" charset="0"/>
              </a:rPr>
              <a:t>гидроксид калия </a:t>
            </a:r>
            <a:r>
              <a:rPr lang="ru-RU">
                <a:solidFill>
                  <a:srgbClr val="FF0000"/>
                </a:solidFill>
                <a:latin typeface="Arial Black" pitchFamily="34" charset="0"/>
              </a:rPr>
              <a:t>(едкое кали)</a:t>
            </a:r>
            <a:r>
              <a:rPr lang="ru-RU">
                <a:latin typeface="Arial Black" pitchFamily="34" charset="0"/>
              </a:rPr>
              <a:t> </a:t>
            </a:r>
          </a:p>
        </p:txBody>
      </p:sp>
      <p:sp>
        <p:nvSpPr>
          <p:cNvPr id="21511" name="Прямоугольник 7"/>
          <p:cNvSpPr>
            <a:spLocks noChangeArrowheads="1"/>
          </p:cNvSpPr>
          <p:nvPr/>
        </p:nvSpPr>
        <p:spPr bwMode="auto">
          <a:xfrm>
            <a:off x="142875" y="2857500"/>
            <a:ext cx="3143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LiOH </a:t>
            </a:r>
            <a:r>
              <a:rPr lang="ru-RU">
                <a:latin typeface="Arial Black" pitchFamily="34" charset="0"/>
              </a:rPr>
              <a:t>гидроксид лития </a:t>
            </a:r>
          </a:p>
        </p:txBody>
      </p:sp>
      <p:sp>
        <p:nvSpPr>
          <p:cNvPr id="21512" name="Прямоугольник 8"/>
          <p:cNvSpPr>
            <a:spLocks noChangeArrowheads="1"/>
          </p:cNvSpPr>
          <p:nvPr/>
        </p:nvSpPr>
        <p:spPr bwMode="auto">
          <a:xfrm>
            <a:off x="142875" y="3500438"/>
            <a:ext cx="3571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Ba(OH)</a:t>
            </a:r>
            <a:r>
              <a:rPr lang="en-US" baseline="-25000">
                <a:latin typeface="Arial Black" pitchFamily="34" charset="0"/>
              </a:rPr>
              <a:t>2</a:t>
            </a:r>
            <a:r>
              <a:rPr lang="en-US"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гидроксид  бария </a:t>
            </a:r>
          </a:p>
        </p:txBody>
      </p:sp>
      <p:sp>
        <p:nvSpPr>
          <p:cNvPr id="21513" name="Прямоугольник 9"/>
          <p:cNvSpPr>
            <a:spLocks noChangeArrowheads="1"/>
          </p:cNvSpPr>
          <p:nvPr/>
        </p:nvSpPr>
        <p:spPr bwMode="auto">
          <a:xfrm>
            <a:off x="142875" y="4143375"/>
            <a:ext cx="55006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Ca(OH)</a:t>
            </a:r>
            <a:r>
              <a:rPr lang="en-US" baseline="-25000">
                <a:latin typeface="Arial Black" pitchFamily="34" charset="0"/>
              </a:rPr>
              <a:t>2</a:t>
            </a:r>
            <a:r>
              <a:rPr lang="en-US"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гидроксид кальция</a:t>
            </a:r>
          </a:p>
          <a:p>
            <a:r>
              <a:rPr lang="ru-RU">
                <a:solidFill>
                  <a:srgbClr val="FF0000"/>
                </a:solidFill>
                <a:latin typeface="Arial Black" pitchFamily="34" charset="0"/>
              </a:rPr>
              <a:t> (гашеная известь)</a:t>
            </a:r>
          </a:p>
        </p:txBody>
      </p:sp>
      <p:sp>
        <p:nvSpPr>
          <p:cNvPr id="21514" name="Прямоугольник 10"/>
          <p:cNvSpPr>
            <a:spLocks noChangeArrowheads="1"/>
          </p:cNvSpPr>
          <p:nvPr/>
        </p:nvSpPr>
        <p:spPr bwMode="auto">
          <a:xfrm>
            <a:off x="4929188" y="1214438"/>
            <a:ext cx="4071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   </a:t>
            </a:r>
            <a:r>
              <a:rPr lang="en-US">
                <a:latin typeface="Arial Black" pitchFamily="34" charset="0"/>
              </a:rPr>
              <a:t>Mg(OH)</a:t>
            </a:r>
            <a:r>
              <a:rPr lang="en-US" baseline="-25000">
                <a:latin typeface="Arial Black" pitchFamily="34" charset="0"/>
              </a:rPr>
              <a:t>2</a:t>
            </a:r>
            <a:r>
              <a:rPr lang="en-US"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  гидроксид магния </a:t>
            </a:r>
          </a:p>
        </p:txBody>
      </p:sp>
      <p:sp>
        <p:nvSpPr>
          <p:cNvPr id="21515" name="Прямоугольник 11"/>
          <p:cNvSpPr>
            <a:spLocks noChangeArrowheads="1"/>
          </p:cNvSpPr>
          <p:nvPr/>
        </p:nvSpPr>
        <p:spPr bwMode="auto">
          <a:xfrm>
            <a:off x="4857750" y="2000250"/>
            <a:ext cx="457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    </a:t>
            </a:r>
            <a:r>
              <a:rPr lang="en-US">
                <a:latin typeface="Arial Black" pitchFamily="34" charset="0"/>
              </a:rPr>
              <a:t>Fe(OH)</a:t>
            </a:r>
            <a:r>
              <a:rPr lang="en-US" baseline="-25000">
                <a:latin typeface="Arial Black" pitchFamily="34" charset="0"/>
              </a:rPr>
              <a:t>2</a:t>
            </a:r>
            <a:r>
              <a:rPr lang="en-US"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гидроксид железа (</a:t>
            </a:r>
            <a:r>
              <a:rPr lang="en-US">
                <a:latin typeface="Arial Black" pitchFamily="34" charset="0"/>
              </a:rPr>
              <a:t>II) </a:t>
            </a:r>
            <a:endParaRPr lang="ru-RU">
              <a:latin typeface="Arial Black" pitchFamily="34" charset="0"/>
            </a:endParaRPr>
          </a:p>
        </p:txBody>
      </p:sp>
      <p:sp>
        <p:nvSpPr>
          <p:cNvPr id="21516" name="Прямоугольник 12"/>
          <p:cNvSpPr>
            <a:spLocks noChangeArrowheads="1"/>
          </p:cNvSpPr>
          <p:nvPr/>
        </p:nvSpPr>
        <p:spPr bwMode="auto">
          <a:xfrm>
            <a:off x="4857750" y="2857500"/>
            <a:ext cx="4083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    </a:t>
            </a:r>
            <a:r>
              <a:rPr lang="en-US">
                <a:latin typeface="Arial Black" pitchFamily="34" charset="0"/>
              </a:rPr>
              <a:t>Zn(OH)</a:t>
            </a:r>
            <a:r>
              <a:rPr lang="en-US" baseline="-25000">
                <a:latin typeface="Arial Black" pitchFamily="34" charset="0"/>
              </a:rPr>
              <a:t>2</a:t>
            </a:r>
            <a:r>
              <a:rPr lang="en-US"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гидроксид цинка  </a:t>
            </a:r>
          </a:p>
        </p:txBody>
      </p:sp>
      <p:sp>
        <p:nvSpPr>
          <p:cNvPr id="21517" name="Прямоугольник 13"/>
          <p:cNvSpPr>
            <a:spLocks noChangeArrowheads="1"/>
          </p:cNvSpPr>
          <p:nvPr/>
        </p:nvSpPr>
        <p:spPr bwMode="auto">
          <a:xfrm>
            <a:off x="4857750" y="3500438"/>
            <a:ext cx="4286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    </a:t>
            </a:r>
            <a:r>
              <a:rPr lang="en-US">
                <a:latin typeface="Arial Black" pitchFamily="34" charset="0"/>
              </a:rPr>
              <a:t>NH</a:t>
            </a:r>
            <a:r>
              <a:rPr lang="en-US" baseline="-25000">
                <a:latin typeface="Arial Black" pitchFamily="34" charset="0"/>
              </a:rPr>
              <a:t>4</a:t>
            </a:r>
            <a:r>
              <a:rPr lang="en-US">
                <a:latin typeface="Arial Black" pitchFamily="34" charset="0"/>
              </a:rPr>
              <a:t>OH </a:t>
            </a:r>
            <a:r>
              <a:rPr lang="ru-RU">
                <a:latin typeface="Arial Black" pitchFamily="34" charset="0"/>
              </a:rPr>
              <a:t>гидроксид аммония </a:t>
            </a:r>
          </a:p>
        </p:txBody>
      </p:sp>
      <p:sp>
        <p:nvSpPr>
          <p:cNvPr id="21518" name="Прямоугольник 15"/>
          <p:cNvSpPr>
            <a:spLocks noChangeArrowheads="1"/>
          </p:cNvSpPr>
          <p:nvPr/>
        </p:nvSpPr>
        <p:spPr bwMode="auto">
          <a:xfrm>
            <a:off x="4929188" y="3786188"/>
            <a:ext cx="4357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</a:rPr>
              <a:t>    и т.д. (большинство</a:t>
            </a:r>
          </a:p>
          <a:p>
            <a:r>
              <a:rPr lang="ru-RU" b="1">
                <a:solidFill>
                  <a:srgbClr val="000000"/>
                </a:solidFill>
              </a:rPr>
              <a:t>    гидроксидов  металлов). </a:t>
            </a: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4786313"/>
            <a:ext cx="1928813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768850"/>
            <a:ext cx="24415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/>
      <p:bldP spid="21508" grpId="0"/>
      <p:bldP spid="21509" grpId="0"/>
      <p:bldP spid="21510" grpId="0"/>
      <p:bldP spid="21511" grpId="0"/>
      <p:bldP spid="21512" grpId="0"/>
      <p:bldP spid="21513" grpId="0"/>
      <p:bldP spid="21514" grpId="0"/>
      <p:bldP spid="21515" grpId="0"/>
      <p:bldP spid="21516" grpId="0"/>
      <p:bldP spid="21517" grpId="0"/>
      <p:bldP spid="215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2927612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142875"/>
            <a:ext cx="4176712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8625" y="4929188"/>
            <a:ext cx="8143875" cy="18161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БОЙЛЬ    РОБЕРТ </a:t>
            </a:r>
            <a:b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(1627–1691)     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английский химик  и  физик, положил начало применению индикаторов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643063"/>
            <a:ext cx="9001125" cy="4929187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FF0066"/>
                </a:solidFill>
                <a:latin typeface="Arial Black" pitchFamily="34" charset="0"/>
              </a:rPr>
              <a:t>Действие щелочей на индикаторы</a:t>
            </a:r>
          </a:p>
          <a:p>
            <a:pPr algn="ctr" eaLnBrk="1" hangingPunct="1"/>
            <a:r>
              <a:rPr lang="ru-RU" sz="2800" b="1" smtClean="0">
                <a:solidFill>
                  <a:srgbClr val="0070C0"/>
                </a:solidFill>
                <a:latin typeface="Comic Sans MS" pitchFamily="66" charset="0"/>
              </a:rPr>
              <a:t>Индикаторы</a:t>
            </a:r>
            <a:r>
              <a:rPr lang="ru-RU" sz="2800" b="1" smtClean="0">
                <a:solidFill>
                  <a:srgbClr val="FF0000"/>
                </a:solidFill>
                <a:latin typeface="Comic Sans MS" pitchFamily="66" charset="0"/>
              </a:rPr>
              <a:t> – от лат. «</a:t>
            </a:r>
            <a:r>
              <a:rPr lang="en-US" sz="2800" b="1" smtClean="0">
                <a:solidFill>
                  <a:srgbClr val="FF0000"/>
                </a:solidFill>
                <a:latin typeface="Comic Sans MS" pitchFamily="66" charset="0"/>
              </a:rPr>
              <a:t>indication</a:t>
            </a:r>
            <a:r>
              <a:rPr lang="ru-RU" sz="2800" b="1" smtClean="0">
                <a:solidFill>
                  <a:srgbClr val="FF0000"/>
                </a:solidFill>
                <a:latin typeface="Comic Sans MS" pitchFamily="66" charset="0"/>
              </a:rPr>
              <a:t>» - указатели</a:t>
            </a:r>
          </a:p>
          <a:p>
            <a:pPr algn="ctr" eaLnBrk="1" hangingPunct="1"/>
            <a:endParaRPr lang="ru-RU" b="1" smtClean="0">
              <a:solidFill>
                <a:srgbClr val="002060"/>
              </a:solidFill>
            </a:endParaRPr>
          </a:p>
          <a:p>
            <a:pPr algn="ctr" eaLnBrk="1" hangingPunct="1"/>
            <a:endParaRPr lang="ru-RU" b="1" smtClean="0">
              <a:solidFill>
                <a:srgbClr val="002060"/>
              </a:solidFill>
            </a:endParaRPr>
          </a:p>
          <a:p>
            <a:pPr algn="ctr" eaLnBrk="1" hangingPunct="1"/>
            <a:endParaRPr lang="ru-RU" b="1" smtClean="0">
              <a:solidFill>
                <a:srgbClr val="002060"/>
              </a:solidFill>
            </a:endParaRPr>
          </a:p>
          <a:p>
            <a:pPr algn="ctr" eaLnBrk="1" hangingPunct="1"/>
            <a:endParaRPr lang="ru-RU" b="1" smtClean="0">
              <a:solidFill>
                <a:srgbClr val="002060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60648"/>
            <a:ext cx="885828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Химические свойства щелочей</a:t>
            </a:r>
          </a:p>
        </p:txBody>
      </p:sp>
      <p:sp>
        <p:nvSpPr>
          <p:cNvPr id="23556" name="Text Box 17"/>
          <p:cNvSpPr txBox="1">
            <a:spLocks noChangeArrowheads="1"/>
          </p:cNvSpPr>
          <p:nvPr/>
        </p:nvSpPr>
        <p:spPr bwMode="auto">
          <a:xfrm>
            <a:off x="357188" y="2916238"/>
            <a:ext cx="19097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7030A0"/>
                </a:solidFill>
              </a:rPr>
              <a:t>лакмус</a:t>
            </a:r>
          </a:p>
        </p:txBody>
      </p:sp>
      <p:sp>
        <p:nvSpPr>
          <p:cNvPr id="41993" name="Text Box 18"/>
          <p:cNvSpPr txBox="1">
            <a:spLocks noChangeArrowheads="1"/>
          </p:cNvSpPr>
          <p:nvPr/>
        </p:nvSpPr>
        <p:spPr bwMode="auto">
          <a:xfrm>
            <a:off x="2357438" y="2928938"/>
            <a:ext cx="38576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FF9900"/>
                </a:solidFill>
                <a:latin typeface="Arial Black" pitchFamily="34" charset="0"/>
              </a:rPr>
              <a:t>метиловый оранжевый</a:t>
            </a:r>
          </a:p>
        </p:txBody>
      </p:sp>
      <p:sp>
        <p:nvSpPr>
          <p:cNvPr id="23558" name="Text Box 19"/>
          <p:cNvSpPr txBox="1">
            <a:spLocks noChangeArrowheads="1"/>
          </p:cNvSpPr>
          <p:nvPr/>
        </p:nvSpPr>
        <p:spPr bwMode="auto">
          <a:xfrm>
            <a:off x="6227763" y="2928938"/>
            <a:ext cx="266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/>
              <a:t>фенолфталеин</a:t>
            </a:r>
          </a:p>
        </p:txBody>
      </p:sp>
      <p:sp>
        <p:nvSpPr>
          <p:cNvPr id="23578" name="Freeform 26"/>
          <p:cNvSpPr>
            <a:spLocks/>
          </p:cNvSpPr>
          <p:nvPr/>
        </p:nvSpPr>
        <p:spPr bwMode="auto">
          <a:xfrm>
            <a:off x="1214438" y="3643313"/>
            <a:ext cx="288925" cy="1008062"/>
          </a:xfrm>
          <a:custGeom>
            <a:avLst/>
            <a:gdLst>
              <a:gd name="T0" fmla="*/ 2147483647 w 503"/>
              <a:gd name="T1" fmla="*/ 2147483647 h 740"/>
              <a:gd name="T2" fmla="*/ 2147483647 w 503"/>
              <a:gd name="T3" fmla="*/ 2147483647 h 740"/>
              <a:gd name="T4" fmla="*/ 2147483647 w 503"/>
              <a:gd name="T5" fmla="*/ 2147483647 h 740"/>
              <a:gd name="T6" fmla="*/ 2147483647 w 503"/>
              <a:gd name="T7" fmla="*/ 2147483647 h 740"/>
              <a:gd name="T8" fmla="*/ 0 w 503"/>
              <a:gd name="T9" fmla="*/ 2147483647 h 740"/>
              <a:gd name="T10" fmla="*/ 2147483647 w 503"/>
              <a:gd name="T11" fmla="*/ 2147483647 h 740"/>
              <a:gd name="T12" fmla="*/ 2147483647 w 503"/>
              <a:gd name="T13" fmla="*/ 2147483647 h 740"/>
              <a:gd name="T14" fmla="*/ 2147483647 w 503"/>
              <a:gd name="T15" fmla="*/ 2147483647 h 740"/>
              <a:gd name="T16" fmla="*/ 2147483647 w 503"/>
              <a:gd name="T17" fmla="*/ 2147483647 h 740"/>
              <a:gd name="T18" fmla="*/ 2147483647 w 503"/>
              <a:gd name="T19" fmla="*/ 2147483647 h 740"/>
              <a:gd name="T20" fmla="*/ 2147483647 w 503"/>
              <a:gd name="T21" fmla="*/ 2147483647 h 740"/>
              <a:gd name="T22" fmla="*/ 2147483647 w 503"/>
              <a:gd name="T23" fmla="*/ 2147483647 h 740"/>
              <a:gd name="T24" fmla="*/ 2147483647 w 503"/>
              <a:gd name="T25" fmla="*/ 2147483647 h 740"/>
              <a:gd name="T26" fmla="*/ 2147483647 w 503"/>
              <a:gd name="T27" fmla="*/ 2147483647 h 740"/>
              <a:gd name="T28" fmla="*/ 2147483647 w 503"/>
              <a:gd name="T29" fmla="*/ 2147483647 h 740"/>
              <a:gd name="T30" fmla="*/ 2147483647 w 503"/>
              <a:gd name="T31" fmla="*/ 2147483647 h 740"/>
              <a:gd name="T32" fmla="*/ 2147483647 w 503"/>
              <a:gd name="T33" fmla="*/ 2147483647 h 740"/>
              <a:gd name="T34" fmla="*/ 2147483647 w 503"/>
              <a:gd name="T35" fmla="*/ 2147483647 h 740"/>
              <a:gd name="T36" fmla="*/ 2147483647 w 503"/>
              <a:gd name="T37" fmla="*/ 2147483647 h 74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503"/>
              <a:gd name="T58" fmla="*/ 0 h 740"/>
              <a:gd name="T59" fmla="*/ 503 w 503"/>
              <a:gd name="T60" fmla="*/ 740 h 74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503" h="740">
                <a:moveTo>
                  <a:pt x="328" y="20"/>
                </a:moveTo>
                <a:cubicBezTo>
                  <a:pt x="324" y="20"/>
                  <a:pt x="228" y="26"/>
                  <a:pt x="204" y="38"/>
                </a:cubicBezTo>
                <a:cubicBezTo>
                  <a:pt x="138" y="71"/>
                  <a:pt x="110" y="123"/>
                  <a:pt x="54" y="162"/>
                </a:cubicBezTo>
                <a:cubicBezTo>
                  <a:pt x="40" y="201"/>
                  <a:pt x="22" y="237"/>
                  <a:pt x="9" y="277"/>
                </a:cubicBezTo>
                <a:cubicBezTo>
                  <a:pt x="6" y="286"/>
                  <a:pt x="0" y="304"/>
                  <a:pt x="0" y="304"/>
                </a:cubicBezTo>
                <a:cubicBezTo>
                  <a:pt x="3" y="398"/>
                  <a:pt x="4" y="493"/>
                  <a:pt x="9" y="587"/>
                </a:cubicBezTo>
                <a:cubicBezTo>
                  <a:pt x="14" y="677"/>
                  <a:pt x="160" y="704"/>
                  <a:pt x="222" y="711"/>
                </a:cubicBezTo>
                <a:cubicBezTo>
                  <a:pt x="388" y="704"/>
                  <a:pt x="397" y="740"/>
                  <a:pt x="479" y="658"/>
                </a:cubicBezTo>
                <a:cubicBezTo>
                  <a:pt x="503" y="588"/>
                  <a:pt x="494" y="522"/>
                  <a:pt x="435" y="481"/>
                </a:cubicBezTo>
                <a:cubicBezTo>
                  <a:pt x="417" y="428"/>
                  <a:pt x="440" y="477"/>
                  <a:pt x="399" y="437"/>
                </a:cubicBezTo>
                <a:cubicBezTo>
                  <a:pt x="391" y="429"/>
                  <a:pt x="388" y="418"/>
                  <a:pt x="381" y="410"/>
                </a:cubicBezTo>
                <a:cubicBezTo>
                  <a:pt x="364" y="391"/>
                  <a:pt x="328" y="357"/>
                  <a:pt x="328" y="357"/>
                </a:cubicBezTo>
                <a:cubicBezTo>
                  <a:pt x="306" y="290"/>
                  <a:pt x="338" y="368"/>
                  <a:pt x="293" y="312"/>
                </a:cubicBezTo>
                <a:cubicBezTo>
                  <a:pt x="246" y="253"/>
                  <a:pt x="332" y="318"/>
                  <a:pt x="257" y="268"/>
                </a:cubicBezTo>
                <a:cubicBezTo>
                  <a:pt x="247" y="239"/>
                  <a:pt x="213" y="188"/>
                  <a:pt x="213" y="188"/>
                </a:cubicBezTo>
                <a:cubicBezTo>
                  <a:pt x="233" y="36"/>
                  <a:pt x="199" y="164"/>
                  <a:pt x="248" y="100"/>
                </a:cubicBezTo>
                <a:cubicBezTo>
                  <a:pt x="254" y="93"/>
                  <a:pt x="250" y="80"/>
                  <a:pt x="257" y="73"/>
                </a:cubicBezTo>
                <a:cubicBezTo>
                  <a:pt x="272" y="58"/>
                  <a:pt x="310" y="38"/>
                  <a:pt x="310" y="38"/>
                </a:cubicBezTo>
                <a:cubicBezTo>
                  <a:pt x="330" y="9"/>
                  <a:pt x="328" y="0"/>
                  <a:pt x="328" y="20"/>
                </a:cubicBezTo>
                <a:close/>
              </a:path>
            </a:pathLst>
          </a:custGeom>
          <a:solidFill>
            <a:srgbClr val="6600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Freeform 27"/>
          <p:cNvSpPr>
            <a:spLocks/>
          </p:cNvSpPr>
          <p:nvPr/>
        </p:nvSpPr>
        <p:spPr bwMode="auto">
          <a:xfrm>
            <a:off x="4286250" y="3714750"/>
            <a:ext cx="288925" cy="1008063"/>
          </a:xfrm>
          <a:custGeom>
            <a:avLst/>
            <a:gdLst>
              <a:gd name="T0" fmla="*/ 2147483647 w 503"/>
              <a:gd name="T1" fmla="*/ 2147483647 h 740"/>
              <a:gd name="T2" fmla="*/ 2147483647 w 503"/>
              <a:gd name="T3" fmla="*/ 2147483647 h 740"/>
              <a:gd name="T4" fmla="*/ 2147483647 w 503"/>
              <a:gd name="T5" fmla="*/ 2147483647 h 740"/>
              <a:gd name="T6" fmla="*/ 2147483647 w 503"/>
              <a:gd name="T7" fmla="*/ 2147483647 h 740"/>
              <a:gd name="T8" fmla="*/ 0 w 503"/>
              <a:gd name="T9" fmla="*/ 2147483647 h 740"/>
              <a:gd name="T10" fmla="*/ 2147483647 w 503"/>
              <a:gd name="T11" fmla="*/ 2147483647 h 740"/>
              <a:gd name="T12" fmla="*/ 2147483647 w 503"/>
              <a:gd name="T13" fmla="*/ 2147483647 h 740"/>
              <a:gd name="T14" fmla="*/ 2147483647 w 503"/>
              <a:gd name="T15" fmla="*/ 2147483647 h 740"/>
              <a:gd name="T16" fmla="*/ 2147483647 w 503"/>
              <a:gd name="T17" fmla="*/ 2147483647 h 740"/>
              <a:gd name="T18" fmla="*/ 2147483647 w 503"/>
              <a:gd name="T19" fmla="*/ 2147483647 h 740"/>
              <a:gd name="T20" fmla="*/ 2147483647 w 503"/>
              <a:gd name="T21" fmla="*/ 2147483647 h 740"/>
              <a:gd name="T22" fmla="*/ 2147483647 w 503"/>
              <a:gd name="T23" fmla="*/ 2147483647 h 740"/>
              <a:gd name="T24" fmla="*/ 2147483647 w 503"/>
              <a:gd name="T25" fmla="*/ 2147483647 h 740"/>
              <a:gd name="T26" fmla="*/ 2147483647 w 503"/>
              <a:gd name="T27" fmla="*/ 2147483647 h 740"/>
              <a:gd name="T28" fmla="*/ 2147483647 w 503"/>
              <a:gd name="T29" fmla="*/ 2147483647 h 740"/>
              <a:gd name="T30" fmla="*/ 2147483647 w 503"/>
              <a:gd name="T31" fmla="*/ 2147483647 h 740"/>
              <a:gd name="T32" fmla="*/ 2147483647 w 503"/>
              <a:gd name="T33" fmla="*/ 2147483647 h 740"/>
              <a:gd name="T34" fmla="*/ 2147483647 w 503"/>
              <a:gd name="T35" fmla="*/ 2147483647 h 740"/>
              <a:gd name="T36" fmla="*/ 2147483647 w 503"/>
              <a:gd name="T37" fmla="*/ 2147483647 h 74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503"/>
              <a:gd name="T58" fmla="*/ 0 h 740"/>
              <a:gd name="T59" fmla="*/ 503 w 503"/>
              <a:gd name="T60" fmla="*/ 740 h 74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503" h="740">
                <a:moveTo>
                  <a:pt x="328" y="20"/>
                </a:moveTo>
                <a:cubicBezTo>
                  <a:pt x="324" y="20"/>
                  <a:pt x="228" y="26"/>
                  <a:pt x="204" y="38"/>
                </a:cubicBezTo>
                <a:cubicBezTo>
                  <a:pt x="138" y="71"/>
                  <a:pt x="110" y="123"/>
                  <a:pt x="54" y="162"/>
                </a:cubicBezTo>
                <a:cubicBezTo>
                  <a:pt x="40" y="201"/>
                  <a:pt x="22" y="237"/>
                  <a:pt x="9" y="277"/>
                </a:cubicBezTo>
                <a:cubicBezTo>
                  <a:pt x="6" y="286"/>
                  <a:pt x="0" y="304"/>
                  <a:pt x="0" y="304"/>
                </a:cubicBezTo>
                <a:cubicBezTo>
                  <a:pt x="3" y="398"/>
                  <a:pt x="4" y="493"/>
                  <a:pt x="9" y="587"/>
                </a:cubicBezTo>
                <a:cubicBezTo>
                  <a:pt x="14" y="677"/>
                  <a:pt x="160" y="704"/>
                  <a:pt x="222" y="711"/>
                </a:cubicBezTo>
                <a:cubicBezTo>
                  <a:pt x="388" y="704"/>
                  <a:pt x="397" y="740"/>
                  <a:pt x="479" y="658"/>
                </a:cubicBezTo>
                <a:cubicBezTo>
                  <a:pt x="503" y="588"/>
                  <a:pt x="494" y="522"/>
                  <a:pt x="435" y="481"/>
                </a:cubicBezTo>
                <a:cubicBezTo>
                  <a:pt x="417" y="428"/>
                  <a:pt x="440" y="477"/>
                  <a:pt x="399" y="437"/>
                </a:cubicBezTo>
                <a:cubicBezTo>
                  <a:pt x="391" y="429"/>
                  <a:pt x="388" y="418"/>
                  <a:pt x="381" y="410"/>
                </a:cubicBezTo>
                <a:cubicBezTo>
                  <a:pt x="364" y="391"/>
                  <a:pt x="328" y="357"/>
                  <a:pt x="328" y="357"/>
                </a:cubicBezTo>
                <a:cubicBezTo>
                  <a:pt x="306" y="290"/>
                  <a:pt x="338" y="368"/>
                  <a:pt x="293" y="312"/>
                </a:cubicBezTo>
                <a:cubicBezTo>
                  <a:pt x="246" y="253"/>
                  <a:pt x="332" y="318"/>
                  <a:pt x="257" y="268"/>
                </a:cubicBezTo>
                <a:cubicBezTo>
                  <a:pt x="247" y="239"/>
                  <a:pt x="213" y="188"/>
                  <a:pt x="213" y="188"/>
                </a:cubicBezTo>
                <a:cubicBezTo>
                  <a:pt x="233" y="36"/>
                  <a:pt x="199" y="164"/>
                  <a:pt x="248" y="100"/>
                </a:cubicBezTo>
                <a:cubicBezTo>
                  <a:pt x="254" y="93"/>
                  <a:pt x="250" y="80"/>
                  <a:pt x="257" y="73"/>
                </a:cubicBezTo>
                <a:cubicBezTo>
                  <a:pt x="272" y="58"/>
                  <a:pt x="310" y="38"/>
                  <a:pt x="310" y="38"/>
                </a:cubicBezTo>
                <a:cubicBezTo>
                  <a:pt x="330" y="9"/>
                  <a:pt x="328" y="0"/>
                  <a:pt x="328" y="20"/>
                </a:cubicBez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Freeform 28"/>
          <p:cNvSpPr>
            <a:spLocks/>
          </p:cNvSpPr>
          <p:nvPr/>
        </p:nvSpPr>
        <p:spPr bwMode="auto">
          <a:xfrm>
            <a:off x="7500938" y="3643313"/>
            <a:ext cx="288925" cy="1008062"/>
          </a:xfrm>
          <a:custGeom>
            <a:avLst/>
            <a:gdLst>
              <a:gd name="T0" fmla="*/ 2147483647 w 503"/>
              <a:gd name="T1" fmla="*/ 2147483647 h 740"/>
              <a:gd name="T2" fmla="*/ 2147483647 w 503"/>
              <a:gd name="T3" fmla="*/ 2147483647 h 740"/>
              <a:gd name="T4" fmla="*/ 2147483647 w 503"/>
              <a:gd name="T5" fmla="*/ 2147483647 h 740"/>
              <a:gd name="T6" fmla="*/ 2147483647 w 503"/>
              <a:gd name="T7" fmla="*/ 2147483647 h 740"/>
              <a:gd name="T8" fmla="*/ 0 w 503"/>
              <a:gd name="T9" fmla="*/ 2147483647 h 740"/>
              <a:gd name="T10" fmla="*/ 2147483647 w 503"/>
              <a:gd name="T11" fmla="*/ 2147483647 h 740"/>
              <a:gd name="T12" fmla="*/ 2147483647 w 503"/>
              <a:gd name="T13" fmla="*/ 2147483647 h 740"/>
              <a:gd name="T14" fmla="*/ 2147483647 w 503"/>
              <a:gd name="T15" fmla="*/ 2147483647 h 740"/>
              <a:gd name="T16" fmla="*/ 2147483647 w 503"/>
              <a:gd name="T17" fmla="*/ 2147483647 h 740"/>
              <a:gd name="T18" fmla="*/ 2147483647 w 503"/>
              <a:gd name="T19" fmla="*/ 2147483647 h 740"/>
              <a:gd name="T20" fmla="*/ 2147483647 w 503"/>
              <a:gd name="T21" fmla="*/ 2147483647 h 740"/>
              <a:gd name="T22" fmla="*/ 2147483647 w 503"/>
              <a:gd name="T23" fmla="*/ 2147483647 h 740"/>
              <a:gd name="T24" fmla="*/ 2147483647 w 503"/>
              <a:gd name="T25" fmla="*/ 2147483647 h 740"/>
              <a:gd name="T26" fmla="*/ 2147483647 w 503"/>
              <a:gd name="T27" fmla="*/ 2147483647 h 740"/>
              <a:gd name="T28" fmla="*/ 2147483647 w 503"/>
              <a:gd name="T29" fmla="*/ 2147483647 h 740"/>
              <a:gd name="T30" fmla="*/ 2147483647 w 503"/>
              <a:gd name="T31" fmla="*/ 2147483647 h 740"/>
              <a:gd name="T32" fmla="*/ 2147483647 w 503"/>
              <a:gd name="T33" fmla="*/ 2147483647 h 740"/>
              <a:gd name="T34" fmla="*/ 2147483647 w 503"/>
              <a:gd name="T35" fmla="*/ 2147483647 h 740"/>
              <a:gd name="T36" fmla="*/ 2147483647 w 503"/>
              <a:gd name="T37" fmla="*/ 2147483647 h 74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503"/>
              <a:gd name="T58" fmla="*/ 0 h 740"/>
              <a:gd name="T59" fmla="*/ 503 w 503"/>
              <a:gd name="T60" fmla="*/ 740 h 74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503" h="740">
                <a:moveTo>
                  <a:pt x="328" y="20"/>
                </a:moveTo>
                <a:cubicBezTo>
                  <a:pt x="324" y="20"/>
                  <a:pt x="228" y="26"/>
                  <a:pt x="204" y="38"/>
                </a:cubicBezTo>
                <a:cubicBezTo>
                  <a:pt x="138" y="71"/>
                  <a:pt x="110" y="123"/>
                  <a:pt x="54" y="162"/>
                </a:cubicBezTo>
                <a:cubicBezTo>
                  <a:pt x="40" y="201"/>
                  <a:pt x="22" y="237"/>
                  <a:pt x="9" y="277"/>
                </a:cubicBezTo>
                <a:cubicBezTo>
                  <a:pt x="6" y="286"/>
                  <a:pt x="0" y="304"/>
                  <a:pt x="0" y="304"/>
                </a:cubicBezTo>
                <a:cubicBezTo>
                  <a:pt x="3" y="398"/>
                  <a:pt x="4" y="493"/>
                  <a:pt x="9" y="587"/>
                </a:cubicBezTo>
                <a:cubicBezTo>
                  <a:pt x="14" y="677"/>
                  <a:pt x="160" y="704"/>
                  <a:pt x="222" y="711"/>
                </a:cubicBezTo>
                <a:cubicBezTo>
                  <a:pt x="388" y="704"/>
                  <a:pt x="397" y="740"/>
                  <a:pt x="479" y="658"/>
                </a:cubicBezTo>
                <a:cubicBezTo>
                  <a:pt x="503" y="588"/>
                  <a:pt x="494" y="522"/>
                  <a:pt x="435" y="481"/>
                </a:cubicBezTo>
                <a:cubicBezTo>
                  <a:pt x="417" y="428"/>
                  <a:pt x="440" y="477"/>
                  <a:pt x="399" y="437"/>
                </a:cubicBezTo>
                <a:cubicBezTo>
                  <a:pt x="391" y="429"/>
                  <a:pt x="388" y="418"/>
                  <a:pt x="381" y="410"/>
                </a:cubicBezTo>
                <a:cubicBezTo>
                  <a:pt x="364" y="391"/>
                  <a:pt x="328" y="357"/>
                  <a:pt x="328" y="357"/>
                </a:cubicBezTo>
                <a:cubicBezTo>
                  <a:pt x="306" y="290"/>
                  <a:pt x="338" y="368"/>
                  <a:pt x="293" y="312"/>
                </a:cubicBezTo>
                <a:cubicBezTo>
                  <a:pt x="246" y="253"/>
                  <a:pt x="332" y="318"/>
                  <a:pt x="257" y="268"/>
                </a:cubicBezTo>
                <a:cubicBezTo>
                  <a:pt x="247" y="239"/>
                  <a:pt x="213" y="188"/>
                  <a:pt x="213" y="188"/>
                </a:cubicBezTo>
                <a:cubicBezTo>
                  <a:pt x="233" y="36"/>
                  <a:pt x="199" y="164"/>
                  <a:pt x="248" y="100"/>
                </a:cubicBezTo>
                <a:cubicBezTo>
                  <a:pt x="254" y="93"/>
                  <a:pt x="250" y="80"/>
                  <a:pt x="257" y="73"/>
                </a:cubicBezTo>
                <a:cubicBezTo>
                  <a:pt x="272" y="58"/>
                  <a:pt x="310" y="38"/>
                  <a:pt x="310" y="38"/>
                </a:cubicBezTo>
                <a:cubicBezTo>
                  <a:pt x="330" y="9"/>
                  <a:pt x="328" y="0"/>
                  <a:pt x="328" y="20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auto">
          <a:xfrm>
            <a:off x="428625" y="4714875"/>
            <a:ext cx="2000250" cy="135731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9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>
                <a:solidFill>
                  <a:srgbClr val="00B0F0"/>
                </a:solidFill>
              </a:rPr>
              <a:t>синий</a:t>
            </a:r>
          </a:p>
        </p:txBody>
      </p:sp>
      <p:sp>
        <p:nvSpPr>
          <p:cNvPr id="25" name="AutoShape 22"/>
          <p:cNvSpPr>
            <a:spLocks noChangeArrowheads="1"/>
          </p:cNvSpPr>
          <p:nvPr/>
        </p:nvSpPr>
        <p:spPr bwMode="auto">
          <a:xfrm>
            <a:off x="3500438" y="4786313"/>
            <a:ext cx="2000250" cy="12858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>
                <a:solidFill>
                  <a:srgbClr val="0070C0"/>
                </a:solidFill>
              </a:rPr>
              <a:t>желтый</a:t>
            </a:r>
          </a:p>
        </p:txBody>
      </p:sp>
      <p:sp>
        <p:nvSpPr>
          <p:cNvPr id="27" name="AutoShape 23"/>
          <p:cNvSpPr>
            <a:spLocks noChangeArrowheads="1"/>
          </p:cNvSpPr>
          <p:nvPr/>
        </p:nvSpPr>
        <p:spPr bwMode="auto">
          <a:xfrm>
            <a:off x="6643688" y="4786313"/>
            <a:ext cx="2214562" cy="128587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BC087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малиновый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0.00046 L 0.00486 0.5255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26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5.22785E-7 L -0.00035 0.54615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7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1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210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93245E-8 L 0.00243 0.52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26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1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41993" grpId="0"/>
      <p:bldP spid="23558" grpId="0"/>
      <p:bldP spid="23578" grpId="0" animBg="1"/>
      <p:bldP spid="23578" grpId="1" animBg="1"/>
      <p:bldP spid="23578" grpId="2" animBg="1"/>
      <p:bldP spid="23579" grpId="0" animBg="1"/>
      <p:bldP spid="23579" grpId="1" animBg="1"/>
      <p:bldP spid="23579" grpId="2" animBg="1"/>
      <p:bldP spid="23580" grpId="0" animBg="1"/>
      <p:bldP spid="23580" grpId="1" animBg="1"/>
      <p:bldP spid="23580" grpId="2" animBg="1"/>
      <p:bldP spid="23" grpId="0" animBg="1"/>
      <p:bldP spid="25" grpId="0" animBg="1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4"/>
          <p:cNvSpPr>
            <a:spLocks noChangeArrowheads="1" noChangeShapeType="1" noTextEdit="1"/>
          </p:cNvSpPr>
          <p:nvPr/>
        </p:nvSpPr>
        <p:spPr bwMode="auto">
          <a:xfrm>
            <a:off x="1500188" y="428625"/>
            <a:ext cx="6143625" cy="715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                                  </a:t>
            </a:r>
          </a:p>
        </p:txBody>
      </p:sp>
      <p:sp>
        <p:nvSpPr>
          <p:cNvPr id="26628" name="Прямоугольник 3"/>
          <p:cNvSpPr>
            <a:spLocks noChangeArrowheads="1"/>
          </p:cNvSpPr>
          <p:nvPr/>
        </p:nvSpPr>
        <p:spPr bwMode="auto">
          <a:xfrm>
            <a:off x="0" y="214313"/>
            <a:ext cx="9001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70C0"/>
                </a:solidFill>
                <a:latin typeface="Arial Black" pitchFamily="34" charset="0"/>
              </a:rPr>
              <a:t>     </a:t>
            </a:r>
            <a:r>
              <a:rPr lang="ru-RU" sz="3200" b="1" i="1">
                <a:solidFill>
                  <a:srgbClr val="002060"/>
                </a:solidFill>
                <a:latin typeface="Arial Black" pitchFamily="34" charset="0"/>
              </a:rPr>
              <a:t>Химические свойства оснований</a:t>
            </a:r>
            <a:endParaRPr lang="ru-RU" sz="3200" b="1" i="1">
              <a:solidFill>
                <a:srgbClr val="002060"/>
              </a:solidFill>
            </a:endParaRPr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143000"/>
            <a:ext cx="8410575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857250"/>
            <a:ext cx="9286875" cy="6494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Взаимодействие с кислотами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(реакция нейтрализации):</a:t>
            </a:r>
          </a:p>
          <a:p>
            <a:pPr marL="342900" indent="-342900"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indent="-342900">
              <a:defRPr/>
            </a:pP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NaOH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HCl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=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NaCl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+ 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</a:p>
          <a:p>
            <a:pPr marL="342900" indent="-342900"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Взаимодействие щелочей с кислотными оксидами  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(для написания реакций  необходимо знать какая кислота соответствует кислотному оксиду):</a:t>
            </a:r>
          </a:p>
          <a:p>
            <a:pPr>
              <a:defRPr/>
            </a:pP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2NaOH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+  SO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=  Na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+  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</a:t>
            </a:r>
            <a:r>
              <a:rPr lang="en-US" sz="3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</a:t>
            </a:r>
            <a:r>
              <a:rPr lang="en-US" sz="32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2" name="Picture 2" descr="E:\рабочий стол\Лариса\рисунки\59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5695950"/>
            <a:ext cx="14287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03800" y="2103438"/>
            <a:ext cx="2376488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508625" y="5048250"/>
            <a:ext cx="30956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3" y="285750"/>
            <a:ext cx="8786812" cy="55705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Взаимодействие с солями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(условия протекания – исходные вещества должны быть растворимы и образовываться осадок или газ)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500" y="1714500"/>
            <a:ext cx="8001000" cy="3436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NaOH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 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uCl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= 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NaCl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  Cu(OH)</a:t>
            </a:r>
            <a:r>
              <a:rPr lang="en-US" sz="3200" b="1" baseline="-25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</a:p>
          <a:p>
            <a:pPr>
              <a:defRPr/>
            </a:pPr>
            <a:endParaRPr lang="en-US" sz="3200" b="1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   KOH   =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KCl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+  NH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 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</a:p>
          <a:p>
            <a:pPr>
              <a:defRPr/>
            </a:pPr>
            <a:endParaRPr lang="en-US" sz="2400" b="1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400" b="1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b="1" baseline="-25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defRPr/>
            </a:pPr>
            <a:endParaRPr lang="en-US" b="1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b="1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b="1" baseline="-25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313" y="3786188"/>
            <a:ext cx="8786812" cy="2124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Разложение нерастворимых оснований при нагревании: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Cu(OH)</a:t>
            </a:r>
            <a:r>
              <a:rPr lang="en-US" sz="3200" b="1" baseline="-25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CuO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+  H</a:t>
            </a:r>
            <a:r>
              <a:rPr lang="en-US" sz="32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flipH="1">
            <a:off x="8072438" y="2571750"/>
            <a:ext cx="142875" cy="3571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трелка вверх 13"/>
          <p:cNvSpPr/>
          <p:nvPr/>
        </p:nvSpPr>
        <p:spPr>
          <a:xfrm flipH="1">
            <a:off x="6643688" y="3357563"/>
            <a:ext cx="142875" cy="3571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338638" y="2427288"/>
            <a:ext cx="4121150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94200" y="3211513"/>
            <a:ext cx="3749675" cy="6492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606925" y="5013325"/>
            <a:ext cx="24860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313" y="4005263"/>
            <a:ext cx="8786812" cy="18510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28625" y="1143000"/>
            <a:ext cx="8286750" cy="4864100"/>
          </a:xfrm>
        </p:spPr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ru-RU" b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 marL="365760" indent="-256032" eaLnBrk="1" fontAlgn="auto" hangingPunct="1">
              <a:lnSpc>
                <a:spcPct val="20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ru-RU" sz="3200" b="1" dirty="0" smtClean="0">
                <a:solidFill>
                  <a:srgbClr val="1507C9"/>
                </a:solidFill>
                <a:latin typeface="Arial Black" pitchFamily="34" charset="0"/>
              </a:rPr>
              <a:t>«Сами трудясь, вы сделаете все и для близких, и для себя, а если при труде успеха не будет, будет неудача – не беда, пробуйте еще» </a:t>
            </a:r>
          </a:p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dirty="0" smtClean="0">
                <a:solidFill>
                  <a:srgbClr val="7030A0"/>
                </a:solidFill>
                <a:latin typeface="Arial Black" pitchFamily="34" charset="0"/>
              </a:rPr>
              <a:t>                                                                     </a:t>
            </a:r>
            <a:r>
              <a:rPr lang="ru-RU" sz="3200" b="1" dirty="0" smtClean="0">
                <a:solidFill>
                  <a:srgbClr val="1507C9"/>
                </a:solidFill>
                <a:latin typeface="Arial Black" pitchFamily="34" charset="0"/>
              </a:rPr>
              <a:t>(Д.И.Менделеев</a:t>
            </a:r>
            <a:r>
              <a:rPr lang="ru-RU" dirty="0" smtClean="0">
                <a:solidFill>
                  <a:srgbClr val="1507C9"/>
                </a:solidFill>
              </a:rPr>
              <a:t>)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i="1" dirty="0" smtClean="0">
                <a:solidFill>
                  <a:srgbClr val="D6145E"/>
                </a:solidFill>
                <a:latin typeface="Arial Black" pitchFamily="34" charset="0"/>
                <a:ea typeface="SimHei" pitchFamily="49" charset="-122"/>
                <a:cs typeface="BrowalliaUPC" pitchFamily="34" charset="-34"/>
              </a:rPr>
              <a:t>Девиз урока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4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928688"/>
            <a:ext cx="9144000" cy="6643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/>
              <a:t>1. Выберите формулы оснований: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а) </a:t>
            </a:r>
            <a:r>
              <a:rPr lang="en-US" sz="2800" smtClean="0"/>
              <a:t>SO</a:t>
            </a:r>
            <a:r>
              <a:rPr lang="en-US" sz="2800" baseline="-25000" smtClean="0"/>
              <a:t>3</a:t>
            </a:r>
            <a:r>
              <a:rPr lang="en-US" sz="2800" smtClean="0"/>
              <a:t>	</a:t>
            </a:r>
            <a:r>
              <a:rPr lang="ru-RU" sz="2800" smtClean="0"/>
              <a:t>		   б) </a:t>
            </a:r>
            <a:r>
              <a:rPr lang="en-US" sz="2800" smtClean="0"/>
              <a:t>Mg(OH)</a:t>
            </a:r>
            <a:r>
              <a:rPr lang="en-US" sz="2800" baseline="-25000" smtClean="0"/>
              <a:t>2</a:t>
            </a:r>
            <a:endParaRPr lang="ru-RU" sz="2800" smtClean="0"/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в) </a:t>
            </a:r>
            <a:r>
              <a:rPr lang="en-US" sz="2800" smtClean="0"/>
              <a:t>H</a:t>
            </a:r>
            <a:r>
              <a:rPr lang="en-US" sz="2800" baseline="-25000" smtClean="0"/>
              <a:t>2</a:t>
            </a:r>
            <a:r>
              <a:rPr lang="en-US" sz="2800" smtClean="0"/>
              <a:t>SO</a:t>
            </a:r>
            <a:r>
              <a:rPr lang="en-US" sz="2800" baseline="-25000" smtClean="0"/>
              <a:t>4</a:t>
            </a:r>
            <a:r>
              <a:rPr lang="en-US" sz="2800" smtClean="0"/>
              <a:t>	</a:t>
            </a:r>
            <a:r>
              <a:rPr lang="ru-RU" sz="2800" smtClean="0"/>
              <a:t>	            г) СаО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2. К каждому из ниже указанных веществ прибавили воду и фенолфталеин. В каких случаях появится малиновое окрашивание?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а) </a:t>
            </a:r>
            <a:r>
              <a:rPr lang="en-US" sz="2800" smtClean="0"/>
              <a:t>BaO</a:t>
            </a:r>
            <a:r>
              <a:rPr lang="ru-RU" sz="2800" smtClean="0"/>
              <a:t>		</a:t>
            </a:r>
            <a:r>
              <a:rPr lang="en-US" sz="2800" smtClean="0"/>
              <a:t>	</a:t>
            </a:r>
            <a:r>
              <a:rPr lang="ru-RU" sz="2800" smtClean="0"/>
              <a:t>б) </a:t>
            </a:r>
            <a:r>
              <a:rPr lang="en-US" sz="2800" smtClean="0"/>
              <a:t>HNO</a:t>
            </a:r>
            <a:r>
              <a:rPr lang="en-US" sz="2800" baseline="-25000" smtClean="0"/>
              <a:t>3</a:t>
            </a:r>
            <a:endParaRPr lang="ru-RU" sz="2800" baseline="-25000" smtClean="0"/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в) </a:t>
            </a:r>
            <a:r>
              <a:rPr lang="en-US" sz="2800" smtClean="0"/>
              <a:t>CuO	</a:t>
            </a:r>
            <a:r>
              <a:rPr lang="ru-RU" sz="2800" smtClean="0"/>
              <a:t>		г</a:t>
            </a:r>
            <a:r>
              <a:rPr lang="en-US" sz="2800" smtClean="0"/>
              <a:t>)</a:t>
            </a:r>
            <a:r>
              <a:rPr lang="ru-RU" sz="2800" smtClean="0"/>
              <a:t> КОН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3. Какие из указанных гидроксидов </a:t>
            </a:r>
            <a:r>
              <a:rPr lang="ru-RU" sz="2800" b="1" smtClean="0"/>
              <a:t>не могут</a:t>
            </a:r>
            <a:r>
              <a:rPr lang="ru-RU" sz="2800" smtClean="0"/>
              <a:t> быть получены взаимодействием соответствующих оксидов с водой?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а) А</a:t>
            </a:r>
            <a:r>
              <a:rPr lang="en-US" sz="2800" smtClean="0"/>
              <a:t>l(OH)</a:t>
            </a:r>
            <a:r>
              <a:rPr lang="en-US" sz="2800" baseline="-25000" smtClean="0"/>
              <a:t>3</a:t>
            </a:r>
            <a:r>
              <a:rPr lang="en-US" sz="2800" smtClean="0"/>
              <a:t>	</a:t>
            </a:r>
            <a:r>
              <a:rPr lang="ru-RU" sz="2800" smtClean="0"/>
              <a:t>	</a:t>
            </a:r>
            <a:r>
              <a:rPr lang="en-US" sz="2800" smtClean="0"/>
              <a:t>	</a:t>
            </a:r>
            <a:r>
              <a:rPr lang="ru-RU" sz="2800" smtClean="0"/>
              <a:t>б) </a:t>
            </a:r>
            <a:r>
              <a:rPr lang="en-US" sz="2800" smtClean="0"/>
              <a:t>Fe(OH)</a:t>
            </a:r>
            <a:r>
              <a:rPr lang="en-US" sz="2800" baseline="-25000" smtClean="0"/>
              <a:t>3</a:t>
            </a:r>
            <a:endParaRPr lang="ru-RU" sz="2800" smtClean="0"/>
          </a:p>
          <a:p>
            <a:pPr eaLnBrk="1" hangingPunct="1">
              <a:lnSpc>
                <a:spcPct val="80000"/>
              </a:lnSpc>
            </a:pPr>
            <a:r>
              <a:rPr lang="ru-RU" sz="2800" smtClean="0"/>
              <a:t>в) Са(ОН)</a:t>
            </a:r>
            <a:r>
              <a:rPr lang="ru-RU" sz="2800" baseline="-25000" smtClean="0"/>
              <a:t>2</a:t>
            </a:r>
            <a:r>
              <a:rPr lang="ru-RU" sz="2800" smtClean="0"/>
              <a:t>		        г) </a:t>
            </a:r>
            <a:r>
              <a:rPr lang="en-US" sz="2800" smtClean="0"/>
              <a:t>LiOH</a:t>
            </a:r>
            <a:r>
              <a:rPr lang="ru-RU" sz="2800" smtClean="0"/>
              <a:t> 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3460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Тест «Пятерочка»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4.</a:t>
            </a:r>
            <a:r>
              <a:rPr lang="ru-RU" sz="2800" smtClean="0"/>
              <a:t>Окраска индикаторов под действием раствора гидроксида калия меняется следующим образом: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а) лакмус краснеет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б) лакмус синеет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в) метилоранж краснеет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г) метилоранж желтеет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д) фенолфталеин  становится малиновым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е) фенолфталеин остается бесцветным 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ru-RU" sz="2800" smtClean="0"/>
              <a:t>   </a:t>
            </a:r>
            <a:r>
              <a:rPr lang="en-US" sz="2800" smtClean="0"/>
              <a:t>5. </a:t>
            </a:r>
            <a:r>
              <a:rPr lang="ru-RU" sz="2800" smtClean="0"/>
              <a:t>Раствор гидроксида калия вступает в химические реакции с веществами, формулы которых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а) СО</a:t>
            </a:r>
            <a:r>
              <a:rPr lang="ru-RU" sz="2800" baseline="-25000" smtClean="0"/>
              <a:t>2	</a:t>
            </a:r>
            <a:r>
              <a:rPr lang="ru-RU" sz="2800" smtClean="0"/>
              <a:t>  б) </a:t>
            </a:r>
            <a:r>
              <a:rPr lang="en-US" sz="2800" smtClean="0"/>
              <a:t>H</a:t>
            </a:r>
            <a:r>
              <a:rPr lang="en-US" sz="2800" baseline="-25000" smtClean="0"/>
              <a:t>2</a:t>
            </a:r>
            <a:r>
              <a:rPr lang="en-US" sz="2800" smtClean="0"/>
              <a:t>S</a:t>
            </a:r>
            <a:r>
              <a:rPr lang="ru-RU" sz="2800" smtClean="0"/>
              <a:t>	в) Са(ОН)</a:t>
            </a:r>
            <a:r>
              <a:rPr lang="ru-RU" sz="2800" baseline="-25000" smtClean="0"/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               г) </a:t>
            </a:r>
            <a:r>
              <a:rPr lang="en-US" sz="2800" smtClean="0"/>
              <a:t>Cu</a:t>
            </a:r>
            <a:r>
              <a:rPr lang="ru-RU" sz="2800" smtClean="0"/>
              <a:t>	д) </a:t>
            </a:r>
            <a:r>
              <a:rPr lang="en-US" sz="2800" smtClean="0"/>
              <a:t>NaNO</a:t>
            </a:r>
            <a:r>
              <a:rPr lang="en-US" sz="2800" baseline="-25000" smtClean="0"/>
              <a:t>3</a:t>
            </a:r>
            <a:r>
              <a:rPr lang="en-US" sz="2800" smtClean="0"/>
              <a:t>	</a:t>
            </a:r>
            <a:r>
              <a:rPr lang="ru-RU" sz="2800" smtClean="0"/>
              <a:t>    </a:t>
            </a:r>
            <a:r>
              <a:rPr lang="en-US" sz="2800" smtClean="0"/>
              <a:t>e) Mg</a:t>
            </a:r>
            <a:endParaRPr lang="ru-RU" sz="2800" smtClean="0"/>
          </a:p>
          <a:p>
            <a:pPr eaLnBrk="1" hangingPunct="1">
              <a:lnSpc>
                <a:spcPct val="90000"/>
              </a:lnSpc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3600" b="1" smtClean="0"/>
              <a:t>1. б</a:t>
            </a:r>
          </a:p>
          <a:p>
            <a:pPr eaLnBrk="1" hangingPunct="1"/>
            <a:r>
              <a:rPr lang="ru-RU" sz="3600" b="1" smtClean="0"/>
              <a:t>2. а г</a:t>
            </a:r>
          </a:p>
          <a:p>
            <a:pPr eaLnBrk="1" hangingPunct="1"/>
            <a:r>
              <a:rPr lang="ru-RU" sz="3600" b="1" smtClean="0"/>
              <a:t>3. а б</a:t>
            </a:r>
          </a:p>
          <a:p>
            <a:pPr eaLnBrk="1" hangingPunct="1"/>
            <a:r>
              <a:rPr lang="ru-RU" sz="3600" b="1" smtClean="0"/>
              <a:t>4. б г д</a:t>
            </a:r>
          </a:p>
          <a:p>
            <a:pPr eaLnBrk="1" hangingPunct="1"/>
            <a:r>
              <a:rPr lang="ru-RU" sz="3600" b="1" smtClean="0"/>
              <a:t>5. а б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Проверь себя</a:t>
            </a:r>
          </a:p>
        </p:txBody>
      </p:sp>
      <p:pic>
        <p:nvPicPr>
          <p:cNvPr id="30724" name="Picture 2" descr="E:\рабочий стол\Лариса\рисунки\5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2286000"/>
            <a:ext cx="4143375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188" y="620713"/>
            <a:ext cx="7777162" cy="50167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Источники информации:</a:t>
            </a:r>
          </a:p>
          <a:p>
            <a:pPr algn="ctr">
              <a:defRPr/>
            </a:pP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  <a:hlinkClick r:id="rId2"/>
              </a:rPr>
              <a:t>http://www.alhimik.ru/teleclass/pictures/flasks1.jpg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  <a:hlinkClick r:id="rId3"/>
              </a:rPr>
              <a:t>http://www.logosib.ru/him/NaOH.jpg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  <a:hlinkClick r:id="rId4"/>
              </a:rPr>
              <a:t>http://www.chemistryland.com/CHM151S/04-Solutions/acids/LyeWatchGlass.jpg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  <a:hlinkClick r:id="rId5"/>
              </a:rPr>
              <a:t>http://i00.i.aliimg.com/photo/v0/532800286/_font_b_barium_b_font_font.summ.jpg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  <a:hlinkClick r:id="rId6"/>
              </a:rPr>
              <a:t>http://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6"/>
              </a:rPr>
              <a:t>www.ru.all.biz/img/ru/catalog/small/717183.jpeg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  <a:hlinkClick r:id="rId7"/>
              </a:rPr>
              <a:t>http://upload.wikimedia.org/wikipedia/commons/6/6e/Calcium_hydroxide.jpg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defRPr/>
            </a:pP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357188" y="214313"/>
            <a:ext cx="85010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/>
              <a:t>      </a:t>
            </a:r>
            <a:r>
              <a:rPr lang="ru-RU" sz="3600" b="1" i="1">
                <a:solidFill>
                  <a:srgbClr val="FF0000"/>
                </a:solidFill>
                <a:cs typeface="Aharoni" pitchFamily="2" charset="-79"/>
              </a:rPr>
              <a:t>Взаимопроверка домашнего</a:t>
            </a:r>
          </a:p>
          <a:p>
            <a:r>
              <a:rPr lang="ru-RU" sz="3600" b="1" i="1">
                <a:solidFill>
                  <a:srgbClr val="FF0000"/>
                </a:solidFill>
                <a:cs typeface="Aharoni" pitchFamily="2" charset="-79"/>
              </a:rPr>
              <a:t>                    задания</a:t>
            </a:r>
          </a:p>
          <a:p>
            <a:endParaRPr lang="ru-RU" sz="3600" b="1">
              <a:solidFill>
                <a:srgbClr val="FF0000"/>
              </a:solidFill>
              <a:cs typeface="Aharoni" pitchFamily="2" charset="-79"/>
            </a:endParaRPr>
          </a:p>
          <a:p>
            <a:r>
              <a:rPr lang="ru-RU" sz="3600" b="1">
                <a:cs typeface="Aharoni" pitchFamily="2" charset="-79"/>
              </a:rPr>
              <a:t>Упр.6 стр. 214</a:t>
            </a:r>
          </a:p>
        </p:txBody>
      </p:sp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142875" y="2762250"/>
            <a:ext cx="8072438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</a:t>
            </a:r>
            <a:r>
              <a:rPr lang="en-US" sz="4000" b="1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HNO</a:t>
            </a:r>
            <a:r>
              <a:rPr lang="en-US" sz="4000" b="1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2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ru-RU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              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N</a:t>
            </a:r>
            <a:r>
              <a:rPr lang="en-US" sz="4000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2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O</a:t>
            </a:r>
            <a:r>
              <a:rPr lang="en-US" sz="4000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3</a:t>
            </a:r>
            <a:endParaRPr lang="ru-RU" sz="4000" b="1">
              <a:solidFill>
                <a:srgbClr val="7030A0"/>
              </a:solidFill>
              <a:ea typeface="Calibri" pitchFamily="34" charset="0"/>
              <a:cs typeface="Tahoma" pitchFamily="34" charset="0"/>
            </a:endParaRPr>
          </a:p>
          <a:p>
            <a:pPr eaLnBrk="0" hangingPunct="0"/>
            <a:r>
              <a:rPr lang="ru-RU" sz="4000" b="1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</a:t>
            </a:r>
            <a:r>
              <a:rPr lang="en-US" sz="4000" b="1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HNO</a:t>
            </a:r>
            <a:r>
              <a:rPr lang="en-US" sz="4000" b="1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3</a:t>
            </a:r>
            <a:r>
              <a:rPr lang="en-US" sz="4000" b="1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ru-RU" sz="4000" b="1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             </a:t>
            </a:r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N</a:t>
            </a:r>
            <a:r>
              <a:rPr lang="en-US" sz="4000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2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O</a:t>
            </a:r>
            <a:r>
              <a:rPr lang="en-US" sz="4000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5</a:t>
            </a:r>
            <a:endParaRPr lang="ru-RU" sz="4000">
              <a:solidFill>
                <a:srgbClr val="7030A0"/>
              </a:solidFill>
              <a:ea typeface="Calibri" pitchFamily="34" charset="0"/>
              <a:cs typeface="Tahoma" pitchFamily="34" charset="0"/>
            </a:endParaRPr>
          </a:p>
          <a:p>
            <a:pPr eaLnBrk="0" hangingPunct="0"/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H</a:t>
            </a:r>
            <a:r>
              <a:rPr lang="en-US" sz="4000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3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PO</a:t>
            </a:r>
            <a:r>
              <a:rPr lang="en-US" sz="4000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4 </a:t>
            </a:r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             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P</a:t>
            </a:r>
            <a:r>
              <a:rPr lang="en-US" sz="4000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2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O</a:t>
            </a:r>
            <a:r>
              <a:rPr lang="en-US" sz="4000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5</a:t>
            </a:r>
            <a:endParaRPr lang="ru-RU" sz="4000">
              <a:solidFill>
                <a:srgbClr val="7030A0"/>
              </a:solidFill>
              <a:ea typeface="Calibri" pitchFamily="34" charset="0"/>
              <a:cs typeface="Tahoma" pitchFamily="34" charset="0"/>
            </a:endParaRPr>
          </a:p>
          <a:p>
            <a:pPr eaLnBrk="0" hangingPunct="0"/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H</a:t>
            </a:r>
            <a:r>
              <a:rPr lang="en-US" sz="4000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2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SO</a:t>
            </a:r>
            <a:r>
              <a:rPr lang="en-US" sz="4000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4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          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</a:t>
            </a:r>
            <a:r>
              <a:rPr lang="en-US" sz="4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SO</a:t>
            </a:r>
            <a:r>
              <a:rPr lang="en-US" sz="4000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3</a:t>
            </a:r>
            <a:endParaRPr lang="ru-RU" sz="4000">
              <a:solidFill>
                <a:srgbClr val="7030A0"/>
              </a:solidFill>
              <a:ea typeface="Calibri" pitchFamily="34" charset="0"/>
              <a:cs typeface="Tahoma" pitchFamily="34" charset="0"/>
            </a:endParaRPr>
          </a:p>
          <a:p>
            <a:pPr eaLnBrk="0" hangingPunct="0"/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H</a:t>
            </a:r>
            <a:r>
              <a:rPr lang="en-US" sz="4000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2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SiO</a:t>
            </a:r>
            <a:r>
              <a:rPr lang="en-US" sz="4000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3</a:t>
            </a:r>
            <a:r>
              <a:rPr lang="ru-RU" sz="4000" baseline="-30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             </a:t>
            </a:r>
            <a:r>
              <a:rPr lang="en-US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ru-RU" sz="4000">
                <a:solidFill>
                  <a:srgbClr val="00000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lang="en-US" sz="4000" b="1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SiO</a:t>
            </a:r>
            <a:r>
              <a:rPr lang="en-US" sz="4000" b="1" baseline="-3000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Tahoma" pitchFamily="34" charset="0"/>
              </a:rPr>
              <a:t>2</a:t>
            </a:r>
            <a:endParaRPr lang="en-US" sz="4000" b="1">
              <a:solidFill>
                <a:srgbClr val="7030A0"/>
              </a:solidFill>
              <a:latin typeface="Calibri" pitchFamily="34" charset="0"/>
              <a:ea typeface="Calibri" pitchFamily="34" charset="0"/>
              <a:cs typeface="Tahoma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flipV="1">
            <a:off x="2857500" y="3071813"/>
            <a:ext cx="2428875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flipV="1">
            <a:off x="2857500" y="3643313"/>
            <a:ext cx="2428875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flipV="1">
            <a:off x="2928938" y="4286250"/>
            <a:ext cx="2428875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flipV="1">
            <a:off x="2928938" y="4857750"/>
            <a:ext cx="2428875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flipV="1">
            <a:off x="3000375" y="5429250"/>
            <a:ext cx="2428875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4624"/>
            <a:ext cx="9144000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en-US" b="1" dirty="0">
              <a:solidFill>
                <a:srgbClr val="000000"/>
              </a:solidFill>
              <a:latin typeface="Arial Black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2800" b="1" dirty="0">
                <a:latin typeface="Arial Black" pitchFamily="34" charset="0"/>
              </a:rPr>
              <a:t>Чем отличаются простые вещества от сложных ?</a:t>
            </a:r>
            <a:endParaRPr lang="en-US" sz="2800" b="1" dirty="0">
              <a:solidFill>
                <a:srgbClr val="000000"/>
              </a:solidFill>
              <a:latin typeface="Arial Black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Какие классы неорганических веществ вам </a:t>
            </a:r>
            <a:r>
              <a:rPr lang="ru-RU" sz="2800" b="1" dirty="0" smtClean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могут </a:t>
            </a:r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подвергаться </a:t>
            </a:r>
            <a:r>
              <a:rPr lang="ru-RU" sz="2800" b="1" dirty="0" smtClean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диссоциации</a:t>
            </a:r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? Какие молекулы </a:t>
            </a:r>
            <a:r>
              <a:rPr lang="ru-RU" sz="2800" b="1" dirty="0" err="1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диссоциируют</a:t>
            </a:r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, а какие – </a:t>
            </a:r>
            <a:r>
              <a:rPr lang="ru-RU" sz="2800" b="1" dirty="0" smtClean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нет</a:t>
            </a:r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?</a:t>
            </a:r>
          </a:p>
          <a:p>
            <a:pPr eaLnBrk="0" hangingPunct="0">
              <a:buFontTx/>
              <a:buChar char="•"/>
            </a:pPr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Что называется электролитами? Признаки электролитов.</a:t>
            </a:r>
          </a:p>
          <a:p>
            <a:pPr eaLnBrk="0" hangingPunct="0"/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Какие </a:t>
            </a:r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вещества называются кислотами с точки зрения ТЭД? Классификация кислот. </a:t>
            </a:r>
          </a:p>
          <a:p>
            <a:pPr eaLnBrk="0" hangingPunct="0"/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Назовите известные вам индикаторы и укажите их цвет </a:t>
            </a:r>
          </a:p>
          <a:p>
            <a:pPr eaLnBrk="0" hangingPunct="0"/>
            <a:r>
              <a:rPr lang="ru-RU" sz="2800" b="1" dirty="0">
                <a:solidFill>
                  <a:srgbClr val="000000"/>
                </a:solidFill>
                <a:latin typeface="Arial Black" pitchFamily="34" charset="0"/>
                <a:cs typeface="Times New Roman" pitchFamily="18" charset="0"/>
              </a:rPr>
              <a:t>в различных средах</a:t>
            </a:r>
            <a:endParaRPr lang="ru-RU" sz="2800" b="1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31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286016"/>
                <a:gridCol w="1828784"/>
              </a:tblGrid>
              <a:tr h="1759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   МОЮЩИЕ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   СРЕДСТВА</a:t>
                      </a:r>
                    </a:p>
                    <a:p>
                      <a:endParaRPr lang="ru-RU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    ОКРАСКА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    ЛАКМУСА</a:t>
                      </a:r>
                    </a:p>
                    <a:p>
                      <a:endParaRPr lang="ru-RU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    ОКРАСКА</a:t>
                      </a:r>
                      <a:r>
                        <a:rPr lang="ru-RU" sz="1800" baseline="0" dirty="0" smtClean="0"/>
                        <a:t> ФЕНОЛФТАЛЕИНА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   РЕАКЦИЯ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   СРЕДЫ</a:t>
                      </a:r>
                    </a:p>
                    <a:p>
                      <a:endParaRPr lang="ru-RU" sz="1800" dirty="0"/>
                    </a:p>
                  </a:txBody>
                  <a:tcPr marT="45708" marB="45708"/>
                </a:tc>
              </a:tr>
              <a:tr h="256028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/>
                        <a:t>РАСТВОР МЫЛА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dirty="0" smtClean="0"/>
                    </a:p>
                    <a:p>
                      <a:pPr marL="342900" indent="-342900">
                        <a:buAutoNum type="arabicPeriod"/>
                      </a:pPr>
                      <a:endParaRPr lang="ru-RU" sz="1800" dirty="0" smtClean="0"/>
                    </a:p>
                    <a:p>
                      <a:pPr marL="342900" indent="-342900">
                        <a:buAutoNum type="arabicPeriod"/>
                      </a:pPr>
                      <a:endParaRPr lang="ru-RU" sz="18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/>
                        <a:t>РАСТВОР</a:t>
                      </a:r>
                      <a:r>
                        <a:rPr lang="ru-RU" sz="1800" baseline="0" dirty="0" smtClean="0"/>
                        <a:t> СМС</a:t>
                      </a:r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08" marB="45708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Состав моющих средств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5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8A8AC5-472D-44FD-9CF7-17AEC8282C38}" type="slidenum">
              <a:rPr lang="ru-RU" smtClean="0"/>
              <a:pPr eaLnBrk="1" hangingPunct="1"/>
              <a:t>6</a:t>
            </a:fld>
            <a:endParaRPr lang="ru-RU" smtClean="0"/>
          </a:p>
        </p:txBody>
      </p:sp>
      <p:sp>
        <p:nvSpPr>
          <p:cNvPr id="7" name="Прямоугольник 6"/>
          <p:cNvSpPr/>
          <p:nvPr/>
        </p:nvSpPr>
        <p:spPr>
          <a:xfrm rot="16200000" flipV="1">
            <a:off x="-3286125" y="3286125"/>
            <a:ext cx="6858000" cy="28575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Прямоугольник 8"/>
          <p:cNvSpPr/>
          <p:nvPr/>
        </p:nvSpPr>
        <p:spPr>
          <a:xfrm>
            <a:off x="357158" y="0"/>
            <a:ext cx="8072494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+mn-cs"/>
              </a:rPr>
              <a:t>                      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 -  это электролиты, при диссоциации которых в водных растворах образуются катионы металла (или аммония </a:t>
            </a: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NH</a:t>
            </a:r>
            <a:r>
              <a:rPr lang="en-US" sz="3600" b="1" baseline="-25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en-US" sz="3600" b="1" baseline="3000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+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) и анионы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гидроксогрупп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en-US" sz="3600" b="1" baseline="5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+mn-cs"/>
            </a:endParaRPr>
          </a:p>
        </p:txBody>
      </p:sp>
      <p:sp>
        <p:nvSpPr>
          <p:cNvPr id="15370" name="Прямоугольник 9"/>
          <p:cNvSpPr>
            <a:spLocks noChangeArrowheads="1"/>
          </p:cNvSpPr>
          <p:nvPr/>
        </p:nvSpPr>
        <p:spPr bwMode="auto">
          <a:xfrm>
            <a:off x="428625" y="4071938"/>
            <a:ext cx="82153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000">
                <a:solidFill>
                  <a:srgbClr val="002060"/>
                </a:solidFill>
              </a:rPr>
              <a:t>          </a:t>
            </a:r>
            <a:r>
              <a:rPr lang="en-US" sz="3600">
                <a:solidFill>
                  <a:srgbClr val="002060"/>
                </a:solidFill>
              </a:rPr>
              <a:t>          </a:t>
            </a:r>
          </a:p>
          <a:p>
            <a:r>
              <a:rPr lang="ru-RU" sz="3600">
                <a:solidFill>
                  <a:srgbClr val="002060"/>
                </a:solidFill>
              </a:rPr>
              <a:t>                          </a:t>
            </a:r>
            <a:endParaRPr lang="en-US" sz="3600" baseline="-25000">
              <a:solidFill>
                <a:srgbClr val="002060"/>
              </a:solidFill>
            </a:endParaRPr>
          </a:p>
          <a:p>
            <a:r>
              <a:rPr lang="ru-RU" sz="3600">
                <a:solidFill>
                  <a:srgbClr val="002060"/>
                </a:solidFill>
              </a:rPr>
              <a:t>                          </a:t>
            </a:r>
            <a:endParaRPr lang="en-US" sz="360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14348" y="0"/>
            <a:ext cx="307183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Основания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348" name="Прямоугольник 19"/>
          <p:cNvSpPr>
            <a:spLocks noChangeArrowheads="1"/>
          </p:cNvSpPr>
          <p:nvPr/>
        </p:nvSpPr>
        <p:spPr bwMode="auto">
          <a:xfrm>
            <a:off x="2071688" y="3192463"/>
            <a:ext cx="49291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ru-RU" sz="3600" b="1">
              <a:solidFill>
                <a:srgbClr val="002060"/>
              </a:solidFill>
            </a:endParaRPr>
          </a:p>
          <a:p>
            <a:pPr algn="ctr"/>
            <a:r>
              <a:rPr lang="en-US" sz="3600" b="1">
                <a:solidFill>
                  <a:srgbClr val="002060"/>
                </a:solidFill>
              </a:rPr>
              <a:t>KOH  →</a:t>
            </a:r>
            <a:r>
              <a:rPr lang="ru-RU" sz="3600" b="1">
                <a:solidFill>
                  <a:srgbClr val="002060"/>
                </a:solidFill>
              </a:rPr>
              <a:t>  </a:t>
            </a:r>
            <a:r>
              <a:rPr lang="en-US" sz="3600" b="1">
                <a:solidFill>
                  <a:srgbClr val="002060"/>
                </a:solidFill>
              </a:rPr>
              <a:t>K</a:t>
            </a:r>
            <a:r>
              <a:rPr lang="en-US" sz="3600" b="1" baseline="50000">
                <a:solidFill>
                  <a:srgbClr val="002060"/>
                </a:solidFill>
              </a:rPr>
              <a:t> +   </a:t>
            </a:r>
            <a:r>
              <a:rPr lang="en-US" sz="3600" b="1">
                <a:solidFill>
                  <a:srgbClr val="002060"/>
                </a:solidFill>
              </a:rPr>
              <a:t>+</a:t>
            </a:r>
            <a:endParaRPr lang="ru-RU" sz="3600">
              <a:solidFill>
                <a:srgbClr val="00206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429250" y="3857625"/>
            <a:ext cx="1857375" cy="142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rgbClr val="002060"/>
                </a:solidFill>
              </a:rPr>
              <a:t>   </a:t>
            </a:r>
          </a:p>
          <a:p>
            <a:pPr algn="ctr">
              <a:defRPr/>
            </a:pPr>
            <a:endParaRPr lang="ru-RU" sz="36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ru-RU" sz="3600" b="1" dirty="0">
                <a:solidFill>
                  <a:srgbClr val="002060"/>
                </a:solidFill>
              </a:rPr>
              <a:t>   </a:t>
            </a:r>
            <a:endParaRPr lang="ru-RU" sz="3600" dirty="0"/>
          </a:p>
        </p:txBody>
      </p:sp>
      <p:sp>
        <p:nvSpPr>
          <p:cNvPr id="14350" name="Прямоугольник 26"/>
          <p:cNvSpPr>
            <a:spLocks noChangeArrowheads="1"/>
          </p:cNvSpPr>
          <p:nvPr/>
        </p:nvSpPr>
        <p:spPr bwMode="auto">
          <a:xfrm>
            <a:off x="428625" y="3857625"/>
            <a:ext cx="8286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ru-RU" sz="3600" b="1" dirty="0">
              <a:solidFill>
                <a:srgbClr val="002060"/>
              </a:solidFill>
            </a:endParaRPr>
          </a:p>
          <a:p>
            <a:pPr algn="ctr"/>
            <a:r>
              <a:rPr lang="en-US" sz="3600" b="1" dirty="0" err="1">
                <a:solidFill>
                  <a:srgbClr val="002060"/>
                </a:solidFill>
              </a:rPr>
              <a:t>Ca</a:t>
            </a:r>
            <a:r>
              <a:rPr lang="en-US" sz="3600" b="1" dirty="0">
                <a:solidFill>
                  <a:srgbClr val="002060"/>
                </a:solidFill>
              </a:rPr>
              <a:t>(OH)</a:t>
            </a:r>
            <a:r>
              <a:rPr lang="en-US" sz="3600" b="1" baseline="-25000" dirty="0">
                <a:solidFill>
                  <a:srgbClr val="002060"/>
                </a:solidFill>
              </a:rPr>
              <a:t>2</a:t>
            </a:r>
            <a:r>
              <a:rPr lang="en-US" sz="3600" b="1" dirty="0">
                <a:solidFill>
                  <a:srgbClr val="002060"/>
                </a:solidFill>
              </a:rPr>
              <a:t>          Ca</a:t>
            </a:r>
            <a:r>
              <a:rPr lang="en-US" sz="3600" b="1" baseline="50000" dirty="0">
                <a:solidFill>
                  <a:srgbClr val="002060"/>
                </a:solidFill>
              </a:rPr>
              <a:t>2+   </a:t>
            </a:r>
            <a:r>
              <a:rPr lang="en-US" sz="3600" b="1" dirty="0">
                <a:solidFill>
                  <a:srgbClr val="002060"/>
                </a:solidFill>
              </a:rPr>
              <a:t>+ 2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351" name="Прямоугольник 30"/>
          <p:cNvSpPr>
            <a:spLocks noChangeArrowheads="1"/>
          </p:cNvSpPr>
          <p:nvPr/>
        </p:nvSpPr>
        <p:spPr bwMode="auto">
          <a:xfrm>
            <a:off x="642938" y="4286250"/>
            <a:ext cx="78581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ru-RU" sz="3600" b="1">
              <a:solidFill>
                <a:srgbClr val="002060"/>
              </a:solidFill>
            </a:endParaRPr>
          </a:p>
          <a:p>
            <a:pPr algn="ctr"/>
            <a:endParaRPr lang="ru-RU" sz="3600" b="1">
              <a:solidFill>
                <a:srgbClr val="002060"/>
              </a:solidFill>
            </a:endParaRPr>
          </a:p>
          <a:p>
            <a:pPr algn="ctr"/>
            <a:r>
              <a:rPr lang="ru-RU" sz="3600" b="1">
                <a:solidFill>
                  <a:srgbClr val="002060"/>
                </a:solidFill>
              </a:rPr>
              <a:t>М</a:t>
            </a:r>
            <a:r>
              <a:rPr lang="en-US" sz="3600" b="1">
                <a:solidFill>
                  <a:srgbClr val="002060"/>
                </a:solidFill>
              </a:rPr>
              <a:t>e(OH)</a:t>
            </a:r>
            <a:r>
              <a:rPr lang="en-US" sz="3600" b="1" baseline="-25000">
                <a:solidFill>
                  <a:srgbClr val="002060"/>
                </a:solidFill>
              </a:rPr>
              <a:t>n</a:t>
            </a:r>
            <a:r>
              <a:rPr lang="en-US" sz="3600" b="1">
                <a:solidFill>
                  <a:srgbClr val="002060"/>
                </a:solidFill>
              </a:rPr>
              <a:t>         Me</a:t>
            </a:r>
            <a:r>
              <a:rPr lang="en-US" sz="3600" b="1" baseline="50000">
                <a:solidFill>
                  <a:srgbClr val="002060"/>
                </a:solidFill>
              </a:rPr>
              <a:t>n+   </a:t>
            </a:r>
            <a:r>
              <a:rPr lang="en-US" sz="3600" b="1">
                <a:solidFill>
                  <a:srgbClr val="002060"/>
                </a:solidFill>
              </a:rPr>
              <a:t>+ n </a:t>
            </a:r>
            <a:endParaRPr lang="ru-RU" sz="3600">
              <a:solidFill>
                <a:srgbClr val="002060"/>
              </a:solidFill>
            </a:endParaRPr>
          </a:p>
        </p:txBody>
      </p:sp>
      <p:grpSp>
        <p:nvGrpSpPr>
          <p:cNvPr id="2" name="Группа 31"/>
          <p:cNvGrpSpPr>
            <a:grpSpLocks/>
          </p:cNvGrpSpPr>
          <p:nvPr/>
        </p:nvGrpSpPr>
        <p:grpSpPr bwMode="auto">
          <a:xfrm>
            <a:off x="4071938" y="5572125"/>
            <a:ext cx="928687" cy="214313"/>
            <a:chOff x="3786182" y="5286388"/>
            <a:chExt cx="642942" cy="109936"/>
          </a:xfrm>
        </p:grpSpPr>
        <p:cxnSp>
          <p:nvCxnSpPr>
            <p:cNvPr id="36" name="Прямая со стрелкой 35"/>
            <p:cNvCxnSpPr/>
            <p:nvPr/>
          </p:nvCxnSpPr>
          <p:spPr>
            <a:xfrm>
              <a:off x="3786182" y="5286388"/>
              <a:ext cx="642942" cy="162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 rot="10800000">
              <a:off x="3786182" y="5394695"/>
              <a:ext cx="642942" cy="1629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38"/>
          <p:cNvGrpSpPr>
            <a:grpSpLocks/>
          </p:cNvGrpSpPr>
          <p:nvPr/>
        </p:nvGrpSpPr>
        <p:grpSpPr bwMode="auto">
          <a:xfrm>
            <a:off x="4071938" y="4643438"/>
            <a:ext cx="928687" cy="215900"/>
            <a:chOff x="3786182" y="5286388"/>
            <a:chExt cx="642942" cy="144464"/>
          </a:xfrm>
        </p:grpSpPr>
        <p:cxnSp>
          <p:nvCxnSpPr>
            <p:cNvPr id="40" name="Прямая со стрелкой 39"/>
            <p:cNvCxnSpPr/>
            <p:nvPr/>
          </p:nvCxnSpPr>
          <p:spPr>
            <a:xfrm>
              <a:off x="3786182" y="5286388"/>
              <a:ext cx="642942" cy="1062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 rot="10800000">
              <a:off x="3786182" y="5429789"/>
              <a:ext cx="642942" cy="1063"/>
            </a:xfrm>
            <a:prstGeom prst="straightConnector1">
              <a:avLst/>
            </a:prstGeom>
            <a:ln w="254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Прямоугольник 41"/>
          <p:cNvSpPr/>
          <p:nvPr/>
        </p:nvSpPr>
        <p:spPr>
          <a:xfrm>
            <a:off x="6786563" y="4214813"/>
            <a:ext cx="1643062" cy="2000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36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</a:rPr>
              <a:t>O</a:t>
            </a:r>
            <a:r>
              <a:rPr lang="ru-RU" sz="3600" b="1" dirty="0">
                <a:solidFill>
                  <a:srgbClr val="FF0000"/>
                </a:solidFill>
              </a:rPr>
              <a:t>Н</a:t>
            </a:r>
            <a:r>
              <a:rPr lang="en-US" sz="3600" b="1" baseline="50000" dirty="0">
                <a:solidFill>
                  <a:srgbClr val="FF0000"/>
                </a:solidFill>
              </a:rPr>
              <a:t>-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643688" y="3286125"/>
            <a:ext cx="2143125" cy="1857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36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</a:rPr>
              <a:t>O</a:t>
            </a:r>
            <a:r>
              <a:rPr lang="ru-RU" sz="3600" b="1" dirty="0">
                <a:solidFill>
                  <a:srgbClr val="FF0000"/>
                </a:solidFill>
              </a:rPr>
              <a:t>Н</a:t>
            </a:r>
            <a:r>
              <a:rPr lang="en-US" sz="3600" b="1" baseline="50000" dirty="0">
                <a:solidFill>
                  <a:srgbClr val="FF0000"/>
                </a:solidFill>
              </a:rPr>
              <a:t>-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78550" y="3749675"/>
            <a:ext cx="1643063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Lucida Sans Unicode"/>
                <a:cs typeface="+mn-cs"/>
              </a:rPr>
              <a:t>O</a:t>
            </a:r>
            <a:r>
              <a:rPr lang="ru-RU" sz="3600" b="1" dirty="0">
                <a:solidFill>
                  <a:srgbClr val="FF0000"/>
                </a:solidFill>
                <a:latin typeface="Lucida Sans Unicode"/>
                <a:cs typeface="+mn-cs"/>
              </a:rPr>
              <a:t>Н</a:t>
            </a:r>
            <a:r>
              <a:rPr lang="en-US" sz="3600" b="1" baseline="50000" dirty="0">
                <a:solidFill>
                  <a:srgbClr val="FF0000"/>
                </a:solidFill>
                <a:latin typeface="Lucida Sans Unicode"/>
                <a:cs typeface="+mn-cs"/>
              </a:rPr>
              <a:t>-</a:t>
            </a:r>
            <a:r>
              <a:rPr lang="en-US" sz="3600" b="1" dirty="0">
                <a:solidFill>
                  <a:srgbClr val="FF0000"/>
                </a:solidFill>
                <a:latin typeface="Lucida Sans Unicode"/>
                <a:cs typeface="+mn-cs"/>
              </a:rPr>
              <a:t> </a:t>
            </a:r>
            <a:endParaRPr lang="ru-RU" sz="3600" dirty="0">
              <a:solidFill>
                <a:srgbClr val="FF0000"/>
              </a:solidFill>
              <a:latin typeface="Lucida Sans Unicode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5973" y="2875002"/>
            <a:ext cx="7162121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i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Диссоциация оснований: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4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43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647700" y="244475"/>
            <a:ext cx="7632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600" b="1" i="1" u="sng">
                <a:solidFill>
                  <a:srgbClr val="CC0000"/>
                </a:solidFill>
              </a:rPr>
              <a:t>ПРАВИЛА  БЕЗОПАСНОСТИ</a:t>
            </a:r>
            <a:endParaRPr lang="ru-RU" sz="3600" i="1">
              <a:solidFill>
                <a:srgbClr val="CC0000"/>
              </a:solidFill>
            </a:endParaRPr>
          </a:p>
        </p:txBody>
      </p:sp>
      <p:sp>
        <p:nvSpPr>
          <p:cNvPr id="15363" name="Rectangle 9"/>
          <p:cNvSpPr>
            <a:spLocks noChangeArrowheads="1"/>
          </p:cNvSpPr>
          <p:nvPr/>
        </p:nvSpPr>
        <p:spPr bwMode="auto">
          <a:xfrm>
            <a:off x="5000625" y="1143000"/>
            <a:ext cx="350043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Щелочь – едкое вещество! Разрушает и раздражает кожу, слизистые оболочки</a:t>
            </a:r>
            <a:r>
              <a:rPr lang="ru-RU" sz="2000" b="1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5364" name="Rectangle 10"/>
          <p:cNvSpPr>
            <a:spLocks noChangeArrowheads="1"/>
          </p:cNvSpPr>
          <p:nvPr/>
        </p:nvSpPr>
        <p:spPr bwMode="auto">
          <a:xfrm>
            <a:off x="5000625" y="2571750"/>
            <a:ext cx="38195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Попавшие на кожу капли раствора щелочи немедленно смойте сильной струей холодной  воды, а затем обработайте поврежденную поверхность  1% раствором уксусной кислоты.</a:t>
            </a:r>
          </a:p>
        </p:txBody>
      </p:sp>
      <p:pic>
        <p:nvPicPr>
          <p:cNvPr id="1536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428750"/>
            <a:ext cx="4667250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813" y="0"/>
            <a:ext cx="74295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Физические свойства оснований</a:t>
            </a:r>
          </a:p>
        </p:txBody>
      </p:sp>
      <p:pic>
        <p:nvPicPr>
          <p:cNvPr id="3" name="Рисунок 2" descr="гидроксид натр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3" y="4286250"/>
            <a:ext cx="1643062" cy="125412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4" name="Рисунок 3" descr="гидроксид бари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3" y="1785938"/>
            <a:ext cx="1571625" cy="128587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5" name="Рисунок 4" descr="гидроксид кальция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6188" y="1714500"/>
            <a:ext cx="1643062" cy="129857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6" name="Рисунок 5" descr="гидроксид кобальта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29438" y="4286250"/>
            <a:ext cx="1711325" cy="1284288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7" name="Рисунок 6" descr="гидроксид лития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0" y="1714500"/>
            <a:ext cx="1736725" cy="1411288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8" name="Рисунок 7" descr="CopperChlorideBasic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6188" y="4286250"/>
            <a:ext cx="1643062" cy="134937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sp>
        <p:nvSpPr>
          <p:cNvPr id="17417" name="TextBox 8"/>
          <p:cNvSpPr txBox="1">
            <a:spLocks noChangeArrowheads="1"/>
          </p:cNvSpPr>
          <p:nvPr/>
        </p:nvSpPr>
        <p:spPr bwMode="auto">
          <a:xfrm>
            <a:off x="500063" y="3286125"/>
            <a:ext cx="1643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Ba(OH)</a:t>
            </a:r>
            <a:r>
              <a:rPr lang="en-US" sz="2000">
                <a:latin typeface="Calibri" pitchFamily="34" charset="0"/>
              </a:rPr>
              <a:t>2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17418" name="TextBox 9"/>
          <p:cNvSpPr txBox="1">
            <a:spLocks noChangeArrowheads="1"/>
          </p:cNvSpPr>
          <p:nvPr/>
        </p:nvSpPr>
        <p:spPr bwMode="auto">
          <a:xfrm>
            <a:off x="6929438" y="5715000"/>
            <a:ext cx="170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Co(OH)</a:t>
            </a:r>
            <a:r>
              <a:rPr lang="en-US" sz="2000">
                <a:latin typeface="Calibri" pitchFamily="34" charset="0"/>
              </a:rPr>
              <a:t>2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17419" name="TextBox 10"/>
          <p:cNvSpPr txBox="1">
            <a:spLocks noChangeArrowheads="1"/>
          </p:cNvSpPr>
          <p:nvPr/>
        </p:nvSpPr>
        <p:spPr bwMode="auto">
          <a:xfrm>
            <a:off x="571500" y="5715000"/>
            <a:ext cx="1643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NaOH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17420" name="TextBox 11"/>
          <p:cNvSpPr txBox="1">
            <a:spLocks noChangeArrowheads="1"/>
          </p:cNvSpPr>
          <p:nvPr/>
        </p:nvSpPr>
        <p:spPr bwMode="auto">
          <a:xfrm>
            <a:off x="3786188" y="3286125"/>
            <a:ext cx="1643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Ca(OH)</a:t>
            </a:r>
            <a:r>
              <a:rPr lang="en-US" sz="2000">
                <a:latin typeface="Calibri" pitchFamily="34" charset="0"/>
              </a:rPr>
              <a:t>2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17421" name="TextBox 12"/>
          <p:cNvSpPr txBox="1">
            <a:spLocks noChangeArrowheads="1"/>
          </p:cNvSpPr>
          <p:nvPr/>
        </p:nvSpPr>
        <p:spPr bwMode="auto">
          <a:xfrm>
            <a:off x="6929438" y="3357563"/>
            <a:ext cx="1643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LiOH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17422" name="TextBox 13"/>
          <p:cNvSpPr txBox="1">
            <a:spLocks noChangeArrowheads="1"/>
          </p:cNvSpPr>
          <p:nvPr/>
        </p:nvSpPr>
        <p:spPr bwMode="auto">
          <a:xfrm>
            <a:off x="3786188" y="5786438"/>
            <a:ext cx="1643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Cu(OH)</a:t>
            </a:r>
            <a:r>
              <a:rPr lang="en-US" sz="2000">
                <a:latin typeface="Calibri" pitchFamily="34" charset="0"/>
              </a:rPr>
              <a:t>2</a:t>
            </a:r>
            <a:endParaRPr lang="ru-RU" sz="2800">
              <a:latin typeface="Calibri" pitchFamily="34" charset="0"/>
            </a:endParaRPr>
          </a:p>
        </p:txBody>
      </p:sp>
      <p:pic>
        <p:nvPicPr>
          <p:cNvPr id="15" name="Рисунок 14" descr="гидроксид натр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3" y="4286250"/>
            <a:ext cx="1643062" cy="125412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16" name="Рисунок 15" descr="гидроксид бари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3" y="1785938"/>
            <a:ext cx="1571625" cy="128587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4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2060"/>
                </a:solidFill>
                <a:latin typeface="Arial Black" pitchFamily="34" charset="0"/>
              </a:rPr>
              <a:t>Классификация оснований</a:t>
            </a:r>
            <a:endParaRPr lang="en-US" b="1" i="1" dirty="0" smtClean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54627" name="AutoShape 3"/>
          <p:cNvSpPr>
            <a:spLocks noChangeArrowheads="1"/>
          </p:cNvSpPr>
          <p:nvPr/>
        </p:nvSpPr>
        <p:spPr bwMode="gray">
          <a:xfrm rot="5400000">
            <a:off x="1209652" y="3576638"/>
            <a:ext cx="2181225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FFFFF">
                  <a:gamma/>
                  <a:shade val="78824"/>
                  <a:invGamma/>
                  <a:alpha val="98000"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78824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gray">
          <a:xfrm flipH="1" flipV="1">
            <a:off x="468313" y="27813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/>
          <a:p>
            <a:pPr algn="ctr"/>
            <a:endParaRPr lang="ru-RU" sz="2800">
              <a:solidFill>
                <a:srgbClr val="1C1C1C"/>
              </a:solidFill>
              <a:latin typeface="Georgia" pitchFamily="18" charset="0"/>
            </a:endParaRP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gray">
          <a:xfrm>
            <a:off x="1258888" y="3500438"/>
            <a:ext cx="201136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3200" b="1">
                <a:solidFill>
                  <a:srgbClr val="1C1C1C"/>
                </a:solidFill>
                <a:latin typeface="Times New Roman" pitchFamily="18" charset="0"/>
              </a:rPr>
              <a:t>NaOH</a:t>
            </a:r>
          </a:p>
          <a:p>
            <a:pPr algn="ctr"/>
            <a:r>
              <a:rPr lang="en-US" sz="3200" b="1">
                <a:solidFill>
                  <a:srgbClr val="1C1C1C"/>
                </a:solidFill>
                <a:latin typeface="Times New Roman" pitchFamily="18" charset="0"/>
              </a:rPr>
              <a:t>KOH</a:t>
            </a:r>
          </a:p>
          <a:p>
            <a:pPr algn="ctr"/>
            <a:r>
              <a:rPr lang="en-US" sz="3200" b="1">
                <a:solidFill>
                  <a:srgbClr val="1C1C1C"/>
                </a:solidFill>
                <a:latin typeface="Times New Roman" pitchFamily="18" charset="0"/>
              </a:rPr>
              <a:t>Ba(OH)</a:t>
            </a:r>
            <a:r>
              <a:rPr lang="en-US" sz="2000" b="1">
                <a:solidFill>
                  <a:srgbClr val="1C1C1C"/>
                </a:solidFill>
                <a:latin typeface="Times New Roman" pitchFamily="18" charset="0"/>
              </a:rPr>
              <a:t>2</a:t>
            </a:r>
          </a:p>
          <a:p>
            <a:pPr algn="ctr"/>
            <a:r>
              <a:rPr lang="en-US" sz="3200" b="1">
                <a:solidFill>
                  <a:srgbClr val="1C1C1C"/>
                </a:solidFill>
                <a:latin typeface="Times New Roman" pitchFamily="18" charset="0"/>
              </a:rPr>
              <a:t>LiOH</a:t>
            </a:r>
          </a:p>
        </p:txBody>
      </p:sp>
      <p:sp>
        <p:nvSpPr>
          <p:cNvPr id="154635" name="AutoShape 11"/>
          <p:cNvSpPr>
            <a:spLocks noChangeArrowheads="1"/>
          </p:cNvSpPr>
          <p:nvPr/>
        </p:nvSpPr>
        <p:spPr bwMode="gray">
          <a:xfrm rot="5400000">
            <a:off x="5657851" y="3486157"/>
            <a:ext cx="2143138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rgbClr val="FFFFFF">
                  <a:gamma/>
                  <a:shade val="78824"/>
                  <a:invGamma/>
                  <a:alpha val="98000"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78824"/>
                  <a:invGamma/>
                  <a:alpha val="98000"/>
                </a:srgbClr>
              </a:gs>
            </a:gsLst>
            <a:lin ang="540000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9" name="Text Box 14"/>
          <p:cNvSpPr txBox="1">
            <a:spLocks noChangeArrowheads="1"/>
          </p:cNvSpPr>
          <p:nvPr/>
        </p:nvSpPr>
        <p:spPr bwMode="gray">
          <a:xfrm>
            <a:off x="5508625" y="3643313"/>
            <a:ext cx="2370138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500" b="1">
                <a:latin typeface="Times New Roman" pitchFamily="18" charset="0"/>
              </a:rPr>
              <a:t>Cu(OH)</a:t>
            </a:r>
            <a:r>
              <a:rPr lang="en-US" sz="2500" b="1" baseline="-25000">
                <a:latin typeface="Times New Roman" pitchFamily="18" charset="0"/>
              </a:rPr>
              <a:t>2</a:t>
            </a:r>
          </a:p>
          <a:p>
            <a:pPr algn="ctr"/>
            <a:r>
              <a:rPr lang="en-US" sz="2500" b="1">
                <a:latin typeface="Times New Roman" pitchFamily="18" charset="0"/>
              </a:rPr>
              <a:t>Al(OH)</a:t>
            </a:r>
            <a:r>
              <a:rPr lang="en-US" sz="2500" b="1" baseline="-25000">
                <a:latin typeface="Times New Roman" pitchFamily="18" charset="0"/>
              </a:rPr>
              <a:t>3</a:t>
            </a:r>
          </a:p>
          <a:p>
            <a:pPr algn="ctr"/>
            <a:r>
              <a:rPr lang="en-US" sz="2500" b="1">
                <a:latin typeface="Times New Roman" pitchFamily="18" charset="0"/>
              </a:rPr>
              <a:t>Ni(OH)</a:t>
            </a:r>
            <a:r>
              <a:rPr lang="en-US" sz="2500" b="1" baseline="-25000">
                <a:latin typeface="Times New Roman" pitchFamily="18" charset="0"/>
              </a:rPr>
              <a:t>2</a:t>
            </a:r>
          </a:p>
          <a:p>
            <a:pPr algn="ctr"/>
            <a:r>
              <a:rPr lang="en-US" sz="2500" b="1">
                <a:latin typeface="Times New Roman" pitchFamily="18" charset="0"/>
              </a:rPr>
              <a:t>Fe(OH)</a:t>
            </a:r>
            <a:r>
              <a:rPr lang="en-US" sz="2500" b="1" baseline="-25000">
                <a:latin typeface="Times New Roman" pitchFamily="18" charset="0"/>
              </a:rPr>
              <a:t>2</a:t>
            </a:r>
          </a:p>
          <a:p>
            <a:pPr algn="ctr"/>
            <a:r>
              <a:rPr lang="en-US" sz="2500" b="1">
                <a:latin typeface="Times New Roman" pitchFamily="18" charset="0"/>
              </a:rPr>
              <a:t>Fe(OH)</a:t>
            </a:r>
            <a:r>
              <a:rPr lang="en-US" sz="2500" b="1" baseline="-25000">
                <a:latin typeface="Times New Roman" pitchFamily="18" charset="0"/>
              </a:rPr>
              <a:t>3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643438" y="1125538"/>
            <a:ext cx="4176712" cy="1185862"/>
            <a:chOff x="3969" y="1126"/>
            <a:chExt cx="1502" cy="339"/>
          </a:xfrm>
        </p:grpSpPr>
        <p:sp>
          <p:nvSpPr>
            <p:cNvPr id="18454" name="AutoShape 20"/>
            <p:cNvSpPr>
              <a:spLocks noChangeArrowheads="1"/>
            </p:cNvSpPr>
            <p:nvPr/>
          </p:nvSpPr>
          <p:spPr bwMode="gray">
            <a:xfrm>
              <a:off x="3969" y="1126"/>
              <a:ext cx="1502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45454"/>
                </a:gs>
                <a:gs pos="50000">
                  <a:srgbClr val="EAEAEA"/>
                </a:gs>
                <a:gs pos="100000">
                  <a:srgbClr val="545454"/>
                </a:gs>
              </a:gsLst>
              <a:lin ang="5400000" scaled="1"/>
            </a:gradFill>
            <a:ln>
              <a:noFill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4645" name="AutoShape 21"/>
            <p:cNvSpPr>
              <a:spLocks noChangeArrowheads="1"/>
            </p:cNvSpPr>
            <p:nvPr/>
          </p:nvSpPr>
          <p:spPr bwMode="gray">
            <a:xfrm>
              <a:off x="3988" y="1145"/>
              <a:ext cx="1464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alpha val="89999"/>
                  </a:schemeClr>
                </a:gs>
                <a:gs pos="50000">
                  <a:schemeClr val="folHlink">
                    <a:gamma/>
                    <a:tint val="33725"/>
                    <a:invGamma/>
                  </a:schemeClr>
                </a:gs>
                <a:gs pos="100000">
                  <a:schemeClr val="folHlink">
                    <a:alpha val="89999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21" name="Rectangle 22"/>
          <p:cNvSpPr>
            <a:spLocks noChangeArrowheads="1"/>
          </p:cNvSpPr>
          <p:nvPr/>
        </p:nvSpPr>
        <p:spPr bwMode="gray">
          <a:xfrm>
            <a:off x="4859338" y="1268413"/>
            <a:ext cx="39608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1C1C1C"/>
                </a:solidFill>
              </a:rPr>
              <a:t>Нерастворимые</a:t>
            </a:r>
            <a:endParaRPr lang="en-US" sz="3600" b="1">
              <a:solidFill>
                <a:srgbClr val="1C1C1C"/>
              </a:solidFill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23850" y="1196975"/>
            <a:ext cx="4103688" cy="1114425"/>
            <a:chOff x="555" y="1126"/>
            <a:chExt cx="1502" cy="339"/>
          </a:xfrm>
        </p:grpSpPr>
        <p:sp>
          <p:nvSpPr>
            <p:cNvPr id="154648" name="AutoShape 24"/>
            <p:cNvSpPr>
              <a:spLocks noChangeArrowheads="1"/>
            </p:cNvSpPr>
            <p:nvPr/>
          </p:nvSpPr>
          <p:spPr bwMode="gray">
            <a:xfrm>
              <a:off x="555" y="1126"/>
              <a:ext cx="1502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36078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36078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649" name="AutoShape 25"/>
            <p:cNvSpPr>
              <a:spLocks noChangeArrowheads="1"/>
            </p:cNvSpPr>
            <p:nvPr/>
          </p:nvSpPr>
          <p:spPr bwMode="gray">
            <a:xfrm>
              <a:off x="574" y="1145"/>
              <a:ext cx="1464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alpha val="89999"/>
                  </a:schemeClr>
                </a:gs>
                <a:gs pos="5000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89999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23" name="Rectangle 26"/>
          <p:cNvSpPr>
            <a:spLocks noChangeArrowheads="1"/>
          </p:cNvSpPr>
          <p:nvPr/>
        </p:nvSpPr>
        <p:spPr bwMode="gray">
          <a:xfrm>
            <a:off x="539750" y="1071563"/>
            <a:ext cx="36004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1C1C1C"/>
                </a:solidFill>
              </a:rPr>
              <a:t>Растворимые</a:t>
            </a:r>
            <a:endParaRPr lang="en-US" sz="3600" b="1">
              <a:solidFill>
                <a:srgbClr val="1C1C1C"/>
              </a:solidFill>
            </a:endParaRPr>
          </a:p>
          <a:p>
            <a:pPr algn="ctr"/>
            <a:r>
              <a:rPr lang="ru-RU" sz="3600" b="1">
                <a:solidFill>
                  <a:srgbClr val="1C1C1C"/>
                </a:solidFill>
              </a:rPr>
              <a:t>(щелочи)</a:t>
            </a:r>
            <a:endParaRPr lang="en-US" sz="3600" b="1">
              <a:solidFill>
                <a:srgbClr val="1C1C1C"/>
              </a:solidFill>
            </a:endParaRPr>
          </a:p>
        </p:txBody>
      </p:sp>
      <p:sp>
        <p:nvSpPr>
          <p:cNvPr id="154651" name="AutoShape 27"/>
          <p:cNvSpPr>
            <a:spLocks noChangeArrowheads="1"/>
          </p:cNvSpPr>
          <p:nvPr/>
        </p:nvSpPr>
        <p:spPr bwMode="gray">
          <a:xfrm flipV="1">
            <a:off x="1285875" y="2357438"/>
            <a:ext cx="1955800" cy="1357312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53" name="AutoShape 29"/>
          <p:cNvSpPr>
            <a:spLocks noChangeArrowheads="1"/>
          </p:cNvSpPr>
          <p:nvPr/>
        </p:nvSpPr>
        <p:spPr bwMode="gray">
          <a:xfrm flipV="1">
            <a:off x="5724525" y="2349500"/>
            <a:ext cx="1981200" cy="137160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27" name="Picture 16" descr="i?id=20763046&amp;tov=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429250"/>
            <a:ext cx="1582738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Рисунок 20" descr="гидроксид натри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5286375"/>
            <a:ext cx="1643063" cy="125412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74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1000"/>
                                        <p:tgtEl>
                                          <p:spTgt spid="17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17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1000"/>
                                        <p:tgtEl>
                                          <p:spTgt spid="17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1000"/>
                                        <p:tgtEl>
                                          <p:spTgt spid="17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5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17421" grpId="0"/>
      <p:bldP spid="17423" grpId="0"/>
      <p:bldP spid="154651" grpId="0" animBg="1"/>
      <p:bldP spid="15465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1740</TotalTime>
  <Words>674</Words>
  <Application>Microsoft Office PowerPoint</Application>
  <PresentationFormat>Экран (4:3)</PresentationFormat>
  <Paragraphs>225</Paragraphs>
  <Slides>23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Открытая</vt:lpstr>
      <vt:lpstr>Тема Office</vt:lpstr>
      <vt:lpstr>          Основания. Свойства оснований в свете теории электролитической диссоциации</vt:lpstr>
      <vt:lpstr>Девиз урока</vt:lpstr>
      <vt:lpstr>Презентация PowerPoint</vt:lpstr>
      <vt:lpstr>Презентация PowerPoint</vt:lpstr>
      <vt:lpstr>Состав моющих средств</vt:lpstr>
      <vt:lpstr>Презентация PowerPoint</vt:lpstr>
      <vt:lpstr>Презентация PowerPoint</vt:lpstr>
      <vt:lpstr>Презентация PowerPoint</vt:lpstr>
      <vt:lpstr>Классификация оснований</vt:lpstr>
      <vt:lpstr>   Таблица растворимости   кислот, оснований, солей</vt:lpstr>
      <vt:lpstr>По какому признаку основания разделены на группы?</vt:lpstr>
      <vt:lpstr>    Классификация оснований по  числу гидроксогрупп (по кислотности)</vt:lpstr>
      <vt:lpstr>Презентация PowerPoint</vt:lpstr>
      <vt:lpstr>Презентация PowerPoint</vt:lpstr>
      <vt:lpstr>Презентация PowerPoint</vt:lpstr>
      <vt:lpstr>Химические свойства щелочей</vt:lpstr>
      <vt:lpstr>Презентация PowerPoint</vt:lpstr>
      <vt:lpstr>Презентация PowerPoint</vt:lpstr>
      <vt:lpstr>Презентация PowerPoint</vt:lpstr>
      <vt:lpstr>Тест «Пятерочка»</vt:lpstr>
      <vt:lpstr>Презентация PowerPoint</vt:lpstr>
      <vt:lpstr>Проверь себя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IRONMANN (AKA SHAMAN)</dc:creator>
  <cp:lastModifiedBy>Admin</cp:lastModifiedBy>
  <cp:revision>71</cp:revision>
  <dcterms:created xsi:type="dcterms:W3CDTF">2013-03-11T10:36:48Z</dcterms:created>
  <dcterms:modified xsi:type="dcterms:W3CDTF">2018-01-27T17:41:12Z</dcterms:modified>
</cp:coreProperties>
</file>