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0" r:id="rId18"/>
    <p:sldId id="273" r:id="rId19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817"/>
    <a:srgbClr val="280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16" autoAdjust="0"/>
  </p:normalViewPr>
  <p:slideViewPr>
    <p:cSldViewPr>
      <p:cViewPr varScale="1">
        <p:scale>
          <a:sx n="89" d="100"/>
          <a:sy n="89" d="100"/>
        </p:scale>
        <p:origin x="-366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8E737B8-B984-4CD7-8E45-AE7977AEE23A}" type="slidenum">
              <a:t>‹#›</a:t>
            </a:fld>
            <a:endParaRPr lang="ru-RU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730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B148A4A-2BAA-46C6-B76E-0EC00A064B75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55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FEE4EC-3AEE-4374-94FF-97F378D22560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3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74231F-DE63-4193-BBF3-78A3F6CB5CE7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9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B5807E-021D-4637-85A0-E0F0E62AB674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A7646B-E1A0-4403-A7CE-9E3ABEDE3D00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2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A359EA-C2A4-40B0-A32A-2DFE99678ACB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8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F777B3-BDC4-44BF-AEC1-EA97EBAA542B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8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0162DE-CFFB-4B4C-8F90-31D51571FF9D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6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A7EA3A-9254-42DF-B42A-8E667FD78172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0A6041-B12D-4FD9-A93B-5702F0BE8D57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6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5CAE14-DCFE-4DA9-BB9B-D61EFBB7E89F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4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18A112-050A-46A7-8D40-CA19EB6BDC3E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6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A886E57-D8B7-49EA-AE0C-977328781264}" type="slidenum"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  <a:cs typeface="Arial Unicode MS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5479" y="1296000"/>
            <a:ext cx="5249042" cy="186046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Исследовательская</a:t>
            </a:r>
            <a:r>
              <a:rPr lang="ru-RU" sz="2400" b="1" i="0" u="none" strike="noStrike" kern="1200" dirty="0" smtClean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ru-RU" sz="2400" b="1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работа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«Шахматы — больше,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чем просто игра»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6000" y="4035240"/>
            <a:ext cx="2432310" cy="215554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Исполнитель</a:t>
            </a:r>
            <a:r>
              <a:rPr lang="ru-RU" sz="2000" b="1" i="0" u="none" strike="noStrike" kern="1200" dirty="0" smtClean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dirty="0" smtClean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Трефилов </a:t>
            </a:r>
            <a:r>
              <a:rPr lang="ru-RU" sz="20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Евгений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1629" y="200520"/>
            <a:ext cx="5876265" cy="38583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МБОУ ДО «Станция юных техников» г. Ижевска</a:t>
            </a:r>
            <a:endParaRPr lang="ru-RU" sz="20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0000" y="7101720"/>
            <a:ext cx="1739880" cy="818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Ижевск 2017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3371F4-BCDE-4EBA-9A3B-6F05DFFCE83E}" type="slidenum"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096975" cy="7584644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 smtClean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 smtClean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 smtClean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 smtClean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Рисунок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9 — Матч шахматного робота CHESSKa (Россия)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против робота КUKA Monstr (Германия).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Турнир закончился победой российского робота (май 2012 г)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11920" y="611484"/>
            <a:ext cx="6840760" cy="464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7B4D4D-1629-4B97-9EE2-BD44FA3C5A52}" type="slidenum"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38572" y="3770127"/>
            <a:ext cx="2880441" cy="2341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926277" y="3744867"/>
            <a:ext cx="2927759" cy="23532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5484" y="25052"/>
            <a:ext cx="9289032" cy="722873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lvl="0" algn="ctr" hangingPunct="0"/>
            <a:r>
              <a:rPr lang="ru-RU" sz="2400" b="1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  <a:endParaRPr lang="ru-RU" sz="2400" b="1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ctr" hangingPunct="0"/>
            <a:r>
              <a:rPr lang="ru-RU" sz="2400" b="1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Основные </a:t>
            </a:r>
            <a:r>
              <a:rPr lang="ru-RU" sz="2400" b="1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правила игры в шахматы</a:t>
            </a:r>
          </a:p>
          <a:p>
            <a:pPr lvl="0" algn="just" hangingPunct="0"/>
            <a:endParaRPr lang="ru-RU" sz="2800" b="1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В шахматы играют два партнера. Игрок, имеющий белые фигуры, начинает партию. Цель каждого игрока состоит в нападении на короля противника таким образом, чтобы эта фигура не имела никакого спасения. Игрок, который достиг этой цели, поставил мат и выиграл партию. Если никто из партнеров не может поставить мат, то игра заканчивается вничью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.</a:t>
            </a: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ctr" hangingPunct="0"/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Рисунок 10 - Начальная позиция фигур</a:t>
            </a:r>
          </a:p>
          <a:p>
            <a:pPr lvl="0" algn="ctr" hangingPunct="0"/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на шахматной доске и основной состав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фигур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5" y="2915741"/>
            <a:ext cx="3456384" cy="352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A74A90-57B2-46B5-B55F-6596715B696C}" type="slidenum">
              <a:t>12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-71442"/>
            <a:ext cx="10080000" cy="7560000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0" y="6230880"/>
            <a:ext cx="9720000" cy="15677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None/>
              <a:tabLst/>
              <a:defRPr sz="1000"/>
            </a:pPr>
            <a:r>
              <a:rPr lang="ru-RU" sz="2000" b="0" i="0" u="none" strike="noStrike" kern="1200" dirty="0" smtClean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Рисунок </a:t>
            </a:r>
            <a:r>
              <a:rPr lang="ru-RU" sz="20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11 — Ходы фигур: а) слона; б) ладьи; в) ферзя; г) коня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ru-RU" sz="2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3791" y="3009961"/>
            <a:ext cx="409834" cy="38583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а</a:t>
            </a: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0000" y="5688000"/>
            <a:ext cx="1807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2000" y="5040000"/>
            <a:ext cx="1807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8927" y="2963571"/>
            <a:ext cx="414066" cy="38583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б)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3791" y="6329377"/>
            <a:ext cx="403422" cy="38583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2275" y="6343450"/>
            <a:ext cx="360718" cy="38583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г)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206915"/>
            <a:ext cx="6039977" cy="280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19" y="3310622"/>
            <a:ext cx="6140657" cy="301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16E957-C1F3-477C-825F-7A595B417786}" type="slidenum">
              <a:t>13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4000" y="4248000"/>
            <a:ext cx="9720000" cy="1401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None/>
              <a:tabLst/>
              <a:defRPr sz="1000"/>
            </a:pPr>
            <a:endParaRPr lang="ru-RU" sz="20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None/>
              <a:tabLst/>
              <a:defRPr sz="1000"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Рисунок 12 — Ходы фигур: а) пешки; б) короля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ru-RU" sz="2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6000" y="4104000"/>
            <a:ext cx="409834" cy="38583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а</a:t>
            </a: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8423" y="4154161"/>
            <a:ext cx="431121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б</a:t>
            </a:r>
            <a:r>
              <a:rPr lang="ru-RU" sz="24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26" y="539477"/>
            <a:ext cx="7276420" cy="338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2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103" y="395461"/>
            <a:ext cx="9289032" cy="50596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algn="ctr"/>
            <a:r>
              <a:rPr lang="ru-RU" sz="2400" b="1" dirty="0"/>
              <a:t>Результаты опроса учащихся </a:t>
            </a:r>
            <a:endParaRPr lang="ru-RU" sz="2400" i="0" u="none" strike="noStrike" dirty="0" smtClean="0">
              <a:effectLst/>
            </a:endParaRPr>
          </a:p>
          <a:p>
            <a:pPr marL="0" marR="0" lvl="0" indent="0" algn="ctr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/>
            </a:pPr>
            <a:endParaRPr lang="ru-RU" sz="6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algn="just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defRPr sz="2200"/>
            </a:pPr>
            <a:r>
              <a:rPr lang="ru-RU" sz="2000" b="0" i="0" u="none" strike="noStrike" kern="12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      </a:t>
            </a:r>
            <a:r>
              <a:rPr lang="ru-RU" sz="2000" dirty="0">
                <a:solidFill>
                  <a:srgbClr val="411817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Для того, чтобы исследовать влияние занятий шахмат на успеваемость школьников, в моей шахматной секции мною и моим преподавателем Цодовой Светланой Игоревной был проведен небольшой опрос. Дата проведения опроса — 10 декабря 2017 года, место  проведения — «Спортивная школа по шахматам», г. Ижевск, ул. Пушкинская д. 138. Было опрошено 43 учащихся шахматной секции, возраст опрошенных — 7-8 лет. Учащимся были заданы следующие </a:t>
            </a:r>
            <a:r>
              <a:rPr lang="ru-RU" sz="2000" dirty="0" smtClean="0">
                <a:solidFill>
                  <a:srgbClr val="411817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вопросы и получены ответы:</a:t>
            </a:r>
            <a:endParaRPr lang="ru-RU" sz="2000" dirty="0">
              <a:solidFill>
                <a:srgbClr val="411817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algn="just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defRPr sz="2200"/>
            </a:pPr>
            <a:r>
              <a:rPr lang="ru-RU" sz="2000" b="1" i="1" dirty="0" smtClean="0">
                <a:solidFill>
                  <a:srgbClr val="411817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-  </a:t>
            </a:r>
            <a:r>
              <a:rPr lang="ru-RU" sz="2000" b="1" i="1" dirty="0">
                <a:solidFill>
                  <a:srgbClr val="411817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С тех пор как ты начал играть в шахматы, замечаешь ли ты у себя улучшение внимательности, усидчивости, памяти</a:t>
            </a:r>
            <a:r>
              <a:rPr lang="ru-RU" sz="2000" dirty="0" smtClean="0">
                <a:solidFill>
                  <a:srgbClr val="411817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?</a:t>
            </a:r>
            <a:endParaRPr lang="ru-RU" sz="2000" b="0" dirty="0" smtClean="0">
              <a:solidFill>
                <a:srgbClr val="411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2" y="4427909"/>
            <a:ext cx="696862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0A6041-B12D-4FD9-A93B-5702F0BE8D57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80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2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0" y="0"/>
            <a:ext cx="9289032" cy="5105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endParaRPr lang="ru-RU" sz="2000" b="1" i="1" dirty="0" smtClean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 -  Замечаешь ли ты пользу от игры в шахматы в изучении школьных предметов?</a:t>
            </a:r>
          </a:p>
          <a:p>
            <a:endParaRPr lang="ru-RU" sz="2000" dirty="0" smtClean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ru-RU" sz="2000" dirty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2000" b="1" i="1" dirty="0" smtClean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Какова твоя успеваемость в школе?</a:t>
            </a:r>
          </a:p>
          <a:p>
            <a:endParaRPr lang="ru-RU" sz="2000" dirty="0" smtClean="0">
              <a:solidFill>
                <a:srgbClr val="280F0E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u="none" strike="noStrike" kern="1200" dirty="0" smtClean="0">
              <a:ln>
                <a:noFill/>
              </a:ln>
              <a:solidFill>
                <a:srgbClr val="280F0E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0A6041-B12D-4FD9-A93B-5702F0BE8D57}" type="slidenum">
              <a:rPr lang="ru-RU" smtClean="0"/>
              <a:t>15</a:t>
            </a:fld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80" y="971525"/>
            <a:ext cx="6769931" cy="306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47" y="4643933"/>
            <a:ext cx="7156205" cy="26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8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2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70" y="149691"/>
            <a:ext cx="9478470" cy="363030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endParaRPr lang="ru-RU" sz="2000" b="1" i="1" dirty="0" smtClean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pPr indent="363538"/>
            <a:r>
              <a:rPr lang="ru-RU" sz="2000" b="1" i="1" dirty="0" smtClean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Результаты опроса показывают, что:</a:t>
            </a:r>
          </a:p>
          <a:p>
            <a:pPr algn="just"/>
            <a:endParaRPr lang="ru-RU" sz="2000" dirty="0" smtClean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среди детей, обучающихся в шахматном кружке, нет никого, кто учился бы на «2». Большая часть обучающихся шахматам — дети с высоким уровнем успеваемости («5-4»);</a:t>
            </a:r>
          </a:p>
          <a:p>
            <a:pPr algn="just"/>
            <a:endParaRPr lang="ru-RU" sz="2000" dirty="0" smtClean="0">
              <a:solidFill>
                <a:srgbClr val="41181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занятия шахматами улучшают внимание, усидчивость и память учащихся, положительно влияют на изучение школьных предметов и на успеваемость в школе.</a:t>
            </a:r>
          </a:p>
          <a:p>
            <a:endParaRPr lang="ru-RU" sz="2000" dirty="0" smtClean="0">
              <a:solidFill>
                <a:srgbClr val="280F0E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u="none" strike="noStrike" kern="1200" dirty="0" smtClean="0">
              <a:ln>
                <a:noFill/>
              </a:ln>
              <a:solidFill>
                <a:srgbClr val="280F0E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0A6041-B12D-4FD9-A93B-5702F0BE8D5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00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03B36F-02EC-4624-8DF9-6BAA6CFA597D}" type="slidenum">
              <a:t>17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599" y="432000"/>
            <a:ext cx="8987399" cy="6548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2400">
                <a:solidFill>
                  <a:srgbClr val="330000"/>
                </a:solidFill>
              </a:defRPr>
            </a:pPr>
            <a:endParaRPr lang="ru-RU" sz="24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81" y="164687"/>
            <a:ext cx="9631497" cy="822163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lvl="0" indent="363538" algn="ctr" hangingPunct="0">
              <a:spcBef>
                <a:spcPts val="1191"/>
              </a:spcBef>
              <a:spcAft>
                <a:spcPts val="992"/>
              </a:spcAft>
              <a:defRPr sz="2400">
                <a:solidFill>
                  <a:srgbClr val="330000"/>
                </a:solidFill>
              </a:defRPr>
            </a:pPr>
            <a:r>
              <a:rPr lang="ru-RU" sz="2400" b="1" dirty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 Заключение</a:t>
            </a:r>
          </a:p>
          <a:p>
            <a:pPr lvl="0" indent="363538" algn="just" hangingPunct="0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30000"/>
                </a:solidFill>
              </a:defRPr>
            </a:pP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  </a:t>
            </a:r>
            <a:r>
              <a:rPr lang="ru-RU" sz="2000" dirty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Таким образом, выдвинутая ранее гипотеза доказана. Польза шахмат заключается в том, что в процессе занятий шахматами</a:t>
            </a: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:</a:t>
            </a:r>
            <a:endParaRPr lang="ru-RU" sz="2000" dirty="0">
              <a:solidFill>
                <a:srgbClr val="33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  <a:p>
            <a:pPr marL="342900" lvl="0" indent="-342900" algn="just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rgbClr val="330000"/>
                </a:solidFill>
              </a:defRPr>
            </a:pP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дети </a:t>
            </a:r>
            <a:r>
              <a:rPr lang="ru-RU" sz="2000" dirty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учатся самостоятельно принимать решения</a:t>
            </a: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;</a:t>
            </a:r>
          </a:p>
          <a:p>
            <a:pPr marL="342900" lvl="0" indent="-342900" algn="just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rgbClr val="330000"/>
                </a:solidFill>
              </a:defRPr>
            </a:pP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дети </a:t>
            </a:r>
            <a:r>
              <a:rPr lang="ru-RU" sz="2000" dirty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учатся концентрировать внимание;</a:t>
            </a:r>
          </a:p>
          <a:p>
            <a:pPr marL="342900" lvl="0" indent="-342900" algn="just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rgbClr val="330000"/>
                </a:solidFill>
              </a:defRPr>
            </a:pP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у </a:t>
            </a:r>
            <a:r>
              <a:rPr lang="ru-RU" sz="2000" dirty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детей развивается пространственное мышление;</a:t>
            </a:r>
          </a:p>
          <a:p>
            <a:pPr marL="342900" lvl="0" indent="-342900" algn="just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rgbClr val="330000"/>
                </a:solidFill>
              </a:defRPr>
            </a:pP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у </a:t>
            </a:r>
            <a:r>
              <a:rPr lang="ru-RU" sz="2000" dirty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детей формируется навыки планирования действий;</a:t>
            </a:r>
          </a:p>
          <a:p>
            <a:pPr marL="342900" lvl="0" indent="-342900" algn="just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rgbClr val="330000"/>
                </a:solidFill>
              </a:defRPr>
            </a:pP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у </a:t>
            </a:r>
            <a:r>
              <a:rPr lang="ru-RU" sz="2000" dirty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детей развивается внимательность, усидчивость, память;</a:t>
            </a:r>
          </a:p>
          <a:p>
            <a:pPr marL="342900" lvl="0" indent="-342900" algn="just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rgbClr val="330000"/>
                </a:solidFill>
              </a:defRPr>
            </a:pP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все </a:t>
            </a:r>
            <a:r>
              <a:rPr lang="ru-RU" sz="2000" dirty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вышеперечисленное положительно влияет на усвоение школьной программы и способствует повышению школьной успеваемости</a:t>
            </a: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.</a:t>
            </a:r>
          </a:p>
          <a:p>
            <a:pPr lvl="0" algn="just" hangingPunct="0">
              <a:lnSpc>
                <a:spcPct val="115000"/>
              </a:lnSpc>
              <a:spcBef>
                <a:spcPts val="901"/>
              </a:spcBef>
              <a:spcAft>
                <a:spcPts val="700"/>
              </a:spcAft>
              <a:defRPr sz="2400">
                <a:solidFill>
                  <a:srgbClr val="330000"/>
                </a:solidFill>
              </a:defRPr>
            </a:pPr>
            <a:r>
              <a:rPr lang="ru-RU" sz="2000" dirty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 «Шахматы — это не просто спорт. Они делают человека мудрее и дальновиднее, помогают объективно оценивать сложившуюся ситуацию, просчитывать поступки на несколько ходов вперед. Необходимо, чтобы шахматы развивались по всей стране</a:t>
            </a: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».</a:t>
            </a:r>
          </a:p>
          <a:p>
            <a:pPr lvl="0" algn="r" hangingPunct="0">
              <a:lnSpc>
                <a:spcPct val="115000"/>
              </a:lnSpc>
              <a:spcBef>
                <a:spcPts val="901"/>
              </a:spcBef>
              <a:spcAft>
                <a:spcPts val="700"/>
              </a:spcAft>
              <a:defRPr sz="2400">
                <a:solidFill>
                  <a:srgbClr val="330000"/>
                </a:solidFill>
              </a:defRPr>
            </a:pP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В</a:t>
            </a:r>
            <a:r>
              <a:rPr lang="ru-RU" sz="2000" dirty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. В. Путин, президент </a:t>
            </a:r>
            <a:r>
              <a:rPr lang="ru-RU" sz="2000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Российской Федерации</a:t>
            </a:r>
            <a:endParaRPr lang="ru-RU" sz="2000" dirty="0">
              <a:solidFill>
                <a:srgbClr val="33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  <a:p>
            <a:pPr marL="342900" lvl="0" indent="-342900" algn="just" hangingPunct="0">
              <a:spcBef>
                <a:spcPts val="1191"/>
              </a:spcBef>
              <a:spcAft>
                <a:spcPts val="992"/>
              </a:spcAft>
              <a:buFont typeface="Arial" pitchFamily="34" charset="0"/>
              <a:buChar char="•"/>
              <a:defRPr sz="2400"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03B36F-02EC-4624-8DF9-6BAA6CFA597D}" type="slidenum">
              <a:t>18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599" y="432000"/>
            <a:ext cx="8987399" cy="6548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2400">
                <a:solidFill>
                  <a:srgbClr val="330000"/>
                </a:solidFill>
              </a:defRPr>
            </a:pPr>
            <a:endParaRPr lang="ru-RU" sz="24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81" y="3211995"/>
            <a:ext cx="9631497" cy="21270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lvl="0" indent="363538" algn="ctr" hangingPunct="0">
              <a:spcBef>
                <a:spcPts val="1191"/>
              </a:spcBef>
              <a:spcAft>
                <a:spcPts val="992"/>
              </a:spcAft>
              <a:defRPr sz="2400">
                <a:solidFill>
                  <a:srgbClr val="330000"/>
                </a:solidFill>
              </a:defRPr>
            </a:pPr>
            <a:r>
              <a:rPr lang="ru-RU" sz="2400" b="1" dirty="0" smtClean="0">
                <a:solidFill>
                  <a:srgbClr val="330000"/>
                </a:solidFill>
                <a:latin typeface="Arial" pitchFamily="18"/>
                <a:ea typeface="Microsoft YaHei" pitchFamily="2"/>
                <a:cs typeface="Arial Unicode MS" pitchFamily="2"/>
              </a:rPr>
              <a:t>Спасибо за внимание!</a:t>
            </a:r>
            <a:endParaRPr lang="ru-RU" sz="2000" dirty="0">
              <a:solidFill>
                <a:srgbClr val="33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  <a:p>
            <a:pPr marL="342900" lvl="0" indent="-342900" algn="just" hangingPunct="0">
              <a:spcBef>
                <a:spcPts val="1191"/>
              </a:spcBef>
              <a:spcAft>
                <a:spcPts val="992"/>
              </a:spcAft>
              <a:buFont typeface="Arial" pitchFamily="34" charset="0"/>
              <a:buChar char="•"/>
              <a:defRPr sz="2400"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019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E29262-A28F-43D8-906F-CE4B17778EBB}" type="slidenum"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484" y="246542"/>
            <a:ext cx="9289032" cy="7248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/>
            </a:pPr>
            <a:r>
              <a:rPr lang="ru-RU" sz="2400" b="1" i="0" u="none" strike="noStrike" kern="1200" dirty="0" smtClean="0">
                <a:ln>
                  <a:noFill/>
                </a:ln>
                <a:solidFill>
                  <a:srgbClr val="330000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Введение</a:t>
            </a:r>
          </a:p>
          <a:p>
            <a:pPr marL="0" marR="0" lvl="0" indent="0" algn="ctr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/>
            </a:pPr>
            <a:endParaRPr lang="ru-RU" sz="20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algn="just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defRPr sz="2200"/>
            </a:pPr>
            <a:r>
              <a:rPr lang="ru-RU" sz="2000" b="0" i="0" u="none" strike="noStrike" kern="120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  </a:t>
            </a:r>
            <a:r>
              <a:rPr lang="ru-RU" sz="2000" b="0" i="0" u="none" strike="noStrike" kern="12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    </a:t>
            </a:r>
            <a:r>
              <a:rPr lang="ru-RU" sz="2000" b="0" i="0" u="none" strike="noStrike" kern="1200" dirty="0" smtClean="0">
                <a:ln>
                  <a:noFill/>
                </a:ln>
                <a:solidFill>
                  <a:srgbClr val="411817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«</a:t>
            </a:r>
            <a:r>
              <a:rPr lang="ru-RU" sz="2000" b="0" i="0" u="none" strike="noStrike" kern="1200" dirty="0">
                <a:ln>
                  <a:noFill/>
                </a:ln>
                <a:solidFill>
                  <a:srgbClr val="411817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Шахматы — это гимнастика для мозгов», - писал Блез Паскаль, великий французский ученый </a:t>
            </a:r>
            <a:r>
              <a:rPr lang="ru-RU" sz="2000" b="0" i="0" u="none" strike="noStrike" kern="1200" dirty="0">
                <a:ln>
                  <a:noFill/>
                </a:ln>
                <a:solidFill>
                  <a:srgbClr val="411817"/>
                </a:solidFill>
                <a:latin typeface="Arial" pitchFamily="34" charset="0"/>
                <a:ea typeface="Arial" pitchFamily="34"/>
                <a:cs typeface="Arial" pitchFamily="34" charset="0"/>
              </a:rPr>
              <a:t>XVII</a:t>
            </a:r>
            <a:r>
              <a:rPr lang="ru-RU" sz="2000" b="0" i="0" u="none" strike="noStrike" kern="1200" dirty="0">
                <a:ln>
                  <a:noFill/>
                </a:ln>
                <a:solidFill>
                  <a:srgbClr val="411817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 в.</a:t>
            </a:r>
          </a:p>
          <a:p>
            <a:pPr algn="just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defRPr sz="2200"/>
            </a:pPr>
            <a:r>
              <a:rPr lang="ru-RU" sz="2000" b="0" i="0" u="none" strike="noStrike" kern="1200" dirty="0" smtClean="0">
                <a:ln>
                  <a:noFill/>
                </a:ln>
                <a:solidFill>
                  <a:srgbClr val="411817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       Гипотеза: шахматы </a:t>
            </a:r>
            <a:r>
              <a:rPr lang="ru-RU" sz="2000" b="0" i="0" u="none" strike="noStrike" kern="1200" dirty="0">
                <a:ln>
                  <a:noFill/>
                </a:ln>
                <a:solidFill>
                  <a:srgbClr val="411817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— это не только увлекательная игра, но и </a:t>
            </a:r>
            <a:r>
              <a:rPr lang="ru-RU" sz="2000" b="0" i="0" u="none" strike="noStrike" kern="1200" dirty="0" smtClean="0">
                <a:ln>
                  <a:noFill/>
                </a:ln>
                <a:solidFill>
                  <a:srgbClr val="411817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отличный </a:t>
            </a:r>
            <a:r>
              <a:rPr lang="ru-RU" sz="2000" b="0" i="0" u="none" strike="noStrike" kern="1200" dirty="0">
                <a:ln>
                  <a:noFill/>
                </a:ln>
                <a:solidFill>
                  <a:srgbClr val="411817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способ развития мышления и </a:t>
            </a:r>
            <a:r>
              <a:rPr lang="ru-RU" sz="2000" b="0" i="0" u="none" strike="noStrike" kern="1200" dirty="0" smtClean="0">
                <a:ln>
                  <a:noFill/>
                </a:ln>
                <a:solidFill>
                  <a:srgbClr val="411817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памяти.</a:t>
            </a:r>
            <a:endParaRPr lang="ru-RU" sz="2000" b="0" i="0" u="none" strike="noStrike" kern="1200" dirty="0">
              <a:ln>
                <a:noFill/>
              </a:ln>
              <a:solidFill>
                <a:srgbClr val="411817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       Цель </a:t>
            </a:r>
            <a:r>
              <a:rPr lang="ru-RU" sz="2000" dirty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работы: </a:t>
            </a:r>
            <a:endParaRPr lang="ru-RU" sz="2000" dirty="0" smtClean="0">
              <a:solidFill>
                <a:srgbClr val="411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познакомить слушателей с историей возникновения шахмат и основными правилами этой игры;</a:t>
            </a:r>
            <a:endParaRPr lang="ru-RU" sz="2000" dirty="0" smtClean="0">
              <a:solidFill>
                <a:srgbClr val="411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11817"/>
                </a:solidFill>
                <a:effectLst/>
                <a:latin typeface="Arial" pitchFamily="34" charset="0"/>
                <a:cs typeface="Arial" pitchFamily="34" charset="0"/>
              </a:rPr>
              <a:t>показать, что занятия шахматы </a:t>
            </a:r>
            <a:r>
              <a:rPr lang="ru-RU" sz="2000" i="0" u="none" strike="noStrike" dirty="0" smtClean="0">
                <a:solidFill>
                  <a:srgbClr val="411817"/>
                </a:solidFill>
                <a:effectLst/>
                <a:latin typeface="Arial" pitchFamily="34" charset="0"/>
                <a:cs typeface="Arial" pitchFamily="34" charset="0"/>
              </a:rPr>
              <a:t>способствуют повышению школьной успеваемости.</a:t>
            </a:r>
          </a:p>
          <a:p>
            <a:pPr algn="just"/>
            <a:endParaRPr lang="ru-RU" sz="2000" dirty="0" smtClean="0">
              <a:solidFill>
                <a:srgbClr val="411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       Задачи</a:t>
            </a:r>
            <a:r>
              <a:rPr lang="ru-RU" sz="2000" dirty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000" dirty="0" smtClean="0">
              <a:solidFill>
                <a:srgbClr val="411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собрать информацию об истории возникновения шахмат;</a:t>
            </a:r>
            <a:endParaRPr lang="ru-RU" sz="2000" dirty="0" smtClean="0">
              <a:solidFill>
                <a:srgbClr val="411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описать основные правила этой игры;</a:t>
            </a:r>
            <a:endParaRPr lang="ru-RU" sz="2000" dirty="0" smtClean="0">
              <a:solidFill>
                <a:srgbClr val="411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разработать </a:t>
            </a:r>
            <a:r>
              <a:rPr lang="ru-RU" sz="2000" dirty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вопросы и провести анкетирование учащихся;</a:t>
            </a:r>
            <a:endParaRPr lang="ru-RU" sz="2000" dirty="0" smtClean="0">
              <a:solidFill>
                <a:srgbClr val="411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411817"/>
                </a:solidFill>
                <a:latin typeface="Arial" pitchFamily="34" charset="0"/>
                <a:cs typeface="Arial" pitchFamily="34" charset="0"/>
              </a:rPr>
              <a:t>проанализировать влияние шахмат на умственные и личные качества учащихся и их школьную успеваемость.</a:t>
            </a:r>
            <a:endParaRPr lang="ru-RU" sz="2000" b="0" dirty="0" smtClean="0">
              <a:solidFill>
                <a:srgbClr val="411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FDEA5A-6B2C-4B23-AD91-D6772DFDFA4C}" type="slidenum">
              <a:t>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200" y="1158839"/>
            <a:ext cx="9272624" cy="6214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lvl="0" algn="just" hangingPunct="0">
              <a:defRPr>
                <a:solidFill>
                  <a:srgbClr val="330000"/>
                </a:solidFill>
              </a:defRPr>
            </a:pPr>
            <a:r>
              <a:rPr lang="ru-RU" sz="2000" b="1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</a:t>
            </a: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4264" y="299159"/>
            <a:ext cx="10080000" cy="859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50000"/>
              </a:lnSpc>
              <a:spcBef>
                <a:spcPts val="581"/>
              </a:spcBef>
              <a:spcAft>
                <a:spcPts val="581"/>
              </a:spcAft>
              <a:buNone/>
              <a:tabLst>
                <a:tab pos="203760" algn="l"/>
              </a:tabLst>
              <a:defRPr sz="3200" kern="1200">
                <a:solidFill>
                  <a:srgbClr val="000000"/>
                </a:solidFill>
                <a:ea typeface="Arial Unicode MS" pitchFamily="34"/>
                <a:cs typeface="Arial Unicode MS" pitchFamily="34"/>
              </a:defRPr>
            </a:pPr>
            <a:endParaRPr lang="ru-RU" sz="2000" b="1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18"/>
              <a:ea typeface="Arial Unicode MS" pitchFamily="34"/>
              <a:cs typeface="Arial Unicode MS" pitchFamily="3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5856" y="3059757"/>
            <a:ext cx="3824279" cy="30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56336" y="3179097"/>
            <a:ext cx="3006720" cy="28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24464" y="358170"/>
            <a:ext cx="8640960" cy="7477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581"/>
              </a:spcBef>
              <a:spcAft>
                <a:spcPts val="581"/>
              </a:spcAft>
              <a:tabLst>
                <a:tab pos="203760" algn="l"/>
              </a:tabLst>
              <a:defRPr sz="3200" kern="1200">
                <a:solidFill>
                  <a:srgbClr val="000000"/>
                </a:solidFill>
                <a:ea typeface="Arial Unicode MS" pitchFamily="34"/>
                <a:cs typeface="Arial Unicode MS" pitchFamily="34"/>
              </a:defRPr>
            </a:pPr>
            <a:r>
              <a:rPr lang="ru-RU" sz="2400" b="0" i="0" u="none" strike="noStrike" kern="1200" dirty="0" smtClean="0">
                <a:ln>
                  <a:noFill/>
                </a:ln>
                <a:solidFill>
                  <a:srgbClr val="330000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  </a:t>
            </a:r>
            <a:r>
              <a:rPr lang="ru-RU" sz="2400" b="1" i="0" u="none" strike="noStrike" kern="1200" dirty="0" smtClean="0">
                <a:ln>
                  <a:noFill/>
                </a:ln>
                <a:solidFill>
                  <a:srgbClr val="330000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  </a:t>
            </a:r>
            <a:r>
              <a:rPr lang="ru-RU" sz="2400" b="1" dirty="0">
                <a:solidFill>
                  <a:srgbClr val="33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История шахмат: через века и страны</a:t>
            </a: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/>
            </a:pPr>
            <a:endParaRPr lang="ru-RU" sz="20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lvl="0" indent="363538" algn="just" hangingPunct="0">
              <a:defRPr>
                <a:solidFill>
                  <a:srgbClr val="330000"/>
                </a:solidFill>
              </a:defRPr>
            </a:pPr>
            <a:r>
              <a:rPr lang="ru-RU" sz="2000" b="1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Возникновение</a:t>
            </a: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indent="363538" algn="just" hangingPunct="0">
              <a:defRPr>
                <a:solidFill>
                  <a:srgbClr val="330000"/>
                </a:solidFill>
              </a:defRPr>
            </a:pP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Шахматы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были изобретены в Индии в V—VI веке.  Слово "шахматы"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изначально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происходит от персидского «Шах» (король) и арабского слова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«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мат» (умер).</a:t>
            </a: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    </a:t>
            </a: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>
                <a:solidFill>
                  <a:srgbClr val="33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ctr" hangingPunct="0">
              <a:defRPr>
                <a:solidFill>
                  <a:srgbClr val="330000"/>
                </a:solidFill>
              </a:defRPr>
            </a:pPr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Рисунок 1 — Индийские шахматы чатуранга</a:t>
            </a: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927E1A-CAFE-4B03-8E9C-FD999DA62ABE}" type="slidenum">
              <a:t>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000" y="539477"/>
            <a:ext cx="9169560" cy="655272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44368" y="2380001"/>
            <a:ext cx="3622680" cy="32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2364900"/>
            <a:ext cx="4266172" cy="324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2000" y="44147"/>
            <a:ext cx="9289032" cy="7261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lvl="0" indent="363538" algn="just" hangingPunct="0"/>
            <a:endParaRPr lang="ru-RU" sz="2000" b="1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indent="363538" algn="just" hangingPunct="0"/>
            <a:r>
              <a:rPr lang="ru-RU" sz="2000" b="1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Шахматы </a:t>
            </a:r>
            <a:r>
              <a:rPr lang="ru-RU" sz="2000" b="1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на востоке</a:t>
            </a:r>
          </a:p>
          <a:p>
            <a:pPr lvl="0" indent="363538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indent="363538" algn="just" hangingPunct="0"/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Чатуранга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получила широкое распространение в восточных странах,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получив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следующие названия: </a:t>
            </a:r>
            <a:r>
              <a:rPr lang="ru-RU" sz="2000" b="1" i="1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шатрандж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у арабов, </a:t>
            </a:r>
            <a:r>
              <a:rPr lang="ru-RU" sz="2000" b="1" i="1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шатранг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 у персов, </a:t>
            </a:r>
            <a:r>
              <a:rPr lang="ru-RU" sz="2000" b="1" i="1" dirty="0" smtClean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шатар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в Монголии, </a:t>
            </a:r>
            <a:r>
              <a:rPr lang="ru-RU" sz="2000" b="1" i="1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шахмат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 у таджиков, </a:t>
            </a:r>
            <a:r>
              <a:rPr lang="ru-RU" sz="2000" b="1" i="1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сянцы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 у китайцев, </a:t>
            </a:r>
            <a:r>
              <a:rPr lang="ru-RU" sz="2000" b="1" i="1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чанги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 у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корейцев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, </a:t>
            </a:r>
            <a:r>
              <a:rPr lang="ru-RU" sz="2000" b="1" i="1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сеги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 — у японцев, </a:t>
            </a:r>
            <a:r>
              <a:rPr lang="ru-RU" sz="2000" b="1" i="1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макрук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— у таиландцев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.</a:t>
            </a: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ctr" hangingPunct="0">
              <a:defRPr sz="1400"/>
            </a:pPr>
            <a:endParaRPr lang="ru-RU" sz="2000" dirty="0" smtClean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ctr" hangingPunct="0">
              <a:defRPr sz="1400"/>
            </a:pP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Рисунок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2 — Сянцы    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                          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Рисунок 3 — Сеги</a:t>
            </a:r>
          </a:p>
          <a:p>
            <a:pPr lvl="0" algn="ctr" hangingPunct="0">
              <a:defRPr sz="1400"/>
            </a:pP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(китайские шахматы)          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                 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(японские шахматы)</a:t>
            </a: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2AA392-9639-4EDF-BDF5-CF7ADEEA9B0E}" type="slidenum">
              <a:t>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000" y="471600"/>
            <a:ext cx="9164160" cy="6872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080" y="238320"/>
            <a:ext cx="9498960" cy="9175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</a:t>
            </a:r>
            <a:endParaRPr lang="en-US" sz="2000" b="0" i="0" u="none" strike="noStrike" kern="1200" spc="0" dirty="0" smtClean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  <a:r>
              <a:rPr lang="en-US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</a:t>
            </a:r>
            <a:r>
              <a:rPr lang="ru-RU" sz="2000" b="1" i="0" u="none" strike="noStrike" kern="1200" spc="0" dirty="0" smtClean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Шахматы </a:t>
            </a:r>
            <a:r>
              <a:rPr lang="ru-RU" sz="2000" b="1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на Руси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Шахматы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появились на Руси приблизительно в 820 году.  </a:t>
            </a:r>
            <a:endParaRPr lang="en-US" sz="2000" b="0" i="0" u="none" strike="noStrike" kern="1200" spc="0" dirty="0" smtClean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Древняя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русская игра </a:t>
            </a:r>
            <a:r>
              <a:rPr lang="ru-RU" sz="2000" b="1" i="1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таврели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была похожа на первые русские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шахматы</a:t>
            </a:r>
            <a:endParaRPr lang="en-US" sz="2000" b="0" i="0" u="none" strike="noStrike" kern="1200" spc="0" dirty="0" smtClean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.</a:t>
            </a: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Рисунок 4 — Таврели (русские шахматы)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   С 16 века начинают появляться шахматные клубы и создаваться первые </a:t>
            </a:r>
            <a:endParaRPr lang="en-US" sz="2000" b="0" i="0" u="none" strike="noStrike" kern="1200" spc="0" dirty="0" smtClean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учебники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по шахматам. В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19 веке начинают проводиться международные </a:t>
            </a:r>
            <a:endParaRPr lang="en-US" sz="2000" b="0" i="0" u="none" strike="noStrike" kern="1200" spc="0" dirty="0" smtClean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матчи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и турниры. Для контроля времени в конце 19 века были изобретены </a:t>
            </a:r>
            <a:endParaRPr lang="en-US" sz="2000" b="0" i="0" u="none" strike="noStrike" kern="1200" spc="0" dirty="0" smtClean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шахматные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часы.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marL="0" marR="0" lvl="0" indent="394200" algn="just" rtl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46560" y="1857242"/>
            <a:ext cx="4833395" cy="29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8479" y="1857242"/>
            <a:ext cx="4618081" cy="29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E6C39A-8B91-4D14-9E2F-352A1B731115}" type="slidenum">
              <a:t>6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808" y="3275781"/>
            <a:ext cx="4789080" cy="296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60392" y="3257998"/>
            <a:ext cx="3218759" cy="29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69051" y="179437"/>
            <a:ext cx="9289032" cy="78517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lvl="0" hangingPunct="0"/>
            <a:endParaRPr lang="en-US" sz="2000" b="1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hangingPunct="0"/>
            <a:r>
              <a:rPr lang="en-US" sz="2000" b="1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   </a:t>
            </a:r>
            <a:r>
              <a:rPr lang="ru-RU" sz="2000" b="1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Современные шахматы</a:t>
            </a: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indent="363538" algn="just" hangingPunct="0"/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Современные шахматы - это настольная логическая игра со специальными фигурами. Доска, на которую ставятся фигуры, состоит из 64 клеток - 32 белых и 32 черных.</a:t>
            </a:r>
            <a:r>
              <a:rPr lang="en-US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В шахматы играют два соперника: один из них - светлыми фигурами, </a:t>
            </a:r>
            <a:r>
              <a:rPr lang="en-US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второй - темными. У каждого из противников по 16 фигур - один король, один </a:t>
            </a:r>
            <a:r>
              <a:rPr lang="en-US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ферзь, по две ладьи, по два слона, по два коня и по восемь пешек.</a:t>
            </a:r>
            <a:endParaRPr lang="en-US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en-US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en-US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ctr" hangingPunct="0"/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Рисунок 5 — Современные шахматы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</a:p>
          <a:p>
            <a:pPr lvl="0" algn="just" hangingPunct="0"/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</a:t>
            </a:r>
            <a:endParaRPr lang="ru-RU" sz="2000" dirty="0" smtClean="0"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B7D737-847E-442D-91A5-3D0562FFDC40}" type="slidenum">
              <a:t>7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000" y="471600"/>
            <a:ext cx="9164160" cy="7010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6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80072" y="1934460"/>
            <a:ext cx="4979160" cy="36910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34634" y="-139251"/>
            <a:ext cx="9289032" cy="75604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lvl="0" indent="363538" hangingPunct="0"/>
            <a:endParaRPr lang="ru-RU" sz="2400" b="1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indent="363538" hangingPunct="0"/>
            <a:r>
              <a:rPr lang="ru-RU" sz="2000" b="1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Новые </a:t>
            </a:r>
            <a:r>
              <a:rPr lang="ru-RU" sz="2000" b="1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виды шахмат</a:t>
            </a:r>
          </a:p>
          <a:p>
            <a:pPr lvl="0" indent="363538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indent="363538" algn="just" hangingPunct="0"/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В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шахматы можно играть даже втроем. Пример такой игры — шахматы на доске в форме шестиконечной звезды, разделенной на треугольные клетки (изобретены в России в 2001 году).</a:t>
            </a: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ctr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ctr" hangingPunct="0"/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ctr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ctr" hangingPunct="0"/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Рисунок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6 — Шахматы на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троих игроков</a:t>
            </a:r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just" hangingPunct="0"/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</a:t>
            </a:r>
            <a:r>
              <a:rPr lang="ru-RU" sz="24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</a:p>
          <a:p>
            <a:pPr lvl="0" algn="just" hangingPunct="0"/>
            <a:r>
              <a:rPr lang="ru-RU" sz="24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</a:t>
            </a: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C4243E-082F-4B06-A10F-F1EC8A936EB3}" type="slidenum">
              <a:t>8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83840" y="144000"/>
            <a:ext cx="9164160" cy="8370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endParaRPr lang="ru-RU" sz="2600" b="0" i="0" u="none" strike="noStrike" kern="1200" spc="0" dirty="0">
              <a:ln>
                <a:noFill/>
              </a:ln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655" y="-40969"/>
            <a:ext cx="10080000" cy="7615902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04" y="-40969"/>
            <a:ext cx="9289032" cy="8740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lvl="0" indent="363538" algn="just" hangingPunct="0">
              <a:defRPr sz="2600"/>
            </a:pPr>
            <a:endParaRPr lang="ru-RU" sz="2400" b="1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indent="363538" algn="just" hangingPunct="0">
              <a:defRPr sz="2600"/>
            </a:pPr>
            <a:r>
              <a:rPr lang="ru-RU" sz="2000" b="1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Шахматные </a:t>
            </a:r>
            <a:r>
              <a:rPr lang="ru-RU" sz="2000" b="1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компьютеры и роботы</a:t>
            </a:r>
          </a:p>
          <a:p>
            <a:pPr lvl="0" indent="363538" algn="just" hangingPunct="0">
              <a:defRPr sz="2600"/>
            </a:pPr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indent="363538" algn="just" hangingPunct="0">
              <a:defRPr sz="2600"/>
            </a:pP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Современные технологии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не стоят на месте. Инженеры создали много шахматных машин и компьютерных программ для обучения и проведения  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состязаний. Первое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знаковое событие произошло в 1994 году, когда программа «Fritz 3» выиграла у всех гроссмейстеров на то время. Эту программу смог победить только Гарри Каспаров — выдающийся советский и российский шахматист. В феврале 1996 года Гарри Каспаров победил шахматный суперкомпьютер Deep Blue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.</a:t>
            </a: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 sz="2600"/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 sz="2600"/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 sz="2600"/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 sz="2600"/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 sz="2600"/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 sz="2600"/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 sz="2600"/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 sz="2600"/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 sz="2600"/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 sz="2600"/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indent="368999" algn="ctr" hangingPunct="0">
              <a:tabLst>
                <a:tab pos="12240" algn="l"/>
              </a:tabLst>
              <a:defRPr sz="2600">
                <a:solidFill>
                  <a:srgbClr val="000000"/>
                </a:solidFill>
              </a:defRPr>
            </a:pPr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indent="368999" algn="ctr" hangingPunct="0">
              <a:tabLst>
                <a:tab pos="12240" algn="l"/>
              </a:tabLst>
              <a:defRPr sz="2600">
                <a:solidFill>
                  <a:srgbClr val="000000"/>
                </a:solidFill>
              </a:defRPr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indent="368999" algn="ctr" hangingPunct="0">
              <a:tabLst>
                <a:tab pos="12240" algn="l"/>
              </a:tabLst>
              <a:defRPr sz="26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Рисунок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7- Шахматный турнир между суперкомпьютером Deep Blue </a:t>
            </a:r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indent="368999" algn="ctr" hangingPunct="0">
              <a:tabLst>
                <a:tab pos="12240" algn="l"/>
              </a:tabLst>
              <a:defRPr sz="26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и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Г. Каспаровым (февраль 1996 г).</a:t>
            </a:r>
          </a:p>
          <a:p>
            <a:pPr lvl="0" algn="just" hangingPunct="0">
              <a:defRPr sz="2600"/>
            </a:pPr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>
              <a:defRPr sz="2600"/>
            </a:pPr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</a:t>
            </a:r>
            <a:r>
              <a:rPr lang="ru-RU" sz="24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</a:p>
          <a:p>
            <a:pPr lvl="0" algn="just" hangingPunct="0">
              <a:defRPr sz="2600"/>
            </a:pPr>
            <a:r>
              <a:rPr lang="ru-RU" sz="24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</a:t>
            </a: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81431" y="3275781"/>
            <a:ext cx="4752000" cy="31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5C1519-7EBA-4ADE-80ED-5BD32D5F4C58}" type="slidenum">
              <a:t>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99952" y="1475579"/>
            <a:ext cx="6840760" cy="42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7784" y="0"/>
            <a:ext cx="9289032" cy="8032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lvl="0" algn="just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indent="363538" algn="just" hangingPunct="0"/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В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шахматы играют сейчас даже роботы! На международных турнирах они соревнуются с между собой и с человеком за право выявить сильнейшего</a:t>
            </a:r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.</a:t>
            </a: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endParaRPr lang="ru-RU" sz="20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hangingPunct="0"/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ctr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ctr" hangingPunct="0"/>
            <a:endParaRPr lang="ru-RU" sz="2000" dirty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ctr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ctr" hangingPunct="0"/>
            <a:endParaRPr lang="ru-RU" sz="2000" dirty="0" smtClean="0">
              <a:solidFill>
                <a:srgbClr val="33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  <a:p>
            <a:pPr lvl="0" algn="ctr" hangingPunct="0"/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Рисунок </a:t>
            </a:r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8 — Шахматный поединок А. Грищука</a:t>
            </a:r>
          </a:p>
          <a:p>
            <a:pPr lvl="0" algn="ctr" hangingPunct="0"/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против немецкого шахматного робота KUKA Monstr.</a:t>
            </a:r>
          </a:p>
          <a:p>
            <a:pPr lvl="0" algn="ctr" hangingPunct="0"/>
            <a:r>
              <a:rPr lang="ru-RU" sz="2000" dirty="0">
                <a:solidFill>
                  <a:srgbClr val="33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Турнир закончился победой робота (май 2012 г)</a:t>
            </a:r>
          </a:p>
          <a:p>
            <a:pPr lvl="0" algn="just" hangingPunct="0"/>
            <a:r>
              <a:rPr lang="ru-RU" sz="20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  <a:r>
              <a:rPr lang="ru-RU" sz="2400" dirty="0" smtClean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</a:t>
            </a:r>
            <a:endParaRPr lang="ru-RU" sz="2400" dirty="0">
              <a:solidFill>
                <a:srgbClr val="330000"/>
              </a:solidFill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algn="just" hangingPunct="0"/>
            <a:r>
              <a:rPr lang="ru-RU" sz="2400" dirty="0">
                <a:solidFill>
                  <a:srgbClr val="330000"/>
                </a:solidFill>
                <a:latin typeface="Arial" pitchFamily="34"/>
                <a:ea typeface="Microsoft YaHei" pitchFamily="2"/>
                <a:cs typeface="Arial Unicode MS" pitchFamily="2"/>
              </a:rPr>
              <a:t>   </a:t>
            </a: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marL="0" marR="0" lvl="0" indent="0" algn="just" rtl="0" hangingPunct="0">
              <a:lnSpc>
                <a:spcPct val="115000"/>
              </a:lnSpc>
              <a:spcBef>
                <a:spcPts val="581"/>
              </a:spcBef>
              <a:spcAft>
                <a:spcPts val="581"/>
              </a:spcAft>
              <a:buNone/>
              <a:tabLst/>
              <a:defRPr sz="2200">
                <a:solidFill>
                  <a:srgbClr val="330000"/>
                </a:solidFill>
              </a:defRPr>
            </a:pPr>
            <a:endParaRPr lang="ru-RU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1079</Words>
  <Application>Microsoft Office PowerPoint</Application>
  <PresentationFormat>Произвольный</PresentationFormat>
  <Paragraphs>319</Paragraphs>
  <Slides>18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Трефилов</dc:creator>
  <cp:lastModifiedBy>111</cp:lastModifiedBy>
  <cp:revision>27</cp:revision>
  <dcterms:created xsi:type="dcterms:W3CDTF">2017-11-16T10:06:40Z</dcterms:created>
  <dcterms:modified xsi:type="dcterms:W3CDTF">2018-02-09T04:40:48Z</dcterms:modified>
</cp:coreProperties>
</file>