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</p:sldMasterIdLst>
  <p:notesMasterIdLst>
    <p:notesMasterId r:id="rId8"/>
  </p:notesMasterIdLst>
  <p:sldIdLst>
    <p:sldId id="367" r:id="rId4"/>
    <p:sldId id="366" r:id="rId5"/>
    <p:sldId id="311" r:id="rId6"/>
    <p:sldId id="27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DEFFBD"/>
    <a:srgbClr val="CCFF99"/>
    <a:srgbClr val="99CC00"/>
    <a:srgbClr val="EEEE3E"/>
    <a:srgbClr val="A7C46E"/>
    <a:srgbClr val="D7E4BE"/>
    <a:srgbClr val="43A010"/>
    <a:srgbClr val="92B54B"/>
    <a:srgbClr val="96A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344" autoAdjust="0"/>
    <p:restoredTop sz="94673" autoAdjust="0"/>
  </p:normalViewPr>
  <p:slideViewPr>
    <p:cSldViewPr>
      <p:cViewPr varScale="1">
        <p:scale>
          <a:sx n="63" d="100"/>
          <a:sy n="63" d="100"/>
        </p:scale>
        <p:origin x="63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FEB6B-49FF-4F66-BE87-9BE014B1CD8F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C552F-7F64-4A1A-8A65-A391E3247C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11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C552F-7F64-4A1A-8A65-A391E3247C9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1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2B16D-95E0-42E8-9F17-313FA806F16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329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C552F-7F64-4A1A-8A65-A391E3247C9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04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 bwMode="auto">
          <a:xfrm>
            <a:off x="2057400" y="1143000"/>
            <a:ext cx="6629400" cy="2209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962400"/>
            <a:ext cx="6858000" cy="1600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B0C949-5CA6-4369-89EC-5F54F7118A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10817-4193-43E7-A77A-15D3E584A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11473-75B8-464E-9584-AA315FF1B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86DFD-B870-4884-8106-D81C59351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8EAD6-4AAF-4F38-AE9E-9DAD0F0C9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6965-8857-420F-8DAC-E9B778AEE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3F646-6C8B-4A21-99EE-44D3C9849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8224F-7C7C-438E-8075-F192B9C99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90EA9-01E5-4CEB-A88C-1238F6384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2BF65-88A3-4EFD-8469-1CC65AC1C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A1C3-D525-4DC0-9354-848CC39074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06D92109-C0E6-40D6-9CD6-B00B1424C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3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" Target="slide3.xm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slide" Target="slide4.xml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jpeg"/><Relationship Id="rId18" Type="http://schemas.openxmlformats.org/officeDocument/2006/relationships/image" Target="../media/image26.jpeg"/><Relationship Id="rId3" Type="http://schemas.openxmlformats.org/officeDocument/2006/relationships/audio" Target="../media/audio1.wav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4.jpeg"/><Relationship Id="rId20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3.jpg"/><Relationship Id="rId15" Type="http://schemas.openxmlformats.org/officeDocument/2006/relationships/image" Target="../media/image23.jpeg"/><Relationship Id="rId10" Type="http://schemas.openxmlformats.org/officeDocument/2006/relationships/image" Target="../media/image18.png"/><Relationship Id="rId19" Type="http://schemas.openxmlformats.org/officeDocument/2006/relationships/image" Target="../media/image27.jpeg"/><Relationship Id="rId4" Type="http://schemas.openxmlformats.org/officeDocument/2006/relationships/audio" Target="../media/audio2.wav"/><Relationship Id="rId9" Type="http://schemas.openxmlformats.org/officeDocument/2006/relationships/image" Target="../media/image17.png"/><Relationship Id="rId14" Type="http://schemas.openxmlformats.org/officeDocument/2006/relationships/image" Target="../media/image2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g0.liveinternet.ru/images/attach/c/6/93/614/93614174_Costura__38_.jpg" TargetMode="External"/><Relationship Id="rId13" Type="http://schemas.openxmlformats.org/officeDocument/2006/relationships/hyperlink" Target="http://s4.pic4you.ru/y2015/10-02/24687/5278418.png" TargetMode="External"/><Relationship Id="rId18" Type="http://schemas.openxmlformats.org/officeDocument/2006/relationships/hyperlink" Target="http://s018.radikal.ru/i513/1602/23/586adfeacb2a.jpg" TargetMode="External"/><Relationship Id="rId26" Type="http://schemas.openxmlformats.org/officeDocument/2006/relationships/hyperlink" Target="http://s020.radikal.ru/i711/1602/cd/891fcbfcd43d.jpg" TargetMode="External"/><Relationship Id="rId3" Type="http://schemas.openxmlformats.org/officeDocument/2006/relationships/image" Target="../media/image3.jpg"/><Relationship Id="rId21" Type="http://schemas.openxmlformats.org/officeDocument/2006/relationships/hyperlink" Target="http://s010.radikal.ru/i311/1602/f4/1fbde200fe77.jpg" TargetMode="External"/><Relationship Id="rId7" Type="http://schemas.openxmlformats.org/officeDocument/2006/relationships/hyperlink" Target="http://data26.gallery.ru/albums/gallery/305117-2caf3-91029854-m750x740-ua904a.jpg" TargetMode="External"/><Relationship Id="rId12" Type="http://schemas.openxmlformats.org/officeDocument/2006/relationships/hyperlink" Target="http://s4.pic4you.ru/y2015/10-02/24687/5278422-thumb.png" TargetMode="External"/><Relationship Id="rId17" Type="http://schemas.openxmlformats.org/officeDocument/2006/relationships/hyperlink" Target="http://g02.a.alicdn.com/kf/HTB15hB9IpXXXXaJXFXXq6xXFXXXT/Hot-Sell-Kids-font-b-Scissors-b-font-for-DIY-Photo-Album-Handmade-6-Pattern-font.jpg" TargetMode="External"/><Relationship Id="rId25" Type="http://schemas.openxmlformats.org/officeDocument/2006/relationships/hyperlink" Target="http://s020.radikal.ru/i700/1602/67/b7f91b750fc2.jpg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img-fotki.yandex.ru/get/9359/200418627.f3/0_1520d0_5ab2f72b_orig.png" TargetMode="External"/><Relationship Id="rId20" Type="http://schemas.openxmlformats.org/officeDocument/2006/relationships/hyperlink" Target="http://s017.radikal.ru/i440/1602/95/b9f306f0de0e.jpg" TargetMode="External"/><Relationship Id="rId29" Type="http://schemas.openxmlformats.org/officeDocument/2006/relationships/hyperlink" Target="http://it-n.ru/attachment.aspx?id=16141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s52.radikal.ru/i138/1601/a4/d8b477684f75.png" TargetMode="External"/><Relationship Id="rId11" Type="http://schemas.openxmlformats.org/officeDocument/2006/relationships/hyperlink" Target="http://funnygifts.ru/wp-content/uploads/2011/10/%D0%9C%D0%B0%D0%BD%D0%B8%D0%BA%D1%8E%D1%80%D0%BD%D1%8B%D0%B5-%D0%BD%D0%BE%D0%B6%D0%BD%D0%B8%D1%86%D1%8B-Sissicut-Blue.jpg" TargetMode="External"/><Relationship Id="rId24" Type="http://schemas.openxmlformats.org/officeDocument/2006/relationships/hyperlink" Target="http://s017.radikal.ru/i431/1602/00/ee9e55223acd.jpg" TargetMode="External"/><Relationship Id="rId5" Type="http://schemas.openxmlformats.org/officeDocument/2006/relationships/hyperlink" Target="http://www.vishivay.com/uploads/forum/122849/339395-sara4.gif" TargetMode="External"/><Relationship Id="rId15" Type="http://schemas.openxmlformats.org/officeDocument/2006/relationships/hyperlink" Target="http://media-cache-ec0.pinimg.com/736x/ac/c1/a3/acc1a317b2bda344dbdb4cd384c6b964.jpg" TargetMode="External"/><Relationship Id="rId23" Type="http://schemas.openxmlformats.org/officeDocument/2006/relationships/hyperlink" Target="http://i011.radikal.ru/1602/48/44b2ce0c5116.jpg" TargetMode="External"/><Relationship Id="rId28" Type="http://schemas.openxmlformats.org/officeDocument/2006/relationships/slide" Target="slide2.xml"/><Relationship Id="rId10" Type="http://schemas.openxmlformats.org/officeDocument/2006/relationships/hyperlink" Target="http://s4.pic4you.ru/y2015/10-02/24687/5278417.png" TargetMode="External"/><Relationship Id="rId19" Type="http://schemas.openxmlformats.org/officeDocument/2006/relationships/hyperlink" Target="http://s50.radikal.ru/i130/1602/9b/3d15750bedeb.jpg" TargetMode="External"/><Relationship Id="rId4" Type="http://schemas.openxmlformats.org/officeDocument/2006/relationships/hyperlink" Target="http://img-fotki.yandex.ru/get/6414/16969765.b2/0_6b6f4_1dbd2222_orig.png" TargetMode="External"/><Relationship Id="rId9" Type="http://schemas.openxmlformats.org/officeDocument/2006/relationships/hyperlink" Target="http://img-fotki.yandex.ru/get/6711/136487634.e83/0_11c20b_af33e6e9_XL.png" TargetMode="External"/><Relationship Id="rId14" Type="http://schemas.openxmlformats.org/officeDocument/2006/relationships/hyperlink" Target="http://s017.radikal.ru/i436/1409/ef/08c78391e8c8.jpg" TargetMode="External"/><Relationship Id="rId22" Type="http://schemas.openxmlformats.org/officeDocument/2006/relationships/hyperlink" Target="http://s019.radikal.ru/i620/1602/88/b97498df65a9.jpg" TargetMode="External"/><Relationship Id="rId27" Type="http://schemas.openxmlformats.org/officeDocument/2006/relationships/hyperlink" Target="http://s017.radikal.ru/i436/1602/9d/efdf16419d7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86709" y="836712"/>
            <a:ext cx="3770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Интерактивная игра</a:t>
            </a:r>
            <a:endParaRPr lang="ru-RU" sz="2800" b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1412776"/>
            <a:ext cx="67151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/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Швейный лабиринт</a:t>
            </a:r>
          </a:p>
          <a:p>
            <a:pPr algn="ctr"/>
            <a:r>
              <a:rPr lang="ru-RU" sz="3200" b="1" dirty="0" smtClean="0">
                <a:ln/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«Машинные швы»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72066" y="3149742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Предмет: технология</a:t>
            </a:r>
          </a:p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Класс: 6, 7 (ФГОС)</a:t>
            </a:r>
            <a:endParaRPr lang="ru-RU" sz="2000" b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hlinkClick r:id="" action="ppaction://noaction"/>
          </p:cNvPr>
          <p:cNvSpPr txBox="1"/>
          <p:nvPr/>
        </p:nvSpPr>
        <p:spPr>
          <a:xfrm>
            <a:off x="3851920" y="4857760"/>
            <a:ext cx="45778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Ларькова Галина Владимировна</a:t>
            </a:r>
          </a:p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учитель технологии </a:t>
            </a:r>
            <a:endParaRPr lang="en-US" sz="2000" b="1" dirty="0" smtClean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МБОУ «Лицей № 48» г. Калуги</a:t>
            </a:r>
          </a:p>
        </p:txBody>
      </p:sp>
    </p:spTree>
    <p:extLst>
      <p:ext uri="{BB962C8B-B14F-4D97-AF65-F5344CB8AC3E}">
        <p14:creationId xmlns:p14="http://schemas.microsoft.com/office/powerpoint/2010/main" val="153213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И">
            <a:hlinkClick r:id="rId4" action="ppaction://hlinksldjump" highlightClick="1"/>
          </p:cNvPr>
          <p:cNvSpPr/>
          <p:nvPr/>
        </p:nvSpPr>
        <p:spPr>
          <a:xfrm>
            <a:off x="460100" y="445018"/>
            <a:ext cx="540000" cy="540000"/>
          </a:xfrm>
          <a:prstGeom prst="actionButtonInformation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игра">
            <a:hlinkClick r:id="rId5" action="ppaction://hlinksldjump"/>
          </p:cNvPr>
          <p:cNvSpPr/>
          <p:nvPr/>
        </p:nvSpPr>
        <p:spPr>
          <a:xfrm>
            <a:off x="3714744" y="3802567"/>
            <a:ext cx="1714512" cy="769441"/>
          </a:xfrm>
          <a:prstGeom prst="rect">
            <a:avLst/>
          </a:prstGeom>
          <a:ln w="25400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anchor="ctr">
            <a:spAutoFit/>
          </a:bodyPr>
          <a:lstStyle/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Игра</a:t>
            </a:r>
          </a:p>
        </p:txBody>
      </p:sp>
      <p:sp>
        <p:nvSpPr>
          <p:cNvPr id="9" name="конец">
            <a:hlinkClick r:id="" action="ppaction://hlinkshowjump?jump=endshow"/>
          </p:cNvPr>
          <p:cNvSpPr/>
          <p:nvPr/>
        </p:nvSpPr>
        <p:spPr>
          <a:xfrm>
            <a:off x="8072462" y="285728"/>
            <a:ext cx="720000" cy="720000"/>
          </a:xfrm>
          <a:prstGeom prst="mathMultiply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катушка" descr="C:\Users\Галина\Galina\15_Новые разработки\переделка_Кулинарный лабиринт_Крупы\картинки с вышивкой\2015-12-22 05-57-37 Скриншот экрана.pn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2F7C1"/>
              </a:clrFrom>
              <a:clrTo>
                <a:srgbClr val="F2F7C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907339" y="2214554"/>
            <a:ext cx="1329322" cy="1322018"/>
          </a:xfrm>
          <a:prstGeom prst="rect">
            <a:avLst/>
          </a:prstGeom>
          <a:noFill/>
        </p:spPr>
      </p:pic>
      <p:sp>
        <p:nvSpPr>
          <p:cNvPr id="5" name="заголовок"/>
          <p:cNvSpPr/>
          <p:nvPr/>
        </p:nvSpPr>
        <p:spPr>
          <a:xfrm>
            <a:off x="2393141" y="500042"/>
            <a:ext cx="435771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Маршрут</a:t>
            </a:r>
          </a:p>
        </p:txBody>
      </p:sp>
      <p:sp>
        <p:nvSpPr>
          <p:cNvPr id="6" name="2 игрока"/>
          <p:cNvSpPr/>
          <p:nvPr/>
        </p:nvSpPr>
        <p:spPr>
          <a:xfrm>
            <a:off x="5429256" y="1923154"/>
            <a:ext cx="1928826" cy="1384995"/>
          </a:xfrm>
          <a:prstGeom prst="rect">
            <a:avLst/>
          </a:prstGeom>
          <a:ln w="25400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anchor="ctr">
            <a:spAutoFit/>
          </a:bodyPr>
          <a:lstStyle/>
          <a:p>
            <a:pPr lvl="0"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Правила игры для 2 игроков</a:t>
            </a:r>
          </a:p>
        </p:txBody>
      </p:sp>
      <p:sp>
        <p:nvSpPr>
          <p:cNvPr id="7" name="2 команды"/>
          <p:cNvSpPr/>
          <p:nvPr/>
        </p:nvSpPr>
        <p:spPr>
          <a:xfrm>
            <a:off x="1571604" y="1923154"/>
            <a:ext cx="2071702" cy="1384995"/>
          </a:xfrm>
          <a:prstGeom prst="rect">
            <a:avLst/>
          </a:prstGeom>
          <a:ln w="28575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Правила игры для 2 команд</a:t>
            </a:r>
          </a:p>
        </p:txBody>
      </p:sp>
      <p:pic>
        <p:nvPicPr>
          <p:cNvPr id="5128" name="Picture 2" descr="C:\Users\Галина\Galina\П Р Е З Е Н Т А Ц И Я\О Т О Б Р А Н Н Ы Е мной\к а р т и н к и\Рукоделие_картинки\картинки_шитье\costura-imagens1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5429264"/>
            <a:ext cx="785818" cy="1000132"/>
          </a:xfrm>
          <a:prstGeom prst="rect">
            <a:avLst/>
          </a:prstGeom>
          <a:noFill/>
        </p:spPr>
      </p:pic>
      <p:pic>
        <p:nvPicPr>
          <p:cNvPr id="18" name="Picture 3" descr="C:\Users\Галина\Galina\П Р Е З Е Н Т А Ц И Я\О Т О Б Р А Н Н Ы Е мной\к а р т и н к и\Рукоделие_картинки\картинки_шитье\costura-imagens1.jpg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1071546"/>
            <a:ext cx="642942" cy="571504"/>
          </a:xfrm>
          <a:prstGeom prst="rect">
            <a:avLst/>
          </a:prstGeom>
          <a:noFill/>
        </p:spPr>
      </p:pic>
      <p:pic>
        <p:nvPicPr>
          <p:cNvPr id="5129" name="Picture 4" descr="C:\Users\Галина\Galina\П Р Е З Е Н Т А Ц И Я\О Т О Б Р А Н Н Ы Е мной\к а р т и н к и\Рукоделие_картинки\картинки_шитье\costura-imagens1.jpg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964389"/>
            <a:ext cx="571504" cy="750099"/>
          </a:xfrm>
          <a:prstGeom prst="rect">
            <a:avLst/>
          </a:prstGeom>
          <a:noFill/>
        </p:spPr>
      </p:pic>
      <p:pic>
        <p:nvPicPr>
          <p:cNvPr id="5130" name="Picture 5" descr="C:\Users\Галина\Galina\П Р Е З Е Н Т А Ц И Я\О Т О Б Р А Н Н Ы Е мной\к а р т и н к и\Рукоделие_картинки\картинки_шитье\4f48scd.jpg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735735"/>
            <a:ext cx="1000132" cy="1050719"/>
          </a:xfrm>
          <a:prstGeom prst="rect">
            <a:avLst/>
          </a:prstGeom>
          <a:noFill/>
        </p:spPr>
      </p:pic>
      <p:pic>
        <p:nvPicPr>
          <p:cNvPr id="22" name="Рисунок 6" descr="https://img-fotki.yandex.ru/get/15585/103971210.1992/0_125d91_caa8648d_S"/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5286380" y="4786323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7" descr="C:\Users\Галина\Desktop\картинки\5278418.pn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6286512" y="4643446"/>
            <a:ext cx="2250976" cy="1746851"/>
          </a:xfrm>
          <a:prstGeom prst="rect">
            <a:avLst/>
          </a:prstGeom>
          <a:noFill/>
        </p:spPr>
      </p:pic>
      <p:pic>
        <p:nvPicPr>
          <p:cNvPr id="25" name="Picture 8" descr="http://s4.pic4you.ru/y2015/10-02/24687/5278417.pn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428596" y="2071678"/>
            <a:ext cx="1225653" cy="2178784"/>
          </a:xfrm>
          <a:prstGeom prst="rect">
            <a:avLst/>
          </a:prstGeom>
          <a:noFill/>
        </p:spPr>
      </p:pic>
      <p:pic>
        <p:nvPicPr>
          <p:cNvPr id="5134" name="Picture 9" descr="C:\Users\Галина\Desktop\картинки\5278422-thumb.pn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 flipH="1">
            <a:off x="714348" y="4470558"/>
            <a:ext cx="1928826" cy="1828527"/>
          </a:xfrm>
          <a:prstGeom prst="rect">
            <a:avLst/>
          </a:prstGeom>
          <a:noFill/>
        </p:spPr>
      </p:pic>
      <p:pic>
        <p:nvPicPr>
          <p:cNvPr id="5135" name="Picture 10" descr="C:\Users\Галина\Desktop\картинки\Маникюрные-ножницы-Sissicut-Blue.jpg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5176" y="2000240"/>
            <a:ext cx="1108790" cy="2249081"/>
          </a:xfrm>
          <a:prstGeom prst="rect">
            <a:avLst/>
          </a:prstGeom>
          <a:noFill/>
        </p:spPr>
      </p:pic>
      <p:sp>
        <p:nvSpPr>
          <p:cNvPr id="8" name="правила игры 1"/>
          <p:cNvSpPr/>
          <p:nvPr/>
        </p:nvSpPr>
        <p:spPr>
          <a:xfrm>
            <a:off x="287524" y="309192"/>
            <a:ext cx="8568952" cy="623961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174625" marR="0" lvl="0" indent="-174625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Правила игры для двух игроков</a:t>
            </a:r>
          </a:p>
          <a:p>
            <a:pPr marL="174625" lvl="0" indent="-174625" algn="just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kern="0" dirty="0" smtClean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Играют 2 игрока. Остальные учащиеся, внимательно следя за ходом игры, могут исправлять допущенные ошибки, дав развернутый правильный ответ.</a:t>
            </a:r>
          </a:p>
          <a:p>
            <a:pPr marL="174625" marR="0" lvl="0" indent="-174625" algn="just" defTabSz="914400" eaLnBrk="1" fontAlgn="auto" latinLnBrk="0" hangingPunct="1"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Первый игрок  начинает игру щелчком по кнопке «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» жёлтого цвета, второй - по кнопке «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II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»</a:t>
            </a:r>
            <a:r>
              <a:rPr lang="ru-RU" sz="2400" kern="0" dirty="0" smtClean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синего цвета. Очередность устанавливается жеребьёвкой.</a:t>
            </a:r>
            <a:endParaRPr kumimoji="0" lang="ru-RU" sz="2400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4625" indent="-174625" algn="just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Прочитав утверждение в открывшемся окошке, нужно выразить своё согласие (несогласие) с ним, нажав кнопку «Да» или «Нет». При правильном ответе открывается новое окошко, при неправильном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— 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очередной ход делает соперник. </a:t>
            </a:r>
          </a:p>
          <a:p>
            <a:pPr marL="174625" lvl="0" indent="-174625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Выигрывает игрок, дошедший до финиша первым и получивший меньше красных карточек, свидетельствующих о допущенных ошибках.</a:t>
            </a:r>
            <a:r>
              <a:rPr lang="ru-RU" sz="2400" kern="0" dirty="0" smtClean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2400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4625" marR="0" lvl="0" indent="-17462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авила игры 2"/>
          <p:cNvSpPr/>
          <p:nvPr/>
        </p:nvSpPr>
        <p:spPr>
          <a:xfrm>
            <a:off x="304339" y="285728"/>
            <a:ext cx="8535322" cy="62657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174625" marR="0" lvl="0" indent="-174625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Правила игры для двух команд</a:t>
            </a:r>
          </a:p>
          <a:p>
            <a:pPr marL="174625" marR="0" lvl="0" indent="-17462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Команда  «Жёлтых» начинает игру щелчком по кнопке «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». Команда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«Синих» делает щелчок по кнопке «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II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»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kumimoji="0" lang="ru-RU" sz="2400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4625" indent="-174625" algn="just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Прочитав утверждение в открывшемся окошке, нужно выразить своё согласие (несогласие) с ним, нажав кнопку «Да» или «Нет». При правильном ответе открывается новое окошко, при неправильном</a:t>
            </a:r>
            <a:r>
              <a:rPr kumimoji="0" lang="ru-RU" sz="2400" i="0" u="none" strike="noStrike" kern="0" cap="none" spc="0" normalizeH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— </a:t>
            </a: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очередной ход делает команда соперников. </a:t>
            </a:r>
          </a:p>
          <a:p>
            <a:pPr marL="174625" lvl="0" indent="-174625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kern="0" dirty="0" smtClean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Любой игрок может получить дополнительный балл за подробный правильный ответ на ошибочное утверждение.</a:t>
            </a:r>
          </a:p>
          <a:p>
            <a:pPr marL="174625" lvl="0" indent="-174625" algn="just">
              <a:buFont typeface="Arial" panose="020B0604020202020204" pitchFamily="34" charset="0"/>
              <a:buChar char="•"/>
            </a:pPr>
            <a:r>
              <a:rPr kumimoji="0" 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Выигрывает команда, дошедшая до финиша первой и получившая меньше красных карточек, свидетельствующих о допущенных ошибках.</a:t>
            </a:r>
            <a:r>
              <a:rPr lang="ru-RU" sz="2400" kern="0" dirty="0" smtClean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2400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4625" marR="0" lvl="0" indent="-17462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" grpId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" name="г6"/>
          <p:cNvSpPr>
            <a:spLocks noChangeArrowheads="1"/>
          </p:cNvSpPr>
          <p:nvPr/>
        </p:nvSpPr>
        <p:spPr bwMode="auto">
          <a:xfrm>
            <a:off x="265084" y="4500570"/>
            <a:ext cx="2160588" cy="1800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  <a:cs typeface="Arial" pitchFamily="34" charset="0"/>
              </a:rPr>
              <a:t>6. Настрочной </a:t>
            </a:r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шов</a:t>
            </a:r>
            <a:endParaRPr lang="ru-RU" sz="2100" spc="-100" dirty="0">
              <a:solidFill>
                <a:srgbClr val="00407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279" name="ж6"/>
          <p:cNvSpPr>
            <a:spLocks noChangeArrowheads="1"/>
          </p:cNvSpPr>
          <p:nvPr/>
        </p:nvSpPr>
        <p:spPr bwMode="auto">
          <a:xfrm>
            <a:off x="6715140" y="4486520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6. Двойной шов </a:t>
            </a:r>
            <a:endParaRPr lang="ru-RU" sz="2100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293" name="ж4"/>
          <p:cNvSpPr>
            <a:spLocks noChangeArrowheads="1"/>
          </p:cNvSpPr>
          <p:nvPr/>
        </p:nvSpPr>
        <p:spPr bwMode="auto">
          <a:xfrm>
            <a:off x="2403447" y="2704738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4. </a:t>
            </a:r>
            <a:r>
              <a:rPr lang="ru-RU" sz="2100" dirty="0" err="1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Расстрочной</a:t>
            </a: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шов </a:t>
            </a:r>
            <a:endParaRPr lang="ru-RU" sz="2100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295" name="г4"/>
          <p:cNvSpPr>
            <a:spLocks noChangeArrowheads="1"/>
          </p:cNvSpPr>
          <p:nvPr/>
        </p:nvSpPr>
        <p:spPr bwMode="auto">
          <a:xfrm>
            <a:off x="4568797" y="2704738"/>
            <a:ext cx="2160588" cy="1800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4. Шов </a:t>
            </a:r>
            <a:r>
              <a:rPr lang="ru-RU" sz="2100" dirty="0" err="1" smtClean="0">
                <a:solidFill>
                  <a:srgbClr val="004070"/>
                </a:solidFill>
                <a:latin typeface="Arial Narrow" pitchFamily="34" charset="0"/>
              </a:rPr>
              <a:t>вподгибку</a:t>
            </a:r>
            <a:endParaRPr lang="ru-RU" sz="2100" dirty="0" smtClean="0">
              <a:solidFill>
                <a:srgbClr val="004070"/>
              </a:solidFill>
              <a:latin typeface="Arial Narrow" pitchFamily="34" charset="0"/>
            </a:endParaRPr>
          </a:p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с закрытым срезом</a:t>
            </a:r>
          </a:p>
        </p:txBody>
      </p:sp>
      <p:sp>
        <p:nvSpPr>
          <p:cNvPr id="8301" name="г1"/>
          <p:cNvSpPr>
            <a:spLocks noChangeArrowheads="1"/>
          </p:cNvSpPr>
          <p:nvPr/>
        </p:nvSpPr>
        <p:spPr bwMode="auto">
          <a:xfrm>
            <a:off x="6723035" y="918104"/>
            <a:ext cx="2160588" cy="1800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265113" indent="-265113"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1. Обтачной шов </a:t>
            </a:r>
          </a:p>
          <a:p>
            <a:pPr marL="457200" indent="-457200"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в кант</a:t>
            </a:r>
            <a:endParaRPr lang="ru-RU" sz="2100" dirty="0">
              <a:solidFill>
                <a:srgbClr val="004070"/>
              </a:solidFill>
              <a:latin typeface="Arial Narrow" pitchFamily="34" charset="0"/>
            </a:endParaRPr>
          </a:p>
        </p:txBody>
      </p:sp>
      <p:sp>
        <p:nvSpPr>
          <p:cNvPr id="8297" name="ж1"/>
          <p:cNvSpPr>
            <a:spLocks noChangeArrowheads="1"/>
          </p:cNvSpPr>
          <p:nvPr/>
        </p:nvSpPr>
        <p:spPr bwMode="auto">
          <a:xfrm>
            <a:off x="242859" y="918104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spc="-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1.</a:t>
            </a: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Накладной шов </a:t>
            </a:r>
          </a:p>
          <a:p>
            <a:pPr algn="ctr"/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с закрытым срезом</a:t>
            </a:r>
            <a:endParaRPr lang="ru-RU" sz="2100" spc="-100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911" y="1768298"/>
            <a:ext cx="1428758" cy="463883"/>
          </a:xfrm>
          <a:prstGeom prst="rect">
            <a:avLst/>
          </a:prstGeom>
          <a:noFill/>
        </p:spPr>
      </p:pic>
      <p:pic>
        <p:nvPicPr>
          <p:cNvPr id="82" name="Рисунок 3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23384" y="1736813"/>
            <a:ext cx="963392" cy="52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Рисунок 4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43176" y="3541477"/>
            <a:ext cx="1714508" cy="3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Рисунок 5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5394" y="3533489"/>
            <a:ext cx="920496" cy="428627"/>
          </a:xfrm>
          <a:prstGeom prst="rect">
            <a:avLst/>
          </a:prstGeom>
          <a:noFill/>
        </p:spPr>
      </p:pic>
      <p:pic>
        <p:nvPicPr>
          <p:cNvPr id="84" name="Рисунок 6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261" y="5143512"/>
            <a:ext cx="1441182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" name="Рисунок 7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73524" y="5143513"/>
            <a:ext cx="75267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" name="ап"/>
          <p:cNvSpPr txBox="1"/>
          <p:nvPr/>
        </p:nvSpPr>
        <p:spPr>
          <a:xfrm>
            <a:off x="3094929" y="4037187"/>
            <a:ext cx="926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моя работа</a:t>
            </a:r>
            <a:r>
              <a:rPr lang="ru-RU" sz="800" kern="1200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>
              <a:spcAft>
                <a:spcPts val="0"/>
              </a:spcAft>
            </a:pPr>
            <a:r>
              <a:rPr lang="ru-RU" sz="800" kern="1200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Л.Г.В</a:t>
            </a:r>
            <a:r>
              <a:rPr lang="ru-RU" sz="8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83" name="г5"/>
          <p:cNvSpPr>
            <a:spLocks noChangeArrowheads="1"/>
          </p:cNvSpPr>
          <p:nvPr/>
        </p:nvSpPr>
        <p:spPr bwMode="auto">
          <a:xfrm>
            <a:off x="2406622" y="4500569"/>
            <a:ext cx="2160588" cy="1800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5. Двойной шов относится к группе бельевых швов </a:t>
            </a:r>
          </a:p>
        </p:txBody>
      </p:sp>
      <p:sp>
        <p:nvSpPr>
          <p:cNvPr id="8296" name="г3"/>
          <p:cNvSpPr>
            <a:spLocks noChangeArrowheads="1"/>
          </p:cNvSpPr>
          <p:nvPr/>
        </p:nvSpPr>
        <p:spPr bwMode="auto">
          <a:xfrm>
            <a:off x="6726210" y="2704738"/>
            <a:ext cx="2160588" cy="1800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3. </a:t>
            </a:r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  <a:cs typeface="Arial" pitchFamily="34" charset="0"/>
              </a:rPr>
              <a:t>Стачной шов не относится к </a:t>
            </a:r>
            <a:r>
              <a:rPr lang="ru-RU" sz="2100" spc="-100" dirty="0" smtClean="0">
                <a:solidFill>
                  <a:srgbClr val="004070"/>
                </a:solidFill>
                <a:latin typeface="Arial Narrow" pitchFamily="34" charset="0"/>
                <a:cs typeface="Arial" pitchFamily="34" charset="0"/>
              </a:rPr>
              <a:t>соединительным швам</a:t>
            </a:r>
            <a:endParaRPr lang="ru-RU" sz="2100" spc="-100" dirty="0">
              <a:solidFill>
                <a:srgbClr val="004070"/>
              </a:solidFill>
            </a:endParaRPr>
          </a:p>
        </p:txBody>
      </p:sp>
      <p:sp>
        <p:nvSpPr>
          <p:cNvPr id="8285" name="г2"/>
          <p:cNvSpPr>
            <a:spLocks noChangeArrowheads="1"/>
          </p:cNvSpPr>
          <p:nvPr/>
        </p:nvSpPr>
        <p:spPr bwMode="auto">
          <a:xfrm>
            <a:off x="4570385" y="917240"/>
            <a:ext cx="2160588" cy="179738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2. </a:t>
            </a:r>
            <a:r>
              <a:rPr lang="ru-RU" sz="2100" spc="-100" dirty="0" smtClean="0">
                <a:solidFill>
                  <a:srgbClr val="004070"/>
                </a:solidFill>
                <a:latin typeface="Arial Narrow" pitchFamily="34" charset="0"/>
              </a:rPr>
              <a:t>Запошивочный </a:t>
            </a:r>
            <a:r>
              <a:rPr lang="ru-RU" sz="2100" dirty="0" smtClean="0">
                <a:solidFill>
                  <a:srgbClr val="004070"/>
                </a:solidFill>
                <a:latin typeface="Arial Narrow" pitchFamily="34" charset="0"/>
              </a:rPr>
              <a:t>шов относится к группе бельевых швов</a:t>
            </a:r>
          </a:p>
        </p:txBody>
      </p:sp>
      <p:sp>
        <p:nvSpPr>
          <p:cNvPr id="8236" name="II"/>
          <p:cNvSpPr>
            <a:spLocks noChangeArrowheads="1"/>
          </p:cNvSpPr>
          <p:nvPr/>
        </p:nvSpPr>
        <p:spPr bwMode="auto">
          <a:xfrm>
            <a:off x="8138842" y="357166"/>
            <a:ext cx="648000" cy="504000"/>
          </a:xfrm>
          <a:prstGeom prst="roundRect">
            <a:avLst>
              <a:gd name="adj" fmla="val 16667"/>
            </a:avLst>
          </a:prstGeom>
          <a:solidFill>
            <a:srgbClr val="A9D6ED"/>
          </a:solidFill>
          <a:ln w="28575" algn="ctr">
            <a:solidFill>
              <a:srgbClr val="0070C0"/>
            </a:solidFill>
            <a:prstDash val="solid"/>
            <a:miter lim="800000"/>
            <a:headEnd/>
            <a:tailEnd/>
          </a:ln>
        </p:spPr>
        <p:txBody>
          <a:bodyPr lIns="18000" tIns="10800" rIns="18000" bIns="1080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</a:rPr>
              <a:t>II</a:t>
            </a:r>
            <a:endParaRPr lang="ru-RU" sz="32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8299" name="ж5"/>
          <p:cNvSpPr>
            <a:spLocks noChangeArrowheads="1"/>
          </p:cNvSpPr>
          <p:nvPr/>
        </p:nvSpPr>
        <p:spPr bwMode="auto">
          <a:xfrm>
            <a:off x="4568797" y="4500569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5. Настрочной ш</a:t>
            </a:r>
            <a:r>
              <a:rPr lang="ru-RU" sz="2100" spc="-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ов относится к группе  отделочных швов</a:t>
            </a:r>
            <a:endParaRPr lang="ru-RU" sz="2100" spc="-100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292" name="ж3"/>
          <p:cNvSpPr>
            <a:spLocks noChangeArrowheads="1"/>
          </p:cNvSpPr>
          <p:nvPr/>
        </p:nvSpPr>
        <p:spPr bwMode="auto">
          <a:xfrm>
            <a:off x="239684" y="2705095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3. К краевым швам относят шов </a:t>
            </a:r>
            <a:r>
              <a:rPr lang="ru-RU" sz="2100" dirty="0" err="1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вподгибку</a:t>
            </a: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</a:t>
            </a:r>
            <a:endParaRPr lang="ru-RU" sz="210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 algn="ctr"/>
            <a:endParaRPr lang="ru-RU" sz="20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98" name="ж2"/>
          <p:cNvSpPr>
            <a:spLocks noChangeArrowheads="1"/>
          </p:cNvSpPr>
          <p:nvPr/>
        </p:nvSpPr>
        <p:spPr bwMode="auto">
          <a:xfrm>
            <a:off x="2401859" y="918104"/>
            <a:ext cx="2160588" cy="1800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5400" algn="ctr">
            <a:solidFill>
              <a:srgbClr val="FFC44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100" spc="-100" dirty="0" smtClean="0">
                <a:solidFill>
                  <a:srgbClr val="C00000"/>
                </a:solidFill>
                <a:latin typeface="Arial Narrow" pitchFamily="34" charset="0"/>
              </a:rPr>
              <a:t>2. </a:t>
            </a:r>
            <a:r>
              <a:rPr lang="ru-RU" sz="2100" dirty="0" smtClean="0">
                <a:solidFill>
                  <a:srgbClr val="C00000"/>
                </a:solidFill>
                <a:latin typeface="Arial Narrow" pitchFamily="34" charset="0"/>
              </a:rPr>
              <a:t>Обтачной шов относится к группе соединительных швов </a:t>
            </a:r>
            <a:endParaRPr lang="ru-RU" sz="2100" spc="-100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endParaRPr lang="ru-RU" sz="14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8208" name="I"/>
          <p:cNvSpPr>
            <a:spLocks noChangeArrowheads="1"/>
          </p:cNvSpPr>
          <p:nvPr/>
        </p:nvSpPr>
        <p:spPr bwMode="auto">
          <a:xfrm>
            <a:off x="352100" y="353232"/>
            <a:ext cx="648000" cy="504000"/>
          </a:xfrm>
          <a:prstGeom prst="roundRect">
            <a:avLst>
              <a:gd name="adj" fmla="val 16667"/>
            </a:avLst>
          </a:prstGeom>
          <a:solidFill>
            <a:schemeClr val="accent3">
              <a:lumMod val="90000"/>
            </a:schemeClr>
          </a:solidFill>
          <a:ln w="28575" algn="ctr">
            <a:solidFill>
              <a:schemeClr val="accent3">
                <a:lumMod val="50000"/>
              </a:schemeClr>
            </a:solidFill>
            <a:prstDash val="solid"/>
            <a:miter lim="800000"/>
            <a:headEnd/>
            <a:tailEnd/>
          </a:ln>
        </p:spPr>
        <p:txBody>
          <a:bodyPr lIns="18000" tIns="10800" rIns="18000" bIns="1080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</a:rPr>
              <a:t>I</a:t>
            </a:r>
            <a:endParaRPr lang="ru-RU" sz="3600" b="1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95" name="н34"/>
          <p:cNvSpPr>
            <a:spLocks noChangeArrowheads="1"/>
          </p:cNvSpPr>
          <p:nvPr/>
        </p:nvSpPr>
        <p:spPr bwMode="auto">
          <a:xfrm>
            <a:off x="7907365" y="592933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д34"/>
          <p:cNvSpPr>
            <a:spLocks noChangeArrowheads="1"/>
          </p:cNvSpPr>
          <p:nvPr/>
        </p:nvSpPr>
        <p:spPr bwMode="auto">
          <a:xfrm>
            <a:off x="7188012" y="5927744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д33"/>
          <p:cNvSpPr>
            <a:spLocks noChangeArrowheads="1"/>
          </p:cNvSpPr>
          <p:nvPr/>
        </p:nvSpPr>
        <p:spPr bwMode="auto">
          <a:xfrm>
            <a:off x="5067303" y="5927744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н32"/>
          <p:cNvSpPr>
            <a:spLocks noChangeArrowheads="1"/>
          </p:cNvSpPr>
          <p:nvPr/>
        </p:nvSpPr>
        <p:spPr bwMode="auto">
          <a:xfrm>
            <a:off x="3581400" y="5929330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д32"/>
          <p:cNvSpPr>
            <a:spLocks noChangeArrowheads="1"/>
          </p:cNvSpPr>
          <p:nvPr/>
        </p:nvSpPr>
        <p:spPr bwMode="auto">
          <a:xfrm>
            <a:off x="2829846" y="5927745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30" name="д24"/>
          <p:cNvSpPr>
            <a:spLocks noChangeArrowheads="1"/>
          </p:cNvSpPr>
          <p:nvPr/>
        </p:nvSpPr>
        <p:spPr bwMode="auto">
          <a:xfrm>
            <a:off x="7212034" y="4070356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24" name="н23"/>
          <p:cNvSpPr>
            <a:spLocks noChangeArrowheads="1"/>
          </p:cNvSpPr>
          <p:nvPr/>
        </p:nvSpPr>
        <p:spPr bwMode="auto">
          <a:xfrm>
            <a:off x="5840413" y="4141794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2550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25" name="д23"/>
          <p:cNvSpPr>
            <a:spLocks noChangeArrowheads="1"/>
          </p:cNvSpPr>
          <p:nvPr/>
        </p:nvSpPr>
        <p:spPr bwMode="auto">
          <a:xfrm>
            <a:off x="5048250" y="4141794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2" name="н22"/>
          <p:cNvSpPr>
            <a:spLocks noChangeArrowheads="1"/>
          </p:cNvSpPr>
          <p:nvPr/>
        </p:nvSpPr>
        <p:spPr bwMode="auto">
          <a:xfrm>
            <a:off x="3581400" y="4141794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д22"/>
          <p:cNvSpPr>
            <a:spLocks noChangeArrowheads="1"/>
          </p:cNvSpPr>
          <p:nvPr/>
        </p:nvSpPr>
        <p:spPr bwMode="auto">
          <a:xfrm>
            <a:off x="2819400" y="4141794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н21"/>
          <p:cNvSpPr>
            <a:spLocks noChangeArrowheads="1"/>
          </p:cNvSpPr>
          <p:nvPr/>
        </p:nvSpPr>
        <p:spPr bwMode="auto">
          <a:xfrm>
            <a:off x="1447800" y="4141794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д21"/>
          <p:cNvSpPr>
            <a:spLocks noChangeArrowheads="1"/>
          </p:cNvSpPr>
          <p:nvPr/>
        </p:nvSpPr>
        <p:spPr bwMode="auto">
          <a:xfrm>
            <a:off x="685800" y="4141794"/>
            <a:ext cx="503238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33" name="н14"/>
          <p:cNvSpPr>
            <a:spLocks noChangeArrowheads="1"/>
          </p:cNvSpPr>
          <p:nvPr/>
        </p:nvSpPr>
        <p:spPr bwMode="auto">
          <a:xfrm>
            <a:off x="7915275" y="2355844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13"/>
          <p:cNvSpPr>
            <a:spLocks noChangeArrowheads="1"/>
          </p:cNvSpPr>
          <p:nvPr/>
        </p:nvSpPr>
        <p:spPr bwMode="auto">
          <a:xfrm>
            <a:off x="5821363" y="2355845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д13"/>
          <p:cNvSpPr>
            <a:spLocks noChangeArrowheads="1"/>
          </p:cNvSpPr>
          <p:nvPr/>
        </p:nvSpPr>
        <p:spPr bwMode="auto">
          <a:xfrm>
            <a:off x="5059363" y="2355845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2550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н12"/>
          <p:cNvSpPr>
            <a:spLocks noChangeArrowheads="1"/>
          </p:cNvSpPr>
          <p:nvPr/>
        </p:nvSpPr>
        <p:spPr bwMode="auto">
          <a:xfrm>
            <a:off x="3581400" y="2355845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д12"/>
          <p:cNvSpPr>
            <a:spLocks noChangeArrowheads="1"/>
          </p:cNvSpPr>
          <p:nvPr/>
        </p:nvSpPr>
        <p:spPr bwMode="auto">
          <a:xfrm>
            <a:off x="2819400" y="2355845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>
              <a:tabLst>
                <a:tab pos="0" algn="l"/>
                <a:tab pos="85725" algn="l"/>
                <a:tab pos="266700" algn="l"/>
                <a:tab pos="361950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н11"/>
          <p:cNvSpPr>
            <a:spLocks noChangeArrowheads="1"/>
          </p:cNvSpPr>
          <p:nvPr/>
        </p:nvSpPr>
        <p:spPr bwMode="auto">
          <a:xfrm>
            <a:off x="1447800" y="2355845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02" name="д11"/>
          <p:cNvSpPr>
            <a:spLocks noChangeArrowheads="1"/>
          </p:cNvSpPr>
          <p:nvPr/>
        </p:nvSpPr>
        <p:spPr bwMode="auto">
          <a:xfrm>
            <a:off x="685800" y="2355845"/>
            <a:ext cx="503238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36000" tIns="0" rIns="0" bIns="0" anchor="ctr"/>
          <a:lstStyle/>
          <a:p>
            <a:pPr algn="ctr"/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34"/>
          <p:cNvSpPr>
            <a:spLocks noChangeArrowheads="1"/>
          </p:cNvSpPr>
          <p:nvPr/>
        </p:nvSpPr>
        <p:spPr bwMode="auto">
          <a:xfrm>
            <a:off x="6715140" y="4491045"/>
            <a:ext cx="2160000" cy="180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6" name="Группа 10"/>
          <p:cNvGrpSpPr/>
          <p:nvPr/>
        </p:nvGrpSpPr>
        <p:grpSpPr>
          <a:xfrm>
            <a:off x="2415521" y="4500570"/>
            <a:ext cx="2160000" cy="1800000"/>
            <a:chOff x="2415521" y="4500570"/>
            <a:chExt cx="2160000" cy="1800000"/>
          </a:xfrm>
        </p:grpSpPr>
        <p:sp>
          <p:nvSpPr>
            <p:cNvPr id="19" name="32"/>
            <p:cNvSpPr>
              <a:spLocks noChangeArrowheads="1"/>
            </p:cNvSpPr>
            <p:nvPr/>
          </p:nvSpPr>
          <p:spPr bwMode="auto">
            <a:xfrm>
              <a:off x="2415521" y="45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6000" b="1" i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pic>
          <p:nvPicPr>
            <p:cNvPr id="2052" name="р10" descr="C:\Users\Галина\Galina\10_мои МК\МК Создание презентаций с помощью сервиса Prezi\картинки для моей работы\вспомогательные\Рисунок10.png"/>
            <p:cNvPicPr>
              <a:picLocks noChangeAspect="1" noChangeArrowheads="1"/>
            </p:cNvPicPr>
            <p:nvPr/>
          </p:nvPicPr>
          <p:blipFill>
            <a:blip r:embed="rId12" cstate="email"/>
            <a:stretch>
              <a:fillRect/>
            </a:stretch>
          </p:blipFill>
          <p:spPr bwMode="auto">
            <a:xfrm>
              <a:off x="3000364" y="5097435"/>
              <a:ext cx="962138" cy="540000"/>
            </a:xfrm>
            <a:prstGeom prst="rect">
              <a:avLst/>
            </a:prstGeom>
            <a:noFill/>
          </p:spPr>
        </p:pic>
      </p:grpSp>
      <p:grpSp>
        <p:nvGrpSpPr>
          <p:cNvPr id="9" name="Группа 7"/>
          <p:cNvGrpSpPr/>
          <p:nvPr/>
        </p:nvGrpSpPr>
        <p:grpSpPr>
          <a:xfrm>
            <a:off x="4571107" y="2700570"/>
            <a:ext cx="2160000" cy="1800000"/>
            <a:chOff x="4571107" y="2700570"/>
            <a:chExt cx="2160000" cy="1800000"/>
          </a:xfrm>
        </p:grpSpPr>
        <p:sp>
          <p:nvSpPr>
            <p:cNvPr id="8229" name="23"/>
            <p:cNvSpPr>
              <a:spLocks noChangeArrowheads="1"/>
            </p:cNvSpPr>
            <p:nvPr/>
          </p:nvSpPr>
          <p:spPr bwMode="auto">
            <a:xfrm>
              <a:off x="4571107" y="27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pic>
          <p:nvPicPr>
            <p:cNvPr id="2051" name="р7" descr="C:\Users\Галина\Galina\10_мои МК\МК Создание презентаций с помощью сервиса Prezi\картинки для моей работы\вспомогательные\Рисунок14.png"/>
            <p:cNvPicPr>
              <a:picLocks noChangeAspect="1" noChangeArrowheads="1"/>
            </p:cNvPicPr>
            <p:nvPr/>
          </p:nvPicPr>
          <p:blipFill>
            <a:blip r:embed="rId1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143504" y="3000372"/>
              <a:ext cx="1000132" cy="1228316"/>
            </a:xfrm>
            <a:prstGeom prst="rect">
              <a:avLst/>
            </a:prstGeom>
            <a:noFill/>
          </p:spPr>
        </p:pic>
      </p:grpSp>
      <p:grpSp>
        <p:nvGrpSpPr>
          <p:cNvPr id="10" name="Группа 6"/>
          <p:cNvGrpSpPr/>
          <p:nvPr/>
        </p:nvGrpSpPr>
        <p:grpSpPr>
          <a:xfrm>
            <a:off x="2412000" y="2700570"/>
            <a:ext cx="2160000" cy="1800000"/>
            <a:chOff x="2403200" y="2700570"/>
            <a:chExt cx="2160000" cy="1800000"/>
          </a:xfrm>
        </p:grpSpPr>
        <p:sp>
          <p:nvSpPr>
            <p:cNvPr id="8193" name="22"/>
            <p:cNvSpPr>
              <a:spLocks noChangeArrowheads="1"/>
            </p:cNvSpPr>
            <p:nvPr/>
          </p:nvSpPr>
          <p:spPr bwMode="auto">
            <a:xfrm>
              <a:off x="2403200" y="27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6000" b="1" i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pic>
          <p:nvPicPr>
            <p:cNvPr id="2050" name="р6" descr="C:\Users\Галина\Galina\10_мои МК\МК Создание презентаций с помощью сервиса Prezi\картинки для моей работы\вспомогательные\1.jpg"/>
            <p:cNvPicPr>
              <a:picLocks noChangeAspect="1" noChangeArrowheads="1"/>
            </p:cNvPicPr>
            <p:nvPr/>
          </p:nvPicPr>
          <p:blipFill>
            <a:blip r:embed="rId1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827682" y="3063380"/>
              <a:ext cx="1306890" cy="1080000"/>
            </a:xfrm>
            <a:prstGeom prst="rect">
              <a:avLst/>
            </a:prstGeom>
            <a:noFill/>
          </p:spPr>
        </p:pic>
      </p:grpSp>
      <p:grpSp>
        <p:nvGrpSpPr>
          <p:cNvPr id="11" name="Группа 5"/>
          <p:cNvGrpSpPr/>
          <p:nvPr/>
        </p:nvGrpSpPr>
        <p:grpSpPr>
          <a:xfrm>
            <a:off x="241777" y="2700570"/>
            <a:ext cx="2160000" cy="1800000"/>
            <a:chOff x="241777" y="2700570"/>
            <a:chExt cx="2160000" cy="1800000"/>
          </a:xfrm>
        </p:grpSpPr>
        <p:sp>
          <p:nvSpPr>
            <p:cNvPr id="30" name="21"/>
            <p:cNvSpPr>
              <a:spLocks noChangeArrowheads="1"/>
            </p:cNvSpPr>
            <p:nvPr/>
          </p:nvSpPr>
          <p:spPr bwMode="auto">
            <a:xfrm>
              <a:off x="241777" y="27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endParaRPr lang="ru-RU" sz="24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53" name="р5" descr="C:\Users\Галина\Galina\10_мои МК\МК Создание презентаций с помощью сервиса Prezi\картинки для моей работы\вспомогательные\Рисунок8.jpg"/>
            <p:cNvPicPr>
              <a:picLocks noChangeAspect="1" noChangeArrowheads="1"/>
            </p:cNvPicPr>
            <p:nvPr/>
          </p:nvPicPr>
          <p:blipFill>
            <a:blip r:embed="rId15" cstate="email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928662" y="3289648"/>
              <a:ext cx="813995" cy="648000"/>
            </a:xfrm>
            <a:prstGeom prst="rect">
              <a:avLst/>
            </a:prstGeom>
            <a:noFill/>
          </p:spPr>
        </p:pic>
      </p:grpSp>
      <p:grpSp>
        <p:nvGrpSpPr>
          <p:cNvPr id="18" name="Группа 3"/>
          <p:cNvGrpSpPr/>
          <p:nvPr/>
        </p:nvGrpSpPr>
        <p:grpSpPr>
          <a:xfrm>
            <a:off x="4572000" y="914620"/>
            <a:ext cx="2160000" cy="1800000"/>
            <a:chOff x="4572000" y="914620"/>
            <a:chExt cx="2160000" cy="1800000"/>
          </a:xfrm>
        </p:grpSpPr>
        <p:sp>
          <p:nvSpPr>
            <p:cNvPr id="15" name="13"/>
            <p:cNvSpPr>
              <a:spLocks noChangeArrowheads="1"/>
            </p:cNvSpPr>
            <p:nvPr/>
          </p:nvSpPr>
          <p:spPr bwMode="auto">
            <a:xfrm>
              <a:off x="4572000" y="91462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b" anchorCtr="1"/>
            <a:lstStyle/>
            <a:p>
              <a:pPr algn="ctr"/>
              <a:endParaRPr lang="ru-RU" sz="1200" dirty="0">
                <a:solidFill>
                  <a:srgbClr val="000000"/>
                </a:solidFill>
              </a:endParaRPr>
            </a:p>
          </p:txBody>
        </p:sp>
        <p:pic>
          <p:nvPicPr>
            <p:cNvPr id="76" name="р3" descr="9"/>
            <p:cNvPicPr>
              <a:picLocks noChangeAspect="1" noChangeArrowheads="1"/>
            </p:cNvPicPr>
            <p:nvPr/>
          </p:nvPicPr>
          <p:blipFill>
            <a:blip r:embed="rId16" cstate="email">
              <a:clrChange>
                <a:clrFrom>
                  <a:srgbClr val="EEF1FA"/>
                </a:clrFrom>
                <a:clrTo>
                  <a:srgbClr val="EEF1FA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243637" y="1489740"/>
              <a:ext cx="804620" cy="6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" name="Группа 2"/>
          <p:cNvGrpSpPr/>
          <p:nvPr/>
        </p:nvGrpSpPr>
        <p:grpSpPr>
          <a:xfrm>
            <a:off x="2403694" y="914620"/>
            <a:ext cx="2160000" cy="1800000"/>
            <a:chOff x="2403694" y="914620"/>
            <a:chExt cx="2160000" cy="1800000"/>
          </a:xfrm>
        </p:grpSpPr>
        <p:sp>
          <p:nvSpPr>
            <p:cNvPr id="159" name="12"/>
            <p:cNvSpPr>
              <a:spLocks noChangeArrowheads="1"/>
            </p:cNvSpPr>
            <p:nvPr/>
          </p:nvSpPr>
          <p:spPr bwMode="auto">
            <a:xfrm>
              <a:off x="2403694" y="91462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pic>
          <p:nvPicPr>
            <p:cNvPr id="2055" name="р2" descr="C:\Users\Галина\Galina\10_мои МК\МК Создание презентаций с помощью сервиса Prezi\картинки для моей работы\вспомогательные\Рисунок16.jpg"/>
            <p:cNvPicPr>
              <a:picLocks noChangeAspect="1" noChangeArrowheads="1"/>
            </p:cNvPicPr>
            <p:nvPr/>
          </p:nvPicPr>
          <p:blipFill>
            <a:blip r:embed="rId17" cstate="email">
              <a:clrChange>
                <a:clrFrom>
                  <a:srgbClr val="FEFEFF"/>
                </a:clrFrom>
                <a:clrTo>
                  <a:srgbClr val="FEFE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121569" y="1495116"/>
              <a:ext cx="807489" cy="648000"/>
            </a:xfrm>
            <a:prstGeom prst="rect">
              <a:avLst/>
            </a:prstGeom>
            <a:noFill/>
          </p:spPr>
        </p:pic>
      </p:grpSp>
      <p:sp>
        <p:nvSpPr>
          <p:cNvPr id="88" name="д14"/>
          <p:cNvSpPr>
            <a:spLocks noChangeArrowheads="1"/>
          </p:cNvSpPr>
          <p:nvPr/>
        </p:nvSpPr>
        <p:spPr bwMode="auto">
          <a:xfrm>
            <a:off x="7196156" y="2357430"/>
            <a:ext cx="503237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2550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35" name="14"/>
          <p:cNvSpPr>
            <a:spLocks noChangeArrowheads="1"/>
          </p:cNvSpPr>
          <p:nvPr/>
        </p:nvSpPr>
        <p:spPr bwMode="auto">
          <a:xfrm>
            <a:off x="6729888" y="914620"/>
            <a:ext cx="2160000" cy="180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91" name="н24"/>
          <p:cNvSpPr>
            <a:spLocks noChangeArrowheads="1"/>
          </p:cNvSpPr>
          <p:nvPr/>
        </p:nvSpPr>
        <p:spPr bwMode="auto">
          <a:xfrm>
            <a:off x="7910536" y="4071942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Группа 8"/>
          <p:cNvGrpSpPr/>
          <p:nvPr/>
        </p:nvGrpSpPr>
        <p:grpSpPr>
          <a:xfrm>
            <a:off x="6725773" y="2700570"/>
            <a:ext cx="2160000" cy="1800000"/>
            <a:chOff x="6725773" y="2700570"/>
            <a:chExt cx="2160000" cy="1800000"/>
          </a:xfrm>
        </p:grpSpPr>
        <p:sp>
          <p:nvSpPr>
            <p:cNvPr id="8232" name="24"/>
            <p:cNvSpPr>
              <a:spLocks noChangeArrowheads="1"/>
            </p:cNvSpPr>
            <p:nvPr/>
          </p:nvSpPr>
          <p:spPr bwMode="auto">
            <a:xfrm>
              <a:off x="6725773" y="27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pic>
          <p:nvPicPr>
            <p:cNvPr id="74" name="р8" descr="11"/>
            <p:cNvPicPr>
              <a:picLocks noChangeAspect="1" noChangeArrowheads="1"/>
            </p:cNvPicPr>
            <p:nvPr/>
          </p:nvPicPr>
          <p:blipFill>
            <a:blip r:embed="rId18" cstate="email">
              <a:clrChange>
                <a:clrFrom>
                  <a:srgbClr val="ECF3F9"/>
                </a:clrFrom>
                <a:clrTo>
                  <a:srgbClr val="ECF3F9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7429520" y="3281066"/>
              <a:ext cx="812047" cy="6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3" name="д31"/>
          <p:cNvSpPr>
            <a:spLocks noChangeArrowheads="1"/>
          </p:cNvSpPr>
          <p:nvPr/>
        </p:nvSpPr>
        <p:spPr bwMode="auto">
          <a:xfrm>
            <a:off x="682602" y="592933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Да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н31"/>
          <p:cNvSpPr>
            <a:spLocks noChangeArrowheads="1"/>
          </p:cNvSpPr>
          <p:nvPr/>
        </p:nvSpPr>
        <p:spPr bwMode="auto">
          <a:xfrm>
            <a:off x="1428728" y="5929330"/>
            <a:ext cx="503237" cy="2873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31"/>
          <p:cNvSpPr>
            <a:spLocks noChangeArrowheads="1"/>
          </p:cNvSpPr>
          <p:nvPr/>
        </p:nvSpPr>
        <p:spPr bwMode="auto">
          <a:xfrm>
            <a:off x="261935" y="4500570"/>
            <a:ext cx="2160000" cy="180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10" name="Молодцы синие"/>
          <p:cNvSpPr>
            <a:spLocks noChangeArrowheads="1"/>
          </p:cNvSpPr>
          <p:nvPr/>
        </p:nvSpPr>
        <p:spPr bwMode="auto">
          <a:xfrm>
            <a:off x="263148" y="4500570"/>
            <a:ext cx="2160000" cy="1800000"/>
          </a:xfrm>
          <a:prstGeom prst="roundRect">
            <a:avLst>
              <a:gd name="adj" fmla="val 16667"/>
            </a:avLst>
          </a:prstGeom>
          <a:solidFill>
            <a:srgbClr val="DEFFBD"/>
          </a:solidFill>
          <a:ln>
            <a:noFill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Молодцы,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 пришли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 финишу!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н33"/>
          <p:cNvSpPr>
            <a:spLocks noChangeArrowheads="1"/>
          </p:cNvSpPr>
          <p:nvPr/>
        </p:nvSpPr>
        <p:spPr bwMode="auto">
          <a:xfrm>
            <a:off x="5824546" y="5929330"/>
            <a:ext cx="500066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 algn="ctr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tabLst>
                <a:tab pos="85725" algn="l"/>
              </a:tabLst>
            </a:pPr>
            <a:r>
              <a:rPr lang="ru-RU" sz="1400" b="1" dirty="0" smtClean="0">
                <a:solidFill>
                  <a:srgbClr val="4F6228"/>
                </a:solidFill>
                <a:latin typeface="Arial" pitchFamily="34" charset="0"/>
                <a:cs typeface="Arial" pitchFamily="34" charset="0"/>
              </a:rPr>
              <a:t>Нет</a:t>
            </a:r>
            <a:endParaRPr lang="ru-RU" sz="1400" b="1" dirty="0">
              <a:solidFill>
                <a:srgbClr val="4F6228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11"/>
          <p:cNvGrpSpPr/>
          <p:nvPr/>
        </p:nvGrpSpPr>
        <p:grpSpPr>
          <a:xfrm>
            <a:off x="4567396" y="4500570"/>
            <a:ext cx="2160000" cy="1800000"/>
            <a:chOff x="4567396" y="4500570"/>
            <a:chExt cx="2160000" cy="1800000"/>
          </a:xfrm>
        </p:grpSpPr>
        <p:sp>
          <p:nvSpPr>
            <p:cNvPr id="8226" name="33"/>
            <p:cNvSpPr>
              <a:spLocks noChangeArrowheads="1"/>
            </p:cNvSpPr>
            <p:nvPr/>
          </p:nvSpPr>
          <p:spPr bwMode="auto">
            <a:xfrm>
              <a:off x="4567396" y="4500570"/>
              <a:ext cx="2160000" cy="18000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6000" b="1" i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pic>
          <p:nvPicPr>
            <p:cNvPr id="77" name="р11" descr="7"/>
            <p:cNvPicPr>
              <a:picLocks noChangeAspect="1" noChangeArrowheads="1"/>
            </p:cNvPicPr>
            <p:nvPr/>
          </p:nvPicPr>
          <p:blipFill>
            <a:blip r:embed="rId19" cstate="email"/>
            <a:stretch>
              <a:fillRect/>
            </a:stretch>
          </p:blipFill>
          <p:spPr bwMode="auto">
            <a:xfrm>
              <a:off x="5286380" y="5000636"/>
              <a:ext cx="720000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" name="Молодцы желтые"/>
          <p:cNvSpPr>
            <a:spLocks noChangeArrowheads="1"/>
          </p:cNvSpPr>
          <p:nvPr/>
        </p:nvSpPr>
        <p:spPr bwMode="auto">
          <a:xfrm>
            <a:off x="6724665" y="4491045"/>
            <a:ext cx="2160000" cy="1800000"/>
          </a:xfrm>
          <a:prstGeom prst="roundRect">
            <a:avLst>
              <a:gd name="adj" fmla="val 16667"/>
            </a:avLst>
          </a:prstGeom>
          <a:solidFill>
            <a:srgbClr val="DEFFBD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Молодцы,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 пришли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 финишу!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Стрелка вправо">
            <a:hlinkClick r:id="rId20" action="ppaction://hlinksldjump"/>
          </p:cNvPr>
          <p:cNvSpPr/>
          <p:nvPr/>
        </p:nvSpPr>
        <p:spPr>
          <a:xfrm flipH="1">
            <a:off x="8320118" y="6334148"/>
            <a:ext cx="609600" cy="381000"/>
          </a:xfrm>
          <a:prstGeom prst="rightArrow">
            <a:avLst/>
          </a:prstGeom>
          <a:solidFill>
            <a:srgbClr val="A7C46E"/>
          </a:solidFill>
          <a:ln>
            <a:solidFill>
              <a:srgbClr val="FFC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>
            <a:sp3d extrusionH="57150">
              <a:bevelT w="57150" h="38100" prst="artDeco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 w="18000">
                <a:solidFill>
                  <a:srgbClr val="FF0000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заголовок"/>
          <p:cNvSpPr/>
          <p:nvPr/>
        </p:nvSpPr>
        <p:spPr>
          <a:xfrm>
            <a:off x="1214414" y="214290"/>
            <a:ext cx="67151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/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Швейный лабиринт</a:t>
            </a:r>
          </a:p>
        </p:txBody>
      </p:sp>
      <p:sp>
        <p:nvSpPr>
          <p:cNvPr id="8203" name="11"/>
          <p:cNvSpPr>
            <a:spLocks noChangeArrowheads="1"/>
          </p:cNvSpPr>
          <p:nvPr/>
        </p:nvSpPr>
        <p:spPr bwMode="auto">
          <a:xfrm>
            <a:off x="242885" y="914620"/>
            <a:ext cx="2160000" cy="180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FC9E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7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ECFF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7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8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8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3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8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8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4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8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5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7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7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>
                      <p:stCondLst>
                        <p:cond delay="0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1C064"/>
                                      </p:to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55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6" fill="hold">
                      <p:stCondLst>
                        <p:cond delay="0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969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</p:childTnLst>
        </p:cTn>
      </p:par>
    </p:tnLst>
    <p:bldLst>
      <p:bldP spid="141" grpId="0" animBg="1"/>
      <p:bldP spid="8235" grpId="0" animBg="1"/>
      <p:bldP spid="156" grpId="0" animBg="1"/>
      <p:bldP spid="110" grpId="0" animBg="1"/>
      <p:bldP spid="102" grpId="0" animBg="1"/>
      <p:bldP spid="82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285860"/>
            <a:ext cx="82153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Авторский дизайн оформления слайдов: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рамка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5"/>
              </a:rPr>
              <a:t>швея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Слайд 2: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девочка-катушка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булавки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напёрсток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катушка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игольница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8"/>
              </a:rPr>
              <a:t>1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9"/>
              </a:rPr>
              <a:t>2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0"/>
              </a:rPr>
              <a:t>игла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1"/>
              </a:rPr>
              <a:t>ножницы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швейная машина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2"/>
              </a:rPr>
              <a:t>1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3"/>
              </a:rPr>
              <a:t>2</a:t>
            </a:r>
            <a:endParaRPr lang="ru-RU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Слайд 3: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4"/>
              </a:rPr>
              <a:t>швейная машина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5"/>
              </a:rPr>
              <a:t>швея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6"/>
              </a:rPr>
              <a:t>нитки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7"/>
              </a:rPr>
              <a:t>ножницы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швы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8"/>
              </a:rPr>
              <a:t>1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19"/>
              </a:rPr>
              <a:t>2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0"/>
              </a:rPr>
              <a:t>3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1"/>
              </a:rPr>
              <a:t>4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графическое изображение машинных швов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2"/>
              </a:rPr>
              <a:t>1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3"/>
              </a:rPr>
              <a:t>2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4"/>
              </a:rPr>
              <a:t>3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5"/>
              </a:rPr>
              <a:t>4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6"/>
              </a:rPr>
              <a:t>5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7"/>
              </a:rPr>
              <a:t>6</a:t>
            </a:r>
            <a:endParaRPr lang="ru-RU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353777"/>
            <a:ext cx="71438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/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Информационные источники</a:t>
            </a:r>
          </a:p>
        </p:txBody>
      </p:sp>
      <p:sp>
        <p:nvSpPr>
          <p:cNvPr id="7" name="Стрелка вправо">
            <a:hlinkClick r:id="rId28" action="ppaction://hlinksldjump"/>
          </p:cNvPr>
          <p:cNvSpPr/>
          <p:nvPr/>
        </p:nvSpPr>
        <p:spPr>
          <a:xfrm flipH="1">
            <a:off x="8172475" y="6202289"/>
            <a:ext cx="609600" cy="381000"/>
          </a:xfrm>
          <a:prstGeom prst="rightArrow">
            <a:avLst/>
          </a:prstGeom>
          <a:solidFill>
            <a:srgbClr val="A7C46E"/>
          </a:solidFill>
          <a:ln>
            <a:solidFill>
              <a:srgbClr val="FFC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>
            <a:sp3d extrusionH="57150">
              <a:bevelT w="57150" h="38100" prst="artDeco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 w="18000">
                <a:solidFill>
                  <a:srgbClr val="FF0000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286256"/>
            <a:ext cx="764386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500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Шаблон игры «Лабиринт» на 12 вопросов сделан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Ларьковой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Г.В.</a:t>
            </a:r>
          </a:p>
          <a:p>
            <a:pPr marL="180975" indent="-180975">
              <a:lnSpc>
                <a:spcPct val="150000"/>
              </a:lnSpc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Идея создания игры «Лабиринт»  принадлежит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Можаеву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Г.М. </a:t>
            </a:r>
          </a:p>
          <a:p>
            <a:pPr marL="180975" indent="-180975">
              <a:lnSpc>
                <a:spcPct val="150000"/>
              </a:lnSpc>
            </a:pP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9"/>
              </a:rPr>
              <a:t>Можаев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9"/>
              </a:rPr>
              <a:t> Г. М. Интерактивные игры-презентации. Лабиринт</a:t>
            </a:r>
            <a:endParaRPr lang="ru-RU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7003" y="6055545"/>
            <a:ext cx="781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2017</a:t>
            </a:r>
            <a:endParaRPr lang="ru-RU" sz="2000" b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Другая 2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4F6228"/>
      </a:hlink>
      <a:folHlink>
        <a:srgbClr val="FF8001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Другая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86D2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14945</TotalTime>
  <Words>501</Words>
  <Application>Microsoft Office PowerPoint</Application>
  <PresentationFormat>Экран (4:3)</PresentationFormat>
  <Paragraphs>83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Calibri</vt:lpstr>
      <vt:lpstr>Tahoma</vt:lpstr>
      <vt:lpstr>Times New Roman</vt:lpstr>
      <vt:lpstr>Wingdings</vt:lpstr>
      <vt:lpstr>Слои</vt:lpstr>
      <vt:lpstr>Office Theme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1283</cp:revision>
  <dcterms:created xsi:type="dcterms:W3CDTF">2015-12-17T04:47:13Z</dcterms:created>
  <dcterms:modified xsi:type="dcterms:W3CDTF">2018-02-05T05:04:04Z</dcterms:modified>
</cp:coreProperties>
</file>