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2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1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36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8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254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511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854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714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6880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27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70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338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6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29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9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48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805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3866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7834" y="1262129"/>
            <a:ext cx="6520853" cy="2742519"/>
          </a:xfrm>
        </p:spPr>
        <p:txBody>
          <a:bodyPr/>
          <a:lstStyle/>
          <a:p>
            <a:r>
              <a:rPr lang="ru-RU" dirty="0" smtClean="0"/>
              <a:t>Теорема Пифагора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5500" y="4996321"/>
            <a:ext cx="431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Криворотова Анастасия </a:t>
            </a:r>
            <a:r>
              <a:rPr lang="ru-RU"/>
              <a:t>Олеговна </a:t>
            </a:r>
            <a:r>
              <a:rPr lang="ru-RU" smtClean="0"/>
              <a:t>г.Обнинск </a:t>
            </a:r>
            <a:r>
              <a:rPr lang="ru-RU" dirty="0"/>
              <a:t>школа №13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8218" y="6001796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2018 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9" y="1058443"/>
            <a:ext cx="2995196" cy="3382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69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25062"/>
            <a:ext cx="8825660" cy="16531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тайна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3370613"/>
            <a:ext cx="8825659" cy="183443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Вторая тайна – точно </a:t>
            </a:r>
            <a:r>
              <a:rPr lang="ru-RU" b="1" dirty="0" smtClean="0">
                <a:solidFill>
                  <a:schemeClr val="tx1"/>
                </a:solidFill>
              </a:rPr>
              <a:t>неустановленное </a:t>
            </a:r>
            <a:r>
              <a:rPr lang="ru-RU" b="1" dirty="0">
                <a:solidFill>
                  <a:schemeClr val="tx1"/>
                </a:solidFill>
              </a:rPr>
              <a:t>количество доказательств знаменитой теоремы Пифагора. Существует более 350 доказательств этой теоремы, поэтому она даже попала в Книгу рекордов Гиннеса! </a:t>
            </a:r>
            <a:r>
              <a:rPr lang="ru-RU" b="1" dirty="0" smtClean="0">
                <a:solidFill>
                  <a:schemeClr val="tx1"/>
                </a:solidFill>
              </a:rPr>
              <a:t>Но различных идей этой теоремы немного.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121" y="1177445"/>
            <a:ext cx="8825660" cy="119647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 тайна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285" y="2943616"/>
            <a:ext cx="8031495" cy="334464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Третья </a:t>
            </a:r>
            <a:r>
              <a:rPr lang="ru-RU" b="1" dirty="0">
                <a:solidFill>
                  <a:schemeClr val="tx1"/>
                </a:solidFill>
              </a:rPr>
              <a:t>тайна – легенды о самом </a:t>
            </a:r>
            <a:r>
              <a:rPr lang="ru-RU" b="1" dirty="0" smtClean="0">
                <a:solidFill>
                  <a:schemeClr val="tx1"/>
                </a:solidFill>
              </a:rPr>
              <a:t>Пифагоре. </a:t>
            </a:r>
            <a:r>
              <a:rPr lang="ru-RU" b="1" dirty="0">
                <a:solidFill>
                  <a:schemeClr val="tx1"/>
                </a:solidFill>
              </a:rPr>
              <a:t>Существует легенда, что когда Пифагор Самосский доказал свою теорему, он отблагодарил богов, принеся в жертву 100 быков. Также о гипнотических способностях учёного ходили легенды: будто он </a:t>
            </a:r>
            <a:r>
              <a:rPr lang="ru-RU" b="1" dirty="0" smtClean="0">
                <a:solidFill>
                  <a:schemeClr val="tx1"/>
                </a:solidFill>
              </a:rPr>
              <a:t>мог </a:t>
            </a:r>
            <a:r>
              <a:rPr lang="ru-RU" b="1" dirty="0">
                <a:solidFill>
                  <a:schemeClr val="tx1"/>
                </a:solidFill>
              </a:rPr>
              <a:t>менять направление полёта птиц. А ещё рассказывали, что </a:t>
            </a:r>
            <a:r>
              <a:rPr lang="ru-RU" b="1" dirty="0" smtClean="0">
                <a:solidFill>
                  <a:schemeClr val="tx1"/>
                </a:solidFill>
              </a:rPr>
              <a:t>его одновременно </a:t>
            </a:r>
            <a:r>
              <a:rPr lang="ru-RU" b="1" dirty="0">
                <a:solidFill>
                  <a:schemeClr val="tx1"/>
                </a:solidFill>
              </a:rPr>
              <a:t>видели в разных городах, между </a:t>
            </a:r>
            <a:r>
              <a:rPr lang="ru-RU" b="1" dirty="0" smtClean="0">
                <a:solidFill>
                  <a:schemeClr val="tx1"/>
                </a:solidFill>
              </a:rPr>
              <a:t>которыми </a:t>
            </a:r>
            <a:r>
              <a:rPr lang="ru-RU" b="1" dirty="0">
                <a:solidFill>
                  <a:schemeClr val="tx1"/>
                </a:solidFill>
              </a:rPr>
              <a:t>несколько дней пути. И что ему </a:t>
            </a:r>
            <a:r>
              <a:rPr lang="ru-RU" b="1" dirty="0" smtClean="0">
                <a:solidFill>
                  <a:schemeClr val="tx1"/>
                </a:solidFill>
              </a:rPr>
              <a:t>принадлежало </a:t>
            </a:r>
            <a:r>
              <a:rPr lang="ru-RU" b="1" dirty="0">
                <a:solidFill>
                  <a:schemeClr val="tx1"/>
                </a:solidFill>
              </a:rPr>
              <a:t>«колесо фортуны», вращая которое, он не только предсказывал будущее, но и </a:t>
            </a:r>
            <a:r>
              <a:rPr lang="ru-RU" b="1" dirty="0" smtClean="0">
                <a:solidFill>
                  <a:schemeClr val="tx1"/>
                </a:solidFill>
              </a:rPr>
              <a:t>вмешивался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045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425" y="1223492"/>
            <a:ext cx="8045812" cy="74003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Широкое применение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3047" y="3100191"/>
            <a:ext cx="6928835" cy="265666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Теорема </a:t>
            </a:r>
            <a:r>
              <a:rPr lang="ru-RU" b="1" dirty="0">
                <a:solidFill>
                  <a:schemeClr val="tx1"/>
                </a:solidFill>
              </a:rPr>
              <a:t>Пифагора всегда имела широкое применение при решении самых разнообразных геометрических задач. В зданиях готического и романского стиля верхние части окон расчленяются каменными ребрами, которые не только играют роль орнамента, но и способствуют прочности окон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7169" t="35434" r="23653" b="17626"/>
          <a:stretch/>
        </p:blipFill>
        <p:spPr>
          <a:xfrm>
            <a:off x="10175237" y="3155801"/>
            <a:ext cx="2016763" cy="3702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310" t="28463" r="63402" b="16743"/>
          <a:stretch/>
        </p:blipFill>
        <p:spPr>
          <a:xfrm>
            <a:off x="0" y="3100191"/>
            <a:ext cx="2129425" cy="3757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83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746974"/>
            <a:ext cx="8825660" cy="92730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Классическое дерево Пифагора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2653049"/>
            <a:ext cx="4343972" cy="304629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Одним </a:t>
            </a:r>
            <a:r>
              <a:rPr lang="ru-RU" sz="2200" b="1" dirty="0">
                <a:solidFill>
                  <a:schemeClr val="tx1"/>
                </a:solidFill>
              </a:rPr>
              <a:t>из свойств дерева Пифагора является то, что, если площадь первого квадрата равна единице, то на каждом уровне сумма площадей квадратов тоже будет равна единице.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20" t="24840" r="17899" b="19452"/>
          <a:stretch/>
        </p:blipFill>
        <p:spPr>
          <a:xfrm>
            <a:off x="5567785" y="2467274"/>
            <a:ext cx="5649240" cy="3820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2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89" y="1118168"/>
            <a:ext cx="7212095" cy="931891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6377" y="2704563"/>
            <a:ext cx="6118172" cy="24937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«Теорема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Пифагора.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Эллас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350 драхм». 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 </a:t>
            </a:r>
            <a:r>
              <a:rPr lang="ru-RU" b="1" dirty="0">
                <a:solidFill>
                  <a:schemeClr val="tx1"/>
                </a:solidFill>
              </a:rPr>
              <a:t>красивая марка – почти единственная среди многих тысяч существующих, на которой изображен математический факт.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907" y="2050059"/>
            <a:ext cx="3359886" cy="4634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54424"/>
            <a:ext cx="6122849" cy="367508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Пифагору за эту теорему,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вам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803" y="1454424"/>
            <a:ext cx="4316469" cy="4874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7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12874"/>
            <a:ext cx="8825660" cy="1421846"/>
          </a:xfrm>
        </p:spPr>
        <p:txBody>
          <a:bodyPr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невесты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3080825"/>
            <a:ext cx="8825660" cy="312302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математиков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получила название «теорема невесты» за сходство чертежа с бабочкой, что по-гречески называлось «нимфой». При переводе с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греческого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переводчик, не обратив внимание на чертеж, перевел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«нимфа» как «невеста», а не «бабочка».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80614" y="3791633"/>
            <a:ext cx="2247046" cy="30663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52638" cy="2137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3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16" r="53282"/>
          <a:stretch/>
        </p:blipFill>
        <p:spPr>
          <a:xfrm>
            <a:off x="6501646" y="1053346"/>
            <a:ext cx="3148792" cy="50238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945244"/>
            <a:ext cx="5092906" cy="32400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Пифагор- мыслитель, математик, философ.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62445" y="1053346"/>
            <a:ext cx="3227193" cy="4572000"/>
          </a:xfrm>
        </p:spPr>
      </p:sp>
    </p:spTree>
    <p:extLst>
      <p:ext uri="{BB962C8B-B14F-4D97-AF65-F5344CB8AC3E}">
        <p14:creationId xmlns="" xmlns:p14="http://schemas.microsoft.com/office/powerpoint/2010/main" val="21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322364"/>
            <a:ext cx="8825660" cy="1111348"/>
          </a:xfrm>
        </p:spPr>
        <p:txBody>
          <a:bodyPr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6" y="3010488"/>
            <a:ext cx="8825659" cy="3474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Существует </a:t>
            </a:r>
            <a:r>
              <a:rPr lang="ru-RU" sz="2400" b="1" dirty="0" smtClean="0">
                <a:solidFill>
                  <a:schemeClr val="tx1"/>
                </a:solidFill>
              </a:rPr>
              <a:t>соотношение </a:t>
            </a:r>
            <a:r>
              <a:rPr lang="ru-RU" sz="2400" b="1" dirty="0">
                <a:solidFill>
                  <a:schemeClr val="tx1"/>
                </a:solidFill>
              </a:rPr>
              <a:t>между гипотенузой и катетами прямоугольного треугольника, справедливость которого была </a:t>
            </a:r>
            <a:r>
              <a:rPr lang="ru-RU" sz="2400" b="1" dirty="0" smtClean="0">
                <a:solidFill>
                  <a:schemeClr val="tx1"/>
                </a:solidFill>
              </a:rPr>
              <a:t>доказана математиком Пифагором. </a:t>
            </a:r>
            <a:r>
              <a:rPr lang="ru-RU" sz="2400" b="1" dirty="0">
                <a:solidFill>
                  <a:schemeClr val="tx1"/>
                </a:solidFill>
              </a:rPr>
              <a:t>Но изучение вавилонских клинописных таблиц </a:t>
            </a:r>
            <a:r>
              <a:rPr lang="ru-RU" sz="2400" b="1" dirty="0" smtClean="0">
                <a:solidFill>
                  <a:schemeClr val="tx1"/>
                </a:solidFill>
              </a:rPr>
              <a:t>показало</a:t>
            </a:r>
            <a:r>
              <a:rPr lang="ru-RU" sz="2400" b="1" dirty="0">
                <a:solidFill>
                  <a:schemeClr val="tx1"/>
                </a:solidFill>
              </a:rPr>
              <a:t>, что это утверждение было известно задолго до Пифагора. Заслуга же Пифагора состояла в том, что он открыл доказательство этой теоремы.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85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105" y="1184857"/>
            <a:ext cx="8825660" cy="140379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Теорема Пифагора имеет богатую историю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5106" y="2588654"/>
            <a:ext cx="8825659" cy="241809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ru-RU" b="1" dirty="0">
                <a:solidFill>
                  <a:schemeClr val="tx1"/>
                </a:solidFill>
              </a:rPr>
              <a:t>8 веков до н. э. эта теорема была хорошо известна </a:t>
            </a:r>
            <a:r>
              <a:rPr lang="ru-RU" b="1" dirty="0" smtClean="0">
                <a:solidFill>
                  <a:schemeClr val="tx1"/>
                </a:solidFill>
              </a:rPr>
              <a:t>под </a:t>
            </a:r>
            <a:r>
              <a:rPr lang="ru-RU" b="1" dirty="0">
                <a:solidFill>
                  <a:schemeClr val="tx1"/>
                </a:solidFill>
              </a:rPr>
              <a:t>названием «Правила веревки» и использовалась </a:t>
            </a:r>
            <a:r>
              <a:rPr lang="ru-RU" b="1" dirty="0" smtClean="0">
                <a:solidFill>
                  <a:schemeClr val="tx1"/>
                </a:solidFill>
              </a:rPr>
              <a:t>для </a:t>
            </a:r>
            <a:r>
              <a:rPr lang="ru-RU" b="1" dirty="0">
                <a:solidFill>
                  <a:schemeClr val="tx1"/>
                </a:solidFill>
              </a:rPr>
              <a:t>построения алтарей, которые </a:t>
            </a:r>
            <a:r>
              <a:rPr lang="ru-RU" b="1" dirty="0" smtClean="0">
                <a:solidFill>
                  <a:schemeClr val="tx1"/>
                </a:solidFill>
              </a:rPr>
              <a:t>должны </a:t>
            </a:r>
            <a:r>
              <a:rPr lang="ru-RU" b="1" dirty="0">
                <a:solidFill>
                  <a:schemeClr val="tx1"/>
                </a:solidFill>
              </a:rPr>
              <a:t>иметь строгую геометрическую </a:t>
            </a:r>
            <a:r>
              <a:rPr lang="ru-RU" b="1" dirty="0" smtClean="0">
                <a:solidFill>
                  <a:schemeClr val="tx1"/>
                </a:solidFill>
              </a:rPr>
              <a:t>форму. </a:t>
            </a:r>
            <a:r>
              <a:rPr lang="ru-RU" b="1" dirty="0">
                <a:solidFill>
                  <a:schemeClr val="tx1"/>
                </a:solidFill>
              </a:rPr>
              <a:t>Теорема Пифагора имеет богатую </a:t>
            </a:r>
            <a:r>
              <a:rPr lang="ru-RU" b="1" dirty="0" smtClean="0">
                <a:solidFill>
                  <a:schemeClr val="tx1"/>
                </a:solidFill>
              </a:rPr>
              <a:t>историю. </a:t>
            </a:r>
            <a:r>
              <a:rPr lang="ru-RU" b="1" dirty="0">
                <a:solidFill>
                  <a:schemeClr val="tx1"/>
                </a:solidFill>
              </a:rPr>
              <a:t>Значение теоремы состоит в том, что из нее или с ее помощью можно вывести большинство теорем геометрии и решить множество задач.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98" y="4623514"/>
            <a:ext cx="4461102" cy="2234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92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03" y="942535"/>
            <a:ext cx="8825660" cy="16531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Пифагоровы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штаны во все стороны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5804" y="2968282"/>
            <a:ext cx="8825659" cy="323557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Пифагор 2523 года назад доказал теорему о том, что </a:t>
            </a:r>
            <a:r>
              <a:rPr lang="ru-RU" b="1" u="sng" dirty="0">
                <a:solidFill>
                  <a:schemeClr val="tx1"/>
                </a:solidFill>
              </a:rPr>
              <a:t>квадрат гипотенузы равен сумме квадратов </a:t>
            </a:r>
            <a:r>
              <a:rPr lang="ru-RU" b="1" u="sng" dirty="0" smtClean="0">
                <a:solidFill>
                  <a:schemeClr val="tx1"/>
                </a:solidFill>
              </a:rPr>
              <a:t>катетов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 Чертеж </a:t>
            </a:r>
            <a:r>
              <a:rPr lang="ru-RU" b="1" dirty="0">
                <a:solidFill>
                  <a:schemeClr val="tx1"/>
                </a:solidFill>
              </a:rPr>
              <a:t>был похож на штаны, </a:t>
            </a:r>
            <a:r>
              <a:rPr lang="ru-RU" b="1" dirty="0" smtClean="0">
                <a:solidFill>
                  <a:schemeClr val="tx1"/>
                </a:solidFill>
              </a:rPr>
              <a:t>но автор </a:t>
            </a:r>
            <a:r>
              <a:rPr lang="ru-RU" b="1" dirty="0">
                <a:solidFill>
                  <a:schemeClr val="tx1"/>
                </a:solidFill>
              </a:rPr>
              <a:t>не обратил на это внимания т.к. в то время этот предмет не был еще изобретен и он сам ходил без штанов. 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1887 </a:t>
            </a:r>
            <a:r>
              <a:rPr lang="ru-RU" b="1" dirty="0" smtClean="0">
                <a:solidFill>
                  <a:schemeClr val="tx1"/>
                </a:solidFill>
              </a:rPr>
              <a:t>году одна </a:t>
            </a:r>
            <a:r>
              <a:rPr lang="ru-RU" b="1" dirty="0">
                <a:solidFill>
                  <a:schemeClr val="tx1"/>
                </a:solidFill>
              </a:rPr>
              <a:t>петербургская гимназистка, сильно интересовавшаяся штанами обратила на это внимание и </a:t>
            </a:r>
            <a:r>
              <a:rPr lang="ru-RU" b="1" dirty="0" smtClean="0">
                <a:solidFill>
                  <a:schemeClr val="tx1"/>
                </a:solidFill>
              </a:rPr>
              <a:t>дала </a:t>
            </a:r>
            <a:r>
              <a:rPr lang="ru-RU" b="1" dirty="0">
                <a:solidFill>
                  <a:schemeClr val="tx1"/>
                </a:solidFill>
              </a:rPr>
              <a:t>новую формулировку старой теоремы </a:t>
            </a:r>
            <a:r>
              <a:rPr lang="ru-RU" b="1" u="sng" dirty="0">
                <a:solidFill>
                  <a:schemeClr val="tx1"/>
                </a:solidFill>
              </a:rPr>
              <a:t>"Пифагоровы штаны во все стороны равны"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848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580" y="3142445"/>
            <a:ext cx="7783250" cy="202198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площадей квадратов, построенных на катетах прямоугольного треугольника, равна площади квадрата, построенного на его гипотенузе Именно так выглядела классическая формулировка теоремы.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6432" y="704540"/>
            <a:ext cx="8759546" cy="183827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лассическая формулировка теоремы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0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804" y="873370"/>
            <a:ext cx="7239018" cy="165318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Пифагоровы штаны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0804" y="3644232"/>
            <a:ext cx="7239017" cy="209608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Картинка, иллюстрирующая теорему Пифагора, </a:t>
            </a:r>
            <a:r>
              <a:rPr lang="ru-RU" b="1" dirty="0" smtClean="0">
                <a:solidFill>
                  <a:schemeClr val="tx1"/>
                </a:solidFill>
              </a:rPr>
              <a:t>была символом </a:t>
            </a:r>
            <a:r>
              <a:rPr lang="ru-RU" b="1" dirty="0">
                <a:solidFill>
                  <a:schemeClr val="tx1"/>
                </a:solidFill>
              </a:rPr>
              <a:t>геометрии, а </a:t>
            </a:r>
            <a:r>
              <a:rPr lang="ru-RU" b="1" dirty="0" smtClean="0">
                <a:solidFill>
                  <a:schemeClr val="tx1"/>
                </a:solidFill>
              </a:rPr>
              <a:t>позже получила </a:t>
            </a:r>
            <a:r>
              <a:rPr lang="ru-RU" b="1" dirty="0">
                <a:solidFill>
                  <a:schemeClr val="tx1"/>
                </a:solidFill>
              </a:rPr>
              <a:t>название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Пифагоровы штаны». </a:t>
            </a:r>
            <a:r>
              <a:rPr lang="ru-RU" b="1" dirty="0" smtClean="0">
                <a:solidFill>
                  <a:schemeClr val="tx1"/>
                </a:solidFill>
              </a:rPr>
              <a:t>Теорем была переименована </a:t>
            </a:r>
            <a:r>
              <a:rPr lang="ru-RU" b="1" dirty="0">
                <a:solidFill>
                  <a:schemeClr val="tx1"/>
                </a:solidFill>
              </a:rPr>
              <a:t>так: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«Пифагоровы штаны на все стороны равны». </a:t>
            </a:r>
            <a:r>
              <a:rPr lang="ru-RU" b="1" dirty="0">
                <a:solidFill>
                  <a:schemeClr val="tx1"/>
                </a:solidFill>
              </a:rPr>
              <a:t>И в этой шуточной формулировке запоминали ее на всю жизнь.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32" t="25846" r="25436" b="3588"/>
          <a:stretch/>
        </p:blipFill>
        <p:spPr>
          <a:xfrm>
            <a:off x="8829822" y="2032782"/>
            <a:ext cx="3362178" cy="4825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72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45" y="943709"/>
            <a:ext cx="8825660" cy="165318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ВЕЛИКИЕ ТАЙНЫ ТЕОРЕМЫ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3179298"/>
            <a:ext cx="8825659" cy="24584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Первая </a:t>
            </a:r>
            <a:r>
              <a:rPr lang="ru-RU" b="1" dirty="0">
                <a:solidFill>
                  <a:schemeClr val="tx1"/>
                </a:solidFill>
              </a:rPr>
              <a:t>тайна заключается в таком множестве названий: «теорема бабочки», </a:t>
            </a:r>
            <a:r>
              <a:rPr lang="ru-RU" b="1" dirty="0" smtClean="0">
                <a:solidFill>
                  <a:schemeClr val="tx1"/>
                </a:solidFill>
              </a:rPr>
              <a:t>«невесты</a:t>
            </a:r>
            <a:r>
              <a:rPr lang="ru-RU" b="1" dirty="0">
                <a:solidFill>
                  <a:schemeClr val="tx1"/>
                </a:solidFill>
              </a:rPr>
              <a:t>», </a:t>
            </a:r>
            <a:r>
              <a:rPr lang="ru-RU" b="1" dirty="0" smtClean="0">
                <a:solidFill>
                  <a:schemeClr val="tx1"/>
                </a:solidFill>
              </a:rPr>
              <a:t>«нимфы</a:t>
            </a:r>
            <a:r>
              <a:rPr lang="ru-RU" b="1" dirty="0">
                <a:solidFill>
                  <a:schemeClr val="tx1"/>
                </a:solidFill>
              </a:rPr>
              <a:t>», « </a:t>
            </a:r>
            <a:r>
              <a:rPr lang="ru-RU" b="1" dirty="0" smtClean="0">
                <a:solidFill>
                  <a:schemeClr val="tx1"/>
                </a:solidFill>
              </a:rPr>
              <a:t>100 </a:t>
            </a:r>
            <a:r>
              <a:rPr lang="ru-RU" b="1" dirty="0">
                <a:solidFill>
                  <a:schemeClr val="tx1"/>
                </a:solidFill>
              </a:rPr>
              <a:t>быков», «бегство убогих», «мост ослов», «ветряная </a:t>
            </a:r>
            <a:r>
              <a:rPr lang="ru-RU" b="1" dirty="0" smtClean="0">
                <a:solidFill>
                  <a:schemeClr val="tx1"/>
                </a:solidFill>
              </a:rPr>
              <a:t>мельница». Нет другой </a:t>
            </a:r>
            <a:r>
              <a:rPr lang="ru-RU" b="1" dirty="0">
                <a:solidFill>
                  <a:schemeClr val="tx1"/>
                </a:solidFill>
              </a:rPr>
              <a:t>теоремы, которая имела бы </a:t>
            </a:r>
            <a:r>
              <a:rPr lang="ru-RU" b="1" dirty="0" smtClean="0">
                <a:solidFill>
                  <a:schemeClr val="tx1"/>
                </a:solidFill>
              </a:rPr>
              <a:t>столько названий!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1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884</TotalTime>
  <Words>613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Теорема Пифагора</vt:lpstr>
      <vt:lpstr>Теорема невесты</vt:lpstr>
      <vt:lpstr> Пифагор- мыслитель, математик, философ. </vt:lpstr>
      <vt:lpstr>Историческая справка</vt:lpstr>
      <vt:lpstr>Теорема Пифагора имеет богатую историю</vt:lpstr>
      <vt:lpstr>Пифагоровы штаны во все стороны равны</vt:lpstr>
      <vt:lpstr>Сумма площадей квадратов, построенных на катетах прямоугольного треугольника, равна площади квадрата, построенного на его гипотенузе Именно так выглядела классическая формулировка теоремы.</vt:lpstr>
      <vt:lpstr> Пифагоровы штаны</vt:lpstr>
      <vt:lpstr> ВЕЛИКИЕ ТАЙНЫ ТЕОРЕМЫ </vt:lpstr>
      <vt:lpstr>Вторая тайна</vt:lpstr>
      <vt:lpstr>Третья тайна</vt:lpstr>
      <vt:lpstr>Широкое применение</vt:lpstr>
      <vt:lpstr>Классическое дерево Пифагора</vt:lpstr>
      <vt:lpstr>Марка</vt:lpstr>
      <vt:lpstr>Спасибо Пифагору за эту теорему, а вам  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36</cp:revision>
  <dcterms:created xsi:type="dcterms:W3CDTF">2018-01-21T17:31:01Z</dcterms:created>
  <dcterms:modified xsi:type="dcterms:W3CDTF">2018-01-31T08:31:55Z</dcterms:modified>
</cp:coreProperties>
</file>