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3" r:id="rId5"/>
    <p:sldId id="257" r:id="rId6"/>
    <p:sldId id="258" r:id="rId7"/>
    <p:sldId id="259" r:id="rId8"/>
    <p:sldId id="260" r:id="rId9"/>
    <p:sldId id="261" r:id="rId10"/>
    <p:sldId id="262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orism.su/66.html" TargetMode="External"/><Relationship Id="rId7" Type="http://schemas.openxmlformats.org/officeDocument/2006/relationships/hyperlink" Target="http://www.aforism.su/avtor/422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forism.su/64.html" TargetMode="External"/><Relationship Id="rId5" Type="http://schemas.openxmlformats.org/officeDocument/2006/relationships/hyperlink" Target="http://www.aforism.su/17.html" TargetMode="External"/><Relationship Id="rId4" Type="http://schemas.openxmlformats.org/officeDocument/2006/relationships/hyperlink" Target="http://www.aforism.su/avtor/357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320" y="0"/>
            <a:ext cx="9162320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214414" y="1928802"/>
            <a:ext cx="742955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«Методика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организации современных сюжетно-ролевых игр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в разных возрастных группах»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357166"/>
            <a:ext cx="6786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бюджетное </a:t>
            </a: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дошкольное образовательное учреждение </a:t>
            </a: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Детский сад </a:t>
            </a: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№5 «Пчелка»</a:t>
            </a: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городского округа город Октябрьский Республики Башкортостан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9058" y="492919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 smtClean="0">
                <a:solidFill>
                  <a:srgbClr val="0066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Подготовила и провела: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Паксеваткина</a:t>
            </a:r>
            <a:r>
              <a:rPr lang="ru-RU" dirty="0" smtClean="0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Наталья Николаевна,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старший воспитатель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высшей квалификационной </a:t>
            </a:r>
            <a:r>
              <a:rPr lang="ru-RU" dirty="0" smtClean="0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категории</a:t>
            </a:r>
            <a:endParaRPr lang="ru-RU" dirty="0" smtClean="0">
              <a:solidFill>
                <a:srgbClr val="1F497D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320" y="0"/>
            <a:ext cx="916232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71538" y="2214554"/>
            <a:ext cx="778674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средней группе возможно участие воспитателя в игре в той или иной роли. Педагог, участвуя в играх, может брать на себя главную, ведущую роль или быть одним из рядовых участников, но в любом случае он руководит игрой, направляет инициативу и творчество детей.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игровом взаимодействии появляется много импровизационных моментов, дети на ходу придумывают вопросы и ответы, реплики, монологи; это придаёт игре творческий характер. По мнению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Д.Б.Эльконина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само принятие роли - это уже творческий акт, потому что оно выступает в качестве результата символической функции воображения - ребёнок отождествляет себя с другим человеком.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000108"/>
            <a:ext cx="76438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Ролевое поведение ребёнка 4-5 лет усложняется: появляется способность строить сюжеты с большим количеством персонажей, самостоятельно вести ролевые диалоги, выполнять по ходу развития сюжета не одну, а несколько ролей.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320" y="0"/>
            <a:ext cx="916232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4414" y="571480"/>
            <a:ext cx="77153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самых ранних лет необходимо ставить ребенка в такие условия, чтобы он жил, играл, работал, делил свои 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радости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и горести с другими детьми.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- Крупская Н. 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857496"/>
            <a:ext cx="75009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Игра имеет важное значение в жизни ребенка, имеет то же значение, какое у взрослого имеет 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деятельность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работа, служба. Каков ребенок в игре, таков во многом он будет в 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работе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когда вырастет. Поэтому воспитание будущего деятеля происходит прежде всего в игре.                                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7"/>
              </a:rPr>
              <a:t>Макаренко А. 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142976" y="357166"/>
            <a:ext cx="778674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Проблемы организации сюжетно-ролевой игры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отечественной психологии и педагогике игра рассмат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ривается как самая любимая и естественная деятельность дошкольника.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Вместе с тем сегодня мы отмечаем, что: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Наблюдается «вытеснение» игры образовательной деятельностью, студийной и кружковой работой.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Игры детей, особенно сюжетно-ролевые, бедны по содержанию, тематике.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сюжетно-ролевых  игр пишется жёсткий сценарий действий детей.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Отмечается многократная повторяемость сюжетов.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Преобладают манипуляции над образным отображением действительности.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главной целью педагога является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игровых умений, обеспечивающих самостоятельную творческую игру детей, в которой они по собственному желанию реализуют разнообразные содержания, свободно вступая во взаимодействие со сверстниками.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142976" y="500042"/>
            <a:ext cx="771530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тапы руководства игрой: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9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подготовительный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(обогащение впечатлениями на занятиях, экскурсиях, целевых прогулках, создание предметно-игровой среды);</a:t>
            </a:r>
          </a:p>
          <a:p>
            <a:pPr marL="0" marR="0" lvl="0" indent="19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9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этап (начало, ход, конец игры, воспитатель использует прямые и косвенные приемы);</a:t>
            </a:r>
          </a:p>
          <a:p>
            <a:pPr marL="0" marR="0" lvl="0" indent="19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9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в игре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(совет, напоминание и т.д.).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320" y="0"/>
            <a:ext cx="9162320" cy="6858000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214414" y="214290"/>
            <a:ext cx="764386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Принципы организации сюжетно-ролевой игры: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принцип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заключается в том, что в совместной игре с детьми позиция педагога - это позиция «играющего партнёра», с которым ребёнок чувствует себя свободным  и равным со взрослым.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этого следует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принцип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воспитатель должен играть с детьми на протяжении всего дошкольного детства.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Третьим принципом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организации сюжетной игры является ориентирование ребенка как на осуществление игрового действия, так и на пояснение его смысла партнерам — взрослому или сверстнику.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357290" y="1857364"/>
            <a:ext cx="742955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игры.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Определяется конкретной воспитательной задачей.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Педагогическая разработка плана игры.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разработке игры мы стремимся  к максимальному насыщению её игровым содержанием, способным увлечь ребенка, определяет предполагаемые роли и средства игровой организации.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500042"/>
            <a:ext cx="68580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Основные моменты методики применения сюжетно-ролевой игры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1214422"/>
            <a:ext cx="771530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Ознакомление детей с планом игры и совместная его доработка.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Воспитатель ведет беседу, чтобы как можно больше привлечь детей к обсуждению плана игры, к разработке содержания ролевых действий.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воображаемой ситуации.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Дошкольники всегда начинают сюжетно –ролевые игры с наделения окружающих предметов переносными значениями: стулья –поезд , кустарники – граница, бревно – корабль и т.п. Создания воображаемой ситуации -  важнейшая основа начала творческой сюжетно - ролевой  игры.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000100" y="571480"/>
            <a:ext cx="81439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ролей.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Педагог каждому дает желаемую роль, предлагает очередность разыгрывания ролей разной степени активности, ищет возможности для утверждения положения ребенка в коллективе через игровую роль. Для того чтобы предотвратить конфликты между детьми, мы используем во время распределения ролей считалки, жеребьевку, фишки, символы,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бейджики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так же сами дети могут предложить роль другим участникам игры.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Начало игры.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Чтобы вызвать у детей положительное восприятие игры мы используем некоторые методические приемы, например, можно рассмотреть альбомы, просмотреть видео материал, прослушать звуковое обращение, использовать ТСО для игровой мотивации. Чтобы сформировать неподдельный интерес у детей к той или иной игре.  Но иногда, когда это необходимо,  подготавливая группу детей к разыгрыванию игрового эпизода, главные роли мы распределяем между активными детьми с хорошо развитым творческим воображением. Это позволяет задать тон, показать ребятам образец интересного ролевого поведения.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71538" y="428604"/>
            <a:ext cx="7643866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Сохранение игровой ситуации.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 знаете, что существует некоторое условие сохранения у детей стойкого интереса к игре. Поэтому мы задаем тон в обращении с играющими детьми, употребляя условную игровую терминологию, стараемся обыгрывать любое дело детского коллектива, все меры педагогического воздействия на детей осуществляем в игровом ключе не разрушая игровой ситуации, в ходе сюжетно - ролевой игры включаем развернутые творческие игры  или игры на местности с идентичными сюжетами.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Завершение игры.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Разрабатывая план игры, заранее намечаем предполагаемую концовку, но стоит учитывать, что любая сюжетно-ролевая игра может продолжаться до тех пор, пока у детей не пропадет интерес. И может продлиться даже до полутора часов.  Заботимся о таком окончании, игры которое вызвало бы у детей желание сохранить в жизни коллектива все лучшее, что принесла с собой игра.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7\Desktop\3424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232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214290"/>
          <a:ext cx="8001055" cy="6458743"/>
        </p:xfrm>
        <a:graphic>
          <a:graphicData uri="http://schemas.openxmlformats.org/drawingml/2006/table">
            <a:tbl>
              <a:tblPr/>
              <a:tblGrid>
                <a:gridCol w="637252"/>
                <a:gridCol w="2577457"/>
                <a:gridCol w="2024920"/>
                <a:gridCol w="2761426"/>
              </a:tblGrid>
              <a:tr h="6993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 dirty="0">
                          <a:latin typeface="Times New Roman"/>
                          <a:ea typeface="Times New Roman"/>
                          <a:cs typeface="Times New Roman"/>
                        </a:rPr>
                        <a:t>Возраст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463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 dirty="0">
                          <a:latin typeface="Times New Roman"/>
                          <a:ea typeface="Times New Roman"/>
                          <a:cs typeface="Times New Roman"/>
                        </a:rPr>
                        <a:t>Характер игровых действий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 dirty="0">
                          <a:latin typeface="Times New Roman"/>
                          <a:ea typeface="Times New Roman"/>
                          <a:cs typeface="Times New Roman"/>
                        </a:rPr>
                        <a:t>Выполнение роли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>
                          <a:latin typeface="Times New Roman"/>
                          <a:ea typeface="Times New Roman"/>
                          <a:cs typeface="Times New Roman"/>
                        </a:rPr>
                        <a:t>Развитие сюжета в воображаемой ситуации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085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spc="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>
                          <a:latin typeface="Times New Roman"/>
                          <a:ea typeface="Times New Roman"/>
                          <a:cs typeface="Times New Roman"/>
                        </a:rPr>
                        <a:t>3 – 4 года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Отдельные игровые действия, носящие условный характер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Роль осуществляется фактически, но не называется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Сюжет – цепочка из двух действий, воображаемую ситуацию удерживает взрослый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6358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spc="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>
                          <a:latin typeface="Times New Roman"/>
                          <a:ea typeface="Times New Roman"/>
                          <a:cs typeface="Times New Roman"/>
                        </a:rPr>
                        <a:t>4 -5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>
                          <a:latin typeface="Times New Roman"/>
                          <a:ea typeface="Times New Roman"/>
                          <a:cs typeface="Times New Roman"/>
                        </a:rPr>
                        <a:t>Взаимосвязанные игровые действия, имеющие четкий ролевой характер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>
                          <a:latin typeface="Times New Roman"/>
                          <a:ea typeface="Times New Roman"/>
                          <a:cs typeface="Times New Roman"/>
                        </a:rPr>
                        <a:t>Роль называется, дети могут по ходу игры менять роль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Цепочка из 3 -4 взаимосвязанных действий/ дети самостоятельно удерживают воображаемую ситуацию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856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spc="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>
                          <a:latin typeface="Times New Roman"/>
                          <a:ea typeface="Times New Roman"/>
                          <a:cs typeface="Times New Roman"/>
                        </a:rPr>
                        <a:t>5 – 6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Переход к ролевым действиям, отображающим социальные функции людей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>
                          <a:latin typeface="Times New Roman"/>
                          <a:ea typeface="Times New Roman"/>
                          <a:cs typeface="Times New Roman"/>
                        </a:rPr>
                        <a:t>Роли распределяются до начала игры, дети придерживаются своей роли на протяжении всей игры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Цепочка игровых действий, объединенных одним сюжетом, соответствующим реальной логике действий взрослых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900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spc="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50">
                          <a:latin typeface="Times New Roman"/>
                          <a:ea typeface="Times New Roman"/>
                          <a:cs typeface="Times New Roman"/>
                        </a:rPr>
                        <a:t>6 – 7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Отображение в игровых действиях отношений между людьми (подчинение, сотрудничество).Техника игровых действий условна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>
                          <a:latin typeface="Times New Roman"/>
                          <a:ea typeface="Times New Roman"/>
                          <a:cs typeface="Times New Roman"/>
                        </a:rPr>
                        <a:t>Не только роли, но и замысел игры проговариваются детьми до ее начала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50" dirty="0">
                          <a:latin typeface="Times New Roman"/>
                          <a:ea typeface="Times New Roman"/>
                          <a:cs typeface="Times New Roman"/>
                        </a:rPr>
                        <a:t>Сюжет держится на воображаемой ситуации, действия разнообразны и соответствуют реальным отношениям между людьми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172" marR="54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948</Words>
  <PresentationFormat>Экран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</dc:creator>
  <cp:lastModifiedBy>1</cp:lastModifiedBy>
  <cp:revision>6</cp:revision>
  <dcterms:created xsi:type="dcterms:W3CDTF">2017-11-22T16:24:13Z</dcterms:created>
  <dcterms:modified xsi:type="dcterms:W3CDTF">2018-02-07T07:17:35Z</dcterms:modified>
</cp:coreProperties>
</file>