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50" r:id="rId1"/>
  </p:sldMasterIdLst>
  <p:notesMasterIdLst>
    <p:notesMasterId r:id="rId23"/>
  </p:notesMasterIdLst>
  <p:sldIdLst>
    <p:sldId id="257" r:id="rId2"/>
    <p:sldId id="322" r:id="rId3"/>
    <p:sldId id="259" r:id="rId4"/>
    <p:sldId id="295" r:id="rId5"/>
    <p:sldId id="340" r:id="rId6"/>
    <p:sldId id="341" r:id="rId7"/>
    <p:sldId id="304" r:id="rId8"/>
    <p:sldId id="296" r:id="rId9"/>
    <p:sldId id="339" r:id="rId10"/>
    <p:sldId id="300" r:id="rId11"/>
    <p:sldId id="299" r:id="rId12"/>
    <p:sldId id="329" r:id="rId13"/>
    <p:sldId id="330" r:id="rId14"/>
    <p:sldId id="337" r:id="rId15"/>
    <p:sldId id="327" r:id="rId16"/>
    <p:sldId id="333" r:id="rId17"/>
    <p:sldId id="334" r:id="rId18"/>
    <p:sldId id="335" r:id="rId19"/>
    <p:sldId id="336" r:id="rId20"/>
    <p:sldId id="261" r:id="rId21"/>
    <p:sldId id="33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9071D-8E36-445E-929F-467673DC66AB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53B76-C7C1-4042-A15B-8041EC618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638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7" Type="http://schemas.openxmlformats.org/officeDocument/2006/relationships/image" Target="../media/image33.pn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gif"/><Relationship Id="rId5" Type="http://schemas.openxmlformats.org/officeDocument/2006/relationships/image" Target="../media/image31.gif"/><Relationship Id="rId4" Type="http://schemas.openxmlformats.org/officeDocument/2006/relationships/image" Target="../media/image30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hyperlink" Target="http://www.schooltelman.ru/download/Doroganova/index.files/d4.gif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.gif"/><Relationship Id="rId7" Type="http://schemas.openxmlformats.org/officeDocument/2006/relationships/image" Target="../media/image1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hyperlink" Target="http://ru.wikipedia.org/wiki/%D0%A4%D0%B0%D0%B9%D0%BB:Ohm's_Law_with_Voltage_source.svg" TargetMode="External"/><Relationship Id="rId7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hyperlink" Target="http://ru.wikipedia.org/wiki/%D0%A4%D0%B0%D0%B9%D0%BB:Ohm's_law_triangle.PNG" TargetMode="Externa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715156" cy="1894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ЗАКОНЫ ПОСТОЯННОГО ЭЛЕКТРИЧЕСКОГО ТОКА 	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5018562"/>
            <a:ext cx="6705600" cy="93610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/>
              <a:t>Учитель: Баринова Е.Г.</a:t>
            </a:r>
          </a:p>
          <a:p>
            <a:pPr>
              <a:defRPr/>
            </a:pPr>
            <a:r>
              <a:rPr lang="ru-RU" sz="2000" dirty="0" smtClean="0"/>
              <a:t>ГБОУ СШ № 10</a:t>
            </a:r>
          </a:p>
          <a:p>
            <a:pPr>
              <a:defRPr/>
            </a:pPr>
            <a:r>
              <a:rPr lang="ru-RU" sz="2000" dirty="0" smtClean="0"/>
              <a:t>им. В.П. </a:t>
            </a:r>
            <a:r>
              <a:rPr lang="ru-RU" sz="2000" dirty="0" err="1" smtClean="0"/>
              <a:t>Бармина</a:t>
            </a:r>
            <a:endParaRPr lang="ru-RU" sz="2000" dirty="0" smtClean="0"/>
          </a:p>
          <a:p>
            <a:pPr>
              <a:defRPr/>
            </a:pPr>
            <a:r>
              <a:rPr lang="ru-RU" sz="2000" dirty="0" smtClean="0"/>
              <a:t>город Байконур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Работа электрического тока. Закон Джоуля–Ленца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4500562" cy="535782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Работа</a:t>
            </a:r>
            <a:r>
              <a:rPr lang="ru-RU" b="1" dirty="0" smtClean="0"/>
              <a:t> электрического тока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l-GR" b="1" i="1" dirty="0" smtClean="0">
                <a:solidFill>
                  <a:srgbClr val="FF0000"/>
                </a:solidFill>
              </a:rPr>
              <a:t>Δ</a:t>
            </a:r>
            <a:r>
              <a:rPr lang="en-US" b="1" i="1" dirty="0" smtClean="0">
                <a:solidFill>
                  <a:srgbClr val="FF0000"/>
                </a:solidFill>
              </a:rPr>
              <a:t>A = UI</a:t>
            </a:r>
            <a:r>
              <a:rPr lang="el-GR" b="1" i="1" dirty="0" smtClean="0">
                <a:solidFill>
                  <a:srgbClr val="FF0000"/>
                </a:solidFill>
              </a:rPr>
              <a:t>Δ</a:t>
            </a:r>
            <a:r>
              <a:rPr lang="en-US" b="1" i="1" dirty="0" smtClean="0">
                <a:solidFill>
                  <a:srgbClr val="FF0000"/>
                </a:solidFill>
              </a:rPr>
              <a:t>t</a:t>
            </a:r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Закон Джоуля–Ленца</a:t>
            </a:r>
            <a:r>
              <a:rPr lang="ru-RU" dirty="0" smtClean="0"/>
              <a:t>: </a:t>
            </a:r>
          </a:p>
          <a:p>
            <a:pPr algn="ctr"/>
            <a:r>
              <a:rPr lang="el-GR" b="1" i="1" dirty="0" smtClean="0">
                <a:solidFill>
                  <a:srgbClr val="FF0000"/>
                </a:solidFill>
              </a:rPr>
              <a:t>Δ</a:t>
            </a:r>
            <a:r>
              <a:rPr lang="en-US" b="1" i="1" dirty="0" smtClean="0">
                <a:solidFill>
                  <a:srgbClr val="FF0000"/>
                </a:solidFill>
              </a:rPr>
              <a:t>Q = </a:t>
            </a:r>
            <a:r>
              <a:rPr lang="el-GR" b="1" i="1" dirty="0" smtClean="0">
                <a:solidFill>
                  <a:srgbClr val="FF0000"/>
                </a:solidFill>
              </a:rPr>
              <a:t>Δ</a:t>
            </a:r>
            <a:r>
              <a:rPr lang="en-US" b="1" i="1" dirty="0" smtClean="0">
                <a:solidFill>
                  <a:srgbClr val="FF0000"/>
                </a:solidFill>
              </a:rPr>
              <a:t>A = RI</a:t>
            </a:r>
            <a:r>
              <a:rPr lang="en-US" b="1" i="1" baseline="30000" dirty="0" smtClean="0">
                <a:solidFill>
                  <a:srgbClr val="FF0000"/>
                </a:solidFill>
              </a:rPr>
              <a:t>2</a:t>
            </a:r>
            <a:r>
              <a:rPr lang="el-GR" b="1" i="1" dirty="0" smtClean="0">
                <a:solidFill>
                  <a:srgbClr val="FF0000"/>
                </a:solidFill>
              </a:rPr>
              <a:t>Δ</a:t>
            </a:r>
            <a:r>
              <a:rPr lang="en-US" b="1" i="1" dirty="0" smtClean="0">
                <a:solidFill>
                  <a:srgbClr val="FF0000"/>
                </a:solidFill>
              </a:rPr>
              <a:t>t</a:t>
            </a:r>
            <a:endParaRPr lang="ru-RU" b="1" i="1" dirty="0" smtClean="0">
              <a:solidFill>
                <a:srgbClr val="FF0000"/>
              </a:solidFill>
            </a:endParaRPr>
          </a:p>
          <a:p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64523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714356"/>
            <a:ext cx="4643438" cy="595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286" y="-148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Мощность электрического тока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4786346" cy="514353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Мощность</a:t>
            </a:r>
            <a:r>
              <a:rPr lang="ru-RU" dirty="0" smtClean="0"/>
              <a:t> электрического тока:</a:t>
            </a:r>
          </a:p>
          <a:p>
            <a:r>
              <a:rPr lang="ru-RU" dirty="0" smtClean="0"/>
              <a:t>Мощность выражается в </a:t>
            </a:r>
            <a:r>
              <a:rPr lang="ru-RU" b="1" dirty="0" smtClean="0">
                <a:solidFill>
                  <a:srgbClr val="FF0000"/>
                </a:solidFill>
              </a:rPr>
              <a:t>ваттах</a:t>
            </a:r>
            <a:r>
              <a:rPr lang="ru-RU" dirty="0" smtClean="0"/>
              <a:t> (Вт).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Полная мощность источника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Мощность во внешней цепи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Коэффициентом полезного действия источника</a:t>
            </a:r>
            <a:endParaRPr lang="ru-RU" b="1" i="1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Program Files\Physicon\Open Physics 2.5 part 2\content\javagifs\63166759398317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500174"/>
            <a:ext cx="3437953" cy="1000132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" name="Picture 4" descr="C:\Program Files\Physicon\Open Physics 2.5 part 2\content\javagifs\63166759398520-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2643182"/>
            <a:ext cx="2357454" cy="983981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6" name="Picture 6" descr="C:\Program Files\Physicon\Open Physics 2.5 part 2\content\javagifs\63166759398520-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3786190"/>
            <a:ext cx="3428929" cy="92867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7" name="Picture 8" descr="C:\Program Files\Physicon\Open Physics 2.5 part 2\content\javagifs\63166759398535-4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2" y="5072074"/>
            <a:ext cx="1214446" cy="1133483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8" name="Picture 10" descr="C:\Program Files\Physicon\Open Physics 2.5 part 2\content\javagifs\63166759398551-5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94007" y="5143512"/>
            <a:ext cx="3335711" cy="928694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6348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796" y="1412776"/>
            <a:ext cx="9076580" cy="48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3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3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Картинка 1 из 1010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357188"/>
            <a:ext cx="8001000" cy="600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1"/>
                </a:solidFill>
              </a:rPr>
              <a:t>Виды соединений проводников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448516" name="Picture 4" descr="{B6AAF5A4-9308-4395-B867-044408505C48}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412776"/>
            <a:ext cx="8351837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8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8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8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704088"/>
            <a:ext cx="8003232" cy="852704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Параллельное и последовательное соединение проводников</a:t>
            </a:r>
            <a:endParaRPr lang="ru-RU" sz="40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42844" y="1571612"/>
            <a:ext cx="4572032" cy="50006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 последовательном соединении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786314" y="1571612"/>
            <a:ext cx="4357686" cy="50006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/>
              <a:t>При параллельном соединении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0" y="3429000"/>
            <a:ext cx="4286248" cy="3429000"/>
          </a:xfrm>
        </p:spPr>
        <p:txBody>
          <a:bodyPr>
            <a:normAutofit/>
          </a:bodyPr>
          <a:lstStyle/>
          <a:p>
            <a:r>
              <a:rPr lang="ru-RU" dirty="0" smtClean="0"/>
              <a:t>При последовательном соединении полное сопротивление цепи равно сумме сопротивлений отдельных проводников</a:t>
            </a:r>
          </a:p>
          <a:p>
            <a:r>
              <a:rPr lang="ru-RU" dirty="0" smtClean="0"/>
              <a:t>Сила тока не меняется</a:t>
            </a:r>
          </a:p>
          <a:p>
            <a:r>
              <a:rPr lang="ru-RU" dirty="0" smtClean="0"/>
              <a:t>Напряжения отдельных участков складываются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286248" y="4000504"/>
            <a:ext cx="4857752" cy="28574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При параллельном соединении проводников величина, обратная общему сопротивлению цепи, равна сумме величин, обратных сопротивлениям параллельно включенных проводников</a:t>
            </a:r>
          </a:p>
          <a:p>
            <a:r>
              <a:rPr lang="ru-RU" dirty="0" smtClean="0"/>
              <a:t>Напряжение не меняется</a:t>
            </a:r>
          </a:p>
          <a:p>
            <a:r>
              <a:rPr lang="ru-RU" dirty="0" smtClean="0"/>
              <a:t>Сила тока складывается из токов  отдельных участков</a:t>
            </a:r>
            <a:endParaRPr lang="ru-RU" dirty="0"/>
          </a:p>
        </p:txBody>
      </p:sp>
      <p:pic>
        <p:nvPicPr>
          <p:cNvPr id="65538" name="Picture 2" descr="C:\Program Files\Physicon\Open Physics 2.5 part 2\content\chapter1\section\paragraph9\images\1-9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071678"/>
            <a:ext cx="3276600" cy="1266826"/>
          </a:xfrm>
          <a:prstGeom prst="rect">
            <a:avLst/>
          </a:prstGeom>
          <a:noFill/>
        </p:spPr>
      </p:pic>
      <p:pic>
        <p:nvPicPr>
          <p:cNvPr id="65540" name="Picture 4" descr="C:\Program Files\Physicon\Open Physics 2.5 part 2\content\chapter1\section\paragraph9\images\1-9-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2071678"/>
            <a:ext cx="3419475" cy="1933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Экспериментальное задание</a:t>
            </a:r>
            <a:endParaRPr lang="ru-RU" dirty="0"/>
          </a:p>
        </p:txBody>
      </p:sp>
      <p:pic>
        <p:nvPicPr>
          <p:cNvPr id="4" name="Shape 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276872"/>
            <a:ext cx="504056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04800"/>
            <a:ext cx="7847013" cy="5860504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9900CC"/>
                </a:solidFill>
                <a:latin typeface="Times New Roman" pitchFamily="18" charset="0"/>
              </a:rPr>
              <a:t>   </a:t>
            </a:r>
            <a:r>
              <a:rPr lang="ru-RU" sz="2800" b="1" dirty="0" smtClean="0">
                <a:solidFill>
                  <a:srgbClr val="4400A8"/>
                </a:solidFill>
                <a:latin typeface="Times New Roman" pitchFamily="18" charset="0"/>
              </a:rPr>
              <a:t>Первое и второе правила Кирхгофа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9900CC"/>
                </a:solidFill>
                <a:latin typeface="Times New Roman" pitchFamily="18" charset="0"/>
              </a:rPr>
              <a:t>     </a:t>
            </a:r>
            <a:r>
              <a:rPr lang="ru-RU" sz="2800" b="1" dirty="0" smtClean="0">
                <a:solidFill>
                  <a:srgbClr val="9900CC"/>
                </a:solidFill>
                <a:latin typeface="Times New Roman" pitchFamily="18" charset="0"/>
              </a:rPr>
              <a:t>Первое правило Кирхгофа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 является условием постоянства тока в цепи.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</a:rPr>
              <a:t>Алгебраическая сумма сил тока в узле разветвления равна нулю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   где	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</a:rPr>
              <a:t>n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 – число проводников;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	I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 – токи в проводниках.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	 Токи, подходящие к узлу, считаются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</a:rPr>
              <a:t>положительными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, выходящие из узла –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</a:rPr>
              <a:t>отрицательными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6172200" y="2286000"/>
          <a:ext cx="1114425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7" name="Формула" r:id="rId3" imgW="583947" imgH="431613" progId="">
                  <p:embed/>
                </p:oleObj>
              </mc:Choice>
              <mc:Fallback>
                <p:oleObj name="Формула" r:id="rId3" imgW="583947" imgH="431613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286000"/>
                        <a:ext cx="1114425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457200" y="-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0">
                <a:solidFill>
                  <a:srgbClr val="9900CC"/>
                </a:solidFill>
                <a:latin typeface="Times New Roman" pitchFamily="18" charset="0"/>
              </a:rPr>
              <a:t>Первое правило Кирхгофа</a:t>
            </a:r>
          </a:p>
        </p:txBody>
      </p:sp>
      <p:pic>
        <p:nvPicPr>
          <p:cNvPr id="24579" name="Picture 5" descr="1-10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4400"/>
            <a:ext cx="3816350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3886200" y="762000"/>
            <a:ext cx="4800600" cy="569133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1700" b="0" dirty="0">
                <a:latin typeface="Times New Roman" pitchFamily="18" charset="0"/>
              </a:rPr>
              <a:t>     </a:t>
            </a:r>
            <a:r>
              <a:rPr lang="ru-RU" sz="2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Узлом электрической цепи называется точка 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которой сходится не менее трех проводников.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Первое правило Кирхгофа является следствием закона сохранения заряда – в узле</a:t>
            </a:r>
            <a:endParaRPr lang="ru-RU" sz="2800" b="0" dirty="0">
              <a:solidFill>
                <a:schemeClr val="bg1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800" b="0" dirty="0" smtClean="0">
                <a:solidFill>
                  <a:schemeClr val="bg1"/>
                </a:solidFill>
                <a:latin typeface="Times New Roman" pitchFamily="18" charset="0"/>
              </a:rPr>
              <a:t>    электрический </a:t>
            </a:r>
            <a:r>
              <a:rPr lang="ru-RU" sz="2800" b="0" dirty="0">
                <a:solidFill>
                  <a:schemeClr val="bg1"/>
                </a:solidFill>
                <a:latin typeface="Times New Roman" pitchFamily="18" charset="0"/>
              </a:rPr>
              <a:t>заряд накапливаться не может.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ru-RU" sz="2800" b="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graphicFrame>
        <p:nvGraphicFramePr>
          <p:cNvPr id="24581" name="Object 7"/>
          <p:cNvGraphicFramePr>
            <a:graphicFrameLocks noChangeAspect="1"/>
          </p:cNvGraphicFramePr>
          <p:nvPr/>
        </p:nvGraphicFramePr>
        <p:xfrm>
          <a:off x="457200" y="3962400"/>
          <a:ext cx="316706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6" name="Equation" r:id="rId4" imgW="1320227" imgH="241195" progId="">
                  <p:embed/>
                </p:oleObj>
              </mc:Choice>
              <mc:Fallback>
                <p:oleObj name="Equation" r:id="rId4" imgW="1320227" imgH="241195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3167063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8"/>
          <p:cNvGraphicFramePr>
            <a:graphicFrameLocks noChangeAspect="1"/>
          </p:cNvGraphicFramePr>
          <p:nvPr/>
        </p:nvGraphicFramePr>
        <p:xfrm>
          <a:off x="1524000" y="5105400"/>
          <a:ext cx="1296988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7" name="Equation" r:id="rId6" imgW="634725" imgH="495085" progId="">
                  <p:embed/>
                </p:oleObj>
              </mc:Choice>
              <mc:Fallback>
                <p:oleObj name="Equation" r:id="rId6" imgW="634725" imgH="495085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105400"/>
                        <a:ext cx="1296988" cy="1011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81000"/>
            <a:ext cx="7845425" cy="55610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9900CC"/>
                </a:solidFill>
                <a:latin typeface="Times New Roman" pitchFamily="18" charset="0"/>
              </a:rPr>
              <a:t>Второе правило Кирхгофа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371600" y="1295400"/>
            <a:ext cx="7391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0" dirty="0">
                <a:solidFill>
                  <a:srgbClr val="000000"/>
                </a:solidFill>
                <a:latin typeface="Times New Roman" pitchFamily="18" charset="0"/>
              </a:rPr>
              <a:t>Второе правило Кирхгофа является следствием закона сохранения энергии.</a:t>
            </a:r>
          </a:p>
          <a:p>
            <a:r>
              <a:rPr lang="ru-RU" sz="2800" b="0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</a:rPr>
              <a:t>В любом замкнутом контуре разветвленной электрической цепи алгебраическая сумма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произведений токов </a:t>
            </a:r>
            <a:r>
              <a:rPr lang="ru-RU" sz="2800" i="1" dirty="0" err="1" smtClean="0">
                <a:solidFill>
                  <a:srgbClr val="000000"/>
                </a:solidFill>
                <a:latin typeface="Times New Roman" pitchFamily="18" charset="0"/>
              </a:rPr>
              <a:t>Ii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</a:rPr>
              <a:t>на сопротивления </a:t>
            </a:r>
            <a:r>
              <a:rPr lang="ru-RU" sz="2800" i="1" dirty="0" err="1">
                <a:solidFill>
                  <a:srgbClr val="000000"/>
                </a:solidFill>
                <a:latin typeface="Times New Roman" pitchFamily="18" charset="0"/>
              </a:rPr>
              <a:t>Ri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</a:rPr>
              <a:t> соответствующих участков этого контура равна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алгебраической сумме ЭДС </a:t>
            </a:r>
            <a:r>
              <a:rPr lang="ru-RU" sz="2800" i="1" dirty="0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</a:t>
            </a:r>
            <a:r>
              <a:rPr lang="ru-RU" sz="2800" i="1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ru-RU" sz="2800" i="1" dirty="0" smtClean="0">
                <a:solidFill>
                  <a:srgbClr val="000000"/>
                </a:solidFill>
                <a:latin typeface="Times New Roman" pitchFamily="18" charset="0"/>
              </a:rPr>
              <a:t>.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</a:rPr>
              <a:t>Знак ЭДС зависит от выбора направления обхода контура.</a:t>
            </a:r>
            <a:endParaRPr lang="ru-RU" sz="28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4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5" name="Object 6"/>
          <p:cNvGraphicFramePr>
            <a:graphicFrameLocks noChangeAspect="1"/>
          </p:cNvGraphicFramePr>
          <p:nvPr/>
        </p:nvGraphicFramePr>
        <p:xfrm>
          <a:off x="3779912" y="5301208"/>
          <a:ext cx="20574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39" name="Формула" r:id="rId3" imgW="1066800" imgH="431800" progId="">
                  <p:embed/>
                </p:oleObj>
              </mc:Choice>
              <mc:Fallback>
                <p:oleObj name="Формула" r:id="rId3" imgW="1066800" imgH="43180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301208"/>
                        <a:ext cx="2057400" cy="827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1-10-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313" y="1447800"/>
            <a:ext cx="4325937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5" descr="1-10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3913" y="1676400"/>
            <a:ext cx="4258567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1524000" y="228600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>
                <a:solidFill>
                  <a:srgbClr val="9900CC"/>
                </a:solidFill>
                <a:latin typeface="Times New Roman" pitchFamily="18" charset="0"/>
              </a:rPr>
              <a:t>Второе правило Кирхгофа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715156" cy="1894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	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1772817"/>
            <a:ext cx="6314256" cy="2736304"/>
          </a:xfrm>
        </p:spPr>
        <p:txBody>
          <a:bodyPr>
            <a:normAutofit fontScale="92500"/>
          </a:bodyPr>
          <a:lstStyle/>
          <a:p>
            <a:pPr algn="l">
              <a:defRPr/>
            </a:pPr>
            <a:r>
              <a:rPr lang="ru-RU" dirty="0" smtClean="0"/>
              <a:t>Науку все глубже постигнуть стремись,</a:t>
            </a:r>
          </a:p>
          <a:p>
            <a:pPr algn="l">
              <a:defRPr/>
            </a:pPr>
            <a:r>
              <a:rPr lang="ru-RU" dirty="0" smtClean="0"/>
              <a:t>Познанием вечного жаждой томись.</a:t>
            </a:r>
          </a:p>
          <a:p>
            <a:pPr algn="l">
              <a:defRPr/>
            </a:pPr>
            <a:r>
              <a:rPr lang="ru-RU" dirty="0" smtClean="0"/>
              <a:t>Лишь первых познаний блеснет тебе свет,</a:t>
            </a:r>
          </a:p>
          <a:p>
            <a:pPr algn="l">
              <a:defRPr/>
            </a:pPr>
            <a:r>
              <a:rPr lang="ru-RU" dirty="0" smtClean="0"/>
              <a:t>Узнаешь: предела для знания нет.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Фирдоуси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задачи: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rabicPeriod"/>
              <a:defRPr/>
            </a:pPr>
            <a:r>
              <a:rPr lang="ru-RU" dirty="0" smtClean="0"/>
              <a:t>В </a:t>
            </a:r>
            <a:r>
              <a:rPr lang="ru-RU" dirty="0" err="1" smtClean="0"/>
              <a:t>эл</a:t>
            </a:r>
            <a:r>
              <a:rPr lang="ru-RU" dirty="0" smtClean="0"/>
              <a:t>. цепь включены четыре сопротивления 1 кОм каждое и источники, ЭДС которых 1,5 и 1,8 В. Определить силу тока во всех сопротивлениях. Внутренними сопротивлениями источников пренебречь. </a:t>
            </a:r>
          </a:p>
          <a:p>
            <a:pPr marL="457200" indent="-457200">
              <a:buAutoNum type="arabicPeriod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Домашнее задание: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Сборник задач Г.Н. Степановой : №956 (расчет резисторных схем), №988 (закон Ома), №1034 (правила Кирхгофа), №1036 (цепь с конденсатором) – для сильных учащихся.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259144" cy="936104"/>
          </a:xfrm>
        </p:spPr>
        <p:txBody>
          <a:bodyPr/>
          <a:lstStyle/>
          <a:p>
            <a:r>
              <a:rPr lang="ru-RU" dirty="0" smtClean="0"/>
              <a:t>Цели и задачи урока: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1484784"/>
            <a:ext cx="8246150" cy="504056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sz="2400" i="1" dirty="0" smtClean="0">
                <a:latin typeface="Calibri" pitchFamily="34" charset="0"/>
              </a:rPr>
              <a:t>Обобщить и систематизировать знания обучающихся о законах постоянного электрического тока; повторить и закрепить методы расчета резисторных схем;</a:t>
            </a:r>
          </a:p>
          <a:p>
            <a:pPr>
              <a:buFont typeface="Wingdings" pitchFamily="2" charset="2"/>
              <a:buChar char="v"/>
            </a:pPr>
            <a:r>
              <a:rPr lang="ru-RU" sz="2400" i="1" dirty="0" smtClean="0">
                <a:latin typeface="Calibri" pitchFamily="34" charset="0"/>
              </a:rPr>
              <a:t>Продолжить развивать навыки решения экспериментальных и расчетных задач; совершенствовать умения самостоятельно работать с дополнительной литературой по предмету; развивать мышление и логику при работе с табличным материалом; развивать интерес к предмету;</a:t>
            </a:r>
          </a:p>
          <a:p>
            <a:pPr>
              <a:buFont typeface="Wingdings" pitchFamily="2" charset="2"/>
              <a:buChar char="v"/>
            </a:pPr>
            <a:r>
              <a:rPr lang="ru-RU" sz="2400" i="1" dirty="0" smtClean="0">
                <a:latin typeface="Calibri" pitchFamily="34" charset="0"/>
              </a:rPr>
              <a:t>Продолжить формирование интереса к изучению законов электродинамики, воспитывать культуру общения при работе в классном коллективе, развивать коммуникативные способности и творческую активность, настойчивость в достижении  цели , культуру труда.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8" name="Picture 4" descr="http://www.physics.ru/courses/op25part2/content/chapter1/section/paragraph8/images/1-8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571612"/>
            <a:ext cx="3786182" cy="208770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2852"/>
            <a:ext cx="7685856" cy="9906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Электрический ток. Сила тока, напряжение, электрическое сопротивление.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5429256" cy="535782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Непрерывное </a:t>
            </a:r>
            <a:r>
              <a:rPr lang="ru-RU" b="1" dirty="0" smtClean="0"/>
              <a:t>упорядоченное</a:t>
            </a:r>
            <a:r>
              <a:rPr lang="ru-RU" dirty="0" smtClean="0"/>
              <a:t> движение свободных носителей электрического заряда называется </a:t>
            </a:r>
            <a:r>
              <a:rPr lang="ru-RU" b="1" dirty="0" smtClean="0">
                <a:solidFill>
                  <a:srgbClr val="FF0000"/>
                </a:solidFill>
              </a:rPr>
              <a:t>электрическим током</a:t>
            </a:r>
            <a:r>
              <a:rPr lang="ru-RU" dirty="0" smtClean="0"/>
              <a:t>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Сила тока </a:t>
            </a:r>
            <a:r>
              <a:rPr lang="ru-RU" b="1" i="1" dirty="0" smtClean="0">
                <a:solidFill>
                  <a:srgbClr val="FF0000"/>
                </a:solidFill>
              </a:rPr>
              <a:t>I</a:t>
            </a:r>
            <a:r>
              <a:rPr lang="ru-RU" dirty="0" smtClean="0"/>
              <a:t> – скалярная физическая величина, равная </a:t>
            </a:r>
            <a:r>
              <a:rPr lang="ru-RU" b="1" dirty="0" smtClean="0"/>
              <a:t>отношению</a:t>
            </a:r>
            <a:r>
              <a:rPr lang="ru-RU" dirty="0" smtClean="0"/>
              <a:t> </a:t>
            </a:r>
            <a:r>
              <a:rPr lang="ru-RU" b="1" i="1" dirty="0" smtClean="0"/>
              <a:t>заряда </a:t>
            </a:r>
            <a:r>
              <a:rPr lang="ru-RU" b="1" i="1" dirty="0" err="1" smtClean="0"/>
              <a:t>Δq</a:t>
            </a:r>
            <a:r>
              <a:rPr lang="ru-RU" dirty="0" smtClean="0"/>
              <a:t>, переносимого через поперечное сечение проводника (рис. 1.8.1) </a:t>
            </a:r>
            <a:r>
              <a:rPr lang="ru-RU" b="1" i="1" dirty="0" smtClean="0"/>
              <a:t>за интервал времени </a:t>
            </a:r>
            <a:r>
              <a:rPr lang="ru-RU" b="1" i="1" dirty="0" err="1" smtClean="0"/>
              <a:t>Δt</a:t>
            </a:r>
            <a:r>
              <a:rPr lang="ru-RU" dirty="0" smtClean="0"/>
              <a:t>, к этому интервалу времени:</a:t>
            </a:r>
          </a:p>
          <a:p>
            <a:r>
              <a:rPr lang="ru-RU" dirty="0" smtClean="0"/>
              <a:t>В Международной системе единиц СИ сила тока измеряется в </a:t>
            </a:r>
            <a:r>
              <a:rPr lang="ru-RU" b="1" dirty="0" smtClean="0">
                <a:solidFill>
                  <a:srgbClr val="FF0000"/>
                </a:solidFill>
              </a:rPr>
              <a:t>амперах</a:t>
            </a:r>
            <a:r>
              <a:rPr lang="ru-RU" dirty="0" smtClean="0"/>
              <a:t> (</a:t>
            </a:r>
            <a:r>
              <a:rPr lang="ru-RU" b="1" i="1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).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Напряжение</a:t>
            </a:r>
            <a:r>
              <a:rPr lang="ru-RU" dirty="0" smtClean="0"/>
              <a:t> — это отношение работы тока на определенном участке электрической цепи к заряду, протекающему по этому же участку цепи. </a:t>
            </a:r>
          </a:p>
          <a:p>
            <a:r>
              <a:rPr lang="ru-RU" dirty="0" smtClean="0"/>
              <a:t>Единицей измерения напряжения станет 1 </a:t>
            </a:r>
            <a:r>
              <a:rPr lang="ru-RU" b="1" dirty="0" smtClean="0">
                <a:solidFill>
                  <a:srgbClr val="FF0000"/>
                </a:solidFill>
              </a:rPr>
              <a:t>вольт </a:t>
            </a:r>
          </a:p>
          <a:p>
            <a:r>
              <a:rPr lang="ru-RU" b="1" i="1" dirty="0" smtClean="0"/>
              <a:t>1 Дж/Кл = 1</a:t>
            </a:r>
            <a:r>
              <a:rPr lang="ru-RU" b="1" i="1" dirty="0" smtClean="0">
                <a:solidFill>
                  <a:srgbClr val="FF0000"/>
                </a:solidFill>
              </a:rPr>
              <a:t>В</a:t>
            </a:r>
            <a:r>
              <a:rPr lang="ru-RU" b="1" i="1" dirty="0" smtClean="0"/>
              <a:t>.</a:t>
            </a:r>
          </a:p>
          <a:p>
            <a:r>
              <a:rPr lang="ru-RU" b="1" i="1" dirty="0" smtClean="0"/>
              <a:t>За </a:t>
            </a:r>
            <a:r>
              <a:rPr lang="ru-RU" b="1" i="1" dirty="0" smtClean="0">
                <a:solidFill>
                  <a:srgbClr val="FF0000"/>
                </a:solidFill>
              </a:rPr>
              <a:t>направление тока </a:t>
            </a:r>
            <a:r>
              <a:rPr lang="ru-RU" b="1" i="1" dirty="0" smtClean="0"/>
              <a:t>принимается направление движения </a:t>
            </a:r>
            <a:r>
              <a:rPr lang="ru-RU" b="1" i="1" dirty="0" smtClean="0">
                <a:solidFill>
                  <a:srgbClr val="FF0000"/>
                </a:solidFill>
              </a:rPr>
              <a:t>положительных</a:t>
            </a:r>
            <a:r>
              <a:rPr lang="ru-RU" b="1" i="1" dirty="0" smtClean="0"/>
              <a:t> зарядов</a:t>
            </a:r>
            <a:endParaRPr lang="ru-RU" b="1" i="1" dirty="0"/>
          </a:p>
        </p:txBody>
      </p:sp>
      <p:pic>
        <p:nvPicPr>
          <p:cNvPr id="98306" name="Picture 2" descr="http://www.physics.ru/courses/op25part2/content/javagifs/63230164559413-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714620"/>
            <a:ext cx="1071570" cy="104776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5357818" y="3643314"/>
            <a:ext cx="378618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</a:t>
            </a:r>
            <a:r>
              <a: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– площадь поперечного сечения проводника,  </a:t>
            </a:r>
            <a:r>
              <a:rPr kumimoji="0" lang="ru-RU" sz="18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Arial" pitchFamily="34" charset="0"/>
              </a:rPr>
              <a:t>      </a:t>
            </a:r>
            <a:r>
              <a: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– электрическое поле </a:t>
            </a:r>
          </a:p>
        </p:txBody>
      </p:sp>
      <p:pic>
        <p:nvPicPr>
          <p:cNvPr id="98310" name="Picture 6" descr="http://www.physics.ru/courses/op25part2/content/javagifs/63230164559423-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4143380"/>
            <a:ext cx="292246" cy="642942"/>
          </a:xfrm>
          <a:prstGeom prst="rect">
            <a:avLst/>
          </a:prstGeom>
          <a:noFill/>
        </p:spPr>
      </p:pic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4572008"/>
            <a:ext cx="2373329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70657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29256" y="5572140"/>
            <a:ext cx="3500462" cy="121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0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0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6031054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Электродвижущая сила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6500826" cy="521497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Для существования постоянного тока необходимо наличие в электрической цепи устройства, способного создавать и поддерживать разности потенциалов на участках цепи за счет работы сил </a:t>
            </a:r>
            <a:r>
              <a:rPr lang="ru-RU" dirty="0" err="1" smtClean="0"/>
              <a:t>неэлектростатического</a:t>
            </a:r>
            <a:r>
              <a:rPr lang="ru-RU" dirty="0" smtClean="0"/>
              <a:t> происхождения. Такие устройства называются </a:t>
            </a:r>
            <a:r>
              <a:rPr lang="ru-RU" b="1" dirty="0" smtClean="0">
                <a:solidFill>
                  <a:srgbClr val="FF0000"/>
                </a:solidFill>
              </a:rPr>
              <a:t>источниками постоянного тока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Силы </a:t>
            </a:r>
            <a:r>
              <a:rPr lang="ru-RU" dirty="0" err="1" smtClean="0"/>
              <a:t>неэлектростатического</a:t>
            </a:r>
            <a:r>
              <a:rPr lang="ru-RU" dirty="0" smtClean="0"/>
              <a:t> происхождения, действующие на свободные носители заряда со стороны источников тока, называются </a:t>
            </a:r>
            <a:r>
              <a:rPr lang="ru-RU" b="1" dirty="0" smtClean="0">
                <a:solidFill>
                  <a:srgbClr val="FF0000"/>
                </a:solidFill>
              </a:rPr>
              <a:t>сторонними силами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Физическая величина, равная отношению работы </a:t>
            </a:r>
            <a:r>
              <a:rPr lang="ru-RU" dirty="0" err="1" smtClean="0"/>
              <a:t>A</a:t>
            </a:r>
            <a:r>
              <a:rPr lang="ru-RU" baseline="-25000" dirty="0" err="1" smtClean="0"/>
              <a:t>ст</a:t>
            </a:r>
            <a:r>
              <a:rPr lang="ru-RU" dirty="0" smtClean="0"/>
              <a:t> сторонних сил при перемещении заряда </a:t>
            </a:r>
            <a:r>
              <a:rPr lang="ru-RU" dirty="0" err="1" smtClean="0"/>
              <a:t>q</a:t>
            </a:r>
            <a:r>
              <a:rPr lang="ru-RU" dirty="0" smtClean="0"/>
              <a:t> от отрицательного полюса источника тока к положительному к величине этого заряда, называется </a:t>
            </a:r>
            <a:r>
              <a:rPr lang="ru-RU" b="1" dirty="0" smtClean="0">
                <a:solidFill>
                  <a:srgbClr val="FF0000"/>
                </a:solidFill>
              </a:rPr>
              <a:t>электродвижущей силой источника </a:t>
            </a:r>
            <a:r>
              <a:rPr lang="ru-RU" dirty="0" smtClean="0"/>
              <a:t>(</a:t>
            </a:r>
            <a:r>
              <a:rPr lang="ru-RU" b="1" i="1" dirty="0" smtClean="0">
                <a:solidFill>
                  <a:srgbClr val="FF0000"/>
                </a:solidFill>
              </a:rPr>
              <a:t>ЭДС</a:t>
            </a:r>
            <a:r>
              <a:rPr lang="ru-RU" dirty="0" smtClean="0"/>
              <a:t>):</a:t>
            </a:r>
          </a:p>
          <a:p>
            <a:r>
              <a:rPr lang="ru-RU" dirty="0" smtClean="0"/>
              <a:t>Электродвижущая сила, как и разность потенциалов, измеряется в </a:t>
            </a:r>
            <a:r>
              <a:rPr lang="ru-RU" b="1" dirty="0" smtClean="0">
                <a:solidFill>
                  <a:srgbClr val="FF0000"/>
                </a:solidFill>
              </a:rPr>
              <a:t>вольтах</a:t>
            </a:r>
            <a:r>
              <a:rPr lang="ru-RU" dirty="0" smtClean="0"/>
              <a:t> (</a:t>
            </a:r>
            <a:r>
              <a:rPr lang="ru-RU" b="1" i="1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).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90114" name="Picture 2" descr="http://www.physics.ru/courses/op25part2/content/javagifs/63230164559433-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214289"/>
            <a:ext cx="1909769" cy="908533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90116" name="Picture 4" descr="http://chemistry.ru/course/content/models/screensh/halvani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8996" y="4786322"/>
            <a:ext cx="2645003" cy="2071678"/>
          </a:xfrm>
          <a:prstGeom prst="rect">
            <a:avLst/>
          </a:prstGeom>
          <a:noFill/>
        </p:spPr>
      </p:pic>
      <p:pic>
        <p:nvPicPr>
          <p:cNvPr id="90120" name="Picture 8" descr="http://www.orion-hit.ru/netcat_files/491/232/h_e8525c7fd2af73d3874f25d0e2bc507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5876" y="3357562"/>
            <a:ext cx="2558124" cy="1428739"/>
          </a:xfrm>
          <a:prstGeom prst="rect">
            <a:avLst/>
          </a:prstGeom>
          <a:noFill/>
        </p:spPr>
      </p:pic>
      <p:pic>
        <p:nvPicPr>
          <p:cNvPr id="90122" name="Picture 10" descr="http://mobipower.ru/editor/uploads/images/2009-05-13-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28604" y="1500174"/>
            <a:ext cx="2615396" cy="1862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179388" y="1268413"/>
            <a:ext cx="5000625" cy="3960812"/>
            <a:chOff x="431" y="436"/>
            <a:chExt cx="3365" cy="2631"/>
          </a:xfrm>
        </p:grpSpPr>
        <p:sp>
          <p:nvSpPr>
            <p:cNvPr id="14346" name="AutoShape 13"/>
            <p:cNvSpPr>
              <a:spLocks noChangeArrowheads="1"/>
            </p:cNvSpPr>
            <p:nvPr/>
          </p:nvSpPr>
          <p:spPr bwMode="auto">
            <a:xfrm rot="10800000">
              <a:off x="431" y="527"/>
              <a:ext cx="3220" cy="2540"/>
            </a:xfrm>
            <a:custGeom>
              <a:avLst/>
              <a:gdLst>
                <a:gd name="T0" fmla="*/ 1610 w 21600"/>
                <a:gd name="T1" fmla="*/ 0 h 21600"/>
                <a:gd name="T2" fmla="*/ 1012 w 21600"/>
                <a:gd name="T3" fmla="*/ 2222 h 21600"/>
                <a:gd name="T4" fmla="*/ 1610 w 21600"/>
                <a:gd name="T5" fmla="*/ 415 h 21600"/>
                <a:gd name="T6" fmla="*/ 2208 w 21600"/>
                <a:gd name="T7" fmla="*/ 2222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194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7573" y="17313"/>
                  </a:moveTo>
                  <a:cubicBezTo>
                    <a:pt x="5097" y="16087"/>
                    <a:pt x="3531" y="13562"/>
                    <a:pt x="3531" y="10800"/>
                  </a:cubicBezTo>
                  <a:cubicBezTo>
                    <a:pt x="3531" y="6785"/>
                    <a:pt x="6785" y="3531"/>
                    <a:pt x="10800" y="3531"/>
                  </a:cubicBezTo>
                  <a:cubicBezTo>
                    <a:pt x="14814" y="3531"/>
                    <a:pt x="18069" y="6785"/>
                    <a:pt x="18069" y="10800"/>
                  </a:cubicBezTo>
                  <a:cubicBezTo>
                    <a:pt x="18069" y="13562"/>
                    <a:pt x="16502" y="16087"/>
                    <a:pt x="14026" y="17313"/>
                  </a:cubicBezTo>
                  <a:lnTo>
                    <a:pt x="15594" y="20477"/>
                  </a:lnTo>
                  <a:cubicBezTo>
                    <a:pt x="19272" y="18655"/>
                    <a:pt x="21600" y="1490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4905"/>
                    <a:pt x="2327" y="18655"/>
                    <a:pt x="6005" y="20477"/>
                  </a:cubicBezTo>
                  <a:close/>
                </a:path>
              </a:pathLst>
            </a:cu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7" name="Rectangle 2"/>
            <p:cNvSpPr>
              <a:spLocks noChangeArrowheads="1"/>
            </p:cNvSpPr>
            <p:nvPr/>
          </p:nvSpPr>
          <p:spPr bwMode="auto">
            <a:xfrm>
              <a:off x="1338" y="436"/>
              <a:ext cx="1406" cy="771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8" name="Arc 23"/>
            <p:cNvSpPr>
              <a:spLocks/>
            </p:cNvSpPr>
            <p:nvPr/>
          </p:nvSpPr>
          <p:spPr bwMode="auto">
            <a:xfrm>
              <a:off x="1429" y="482"/>
              <a:ext cx="1179" cy="259"/>
            </a:xfrm>
            <a:custGeom>
              <a:avLst/>
              <a:gdLst>
                <a:gd name="T0" fmla="*/ 0 w 39757"/>
                <a:gd name="T1" fmla="*/ 158 h 21600"/>
                <a:gd name="T2" fmla="*/ 1179 w 39757"/>
                <a:gd name="T3" fmla="*/ 158 h 21600"/>
                <a:gd name="T4" fmla="*/ 590 w 39757"/>
                <a:gd name="T5" fmla="*/ 259 h 21600"/>
                <a:gd name="T6" fmla="*/ 0 60000 65536"/>
                <a:gd name="T7" fmla="*/ 0 60000 65536"/>
                <a:gd name="T8" fmla="*/ 0 60000 65536"/>
                <a:gd name="T9" fmla="*/ 0 w 39757"/>
                <a:gd name="T10" fmla="*/ 0 h 21600"/>
                <a:gd name="T11" fmla="*/ 39757 w 3975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757" h="21600" fill="none" extrusionOk="0">
                  <a:moveTo>
                    <a:pt x="-1" y="13153"/>
                  </a:moveTo>
                  <a:cubicBezTo>
                    <a:pt x="3388" y="5178"/>
                    <a:pt x="11214" y="-1"/>
                    <a:pt x="19880" y="0"/>
                  </a:cubicBezTo>
                  <a:cubicBezTo>
                    <a:pt x="28542" y="0"/>
                    <a:pt x="36367" y="5175"/>
                    <a:pt x="39757" y="13146"/>
                  </a:cubicBezTo>
                </a:path>
                <a:path w="39757" h="21600" stroke="0" extrusionOk="0">
                  <a:moveTo>
                    <a:pt x="-1" y="13153"/>
                  </a:moveTo>
                  <a:cubicBezTo>
                    <a:pt x="3388" y="5178"/>
                    <a:pt x="11214" y="-1"/>
                    <a:pt x="19880" y="0"/>
                  </a:cubicBezTo>
                  <a:cubicBezTo>
                    <a:pt x="28542" y="0"/>
                    <a:pt x="36367" y="5175"/>
                    <a:pt x="39757" y="13146"/>
                  </a:cubicBezTo>
                  <a:lnTo>
                    <a:pt x="19880" y="21600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9" name="Arc 24"/>
            <p:cNvSpPr>
              <a:spLocks/>
            </p:cNvSpPr>
            <p:nvPr/>
          </p:nvSpPr>
          <p:spPr bwMode="auto">
            <a:xfrm rot="10800000">
              <a:off x="1429" y="890"/>
              <a:ext cx="1179" cy="259"/>
            </a:xfrm>
            <a:custGeom>
              <a:avLst/>
              <a:gdLst>
                <a:gd name="T0" fmla="*/ 0 w 39757"/>
                <a:gd name="T1" fmla="*/ 158 h 21600"/>
                <a:gd name="T2" fmla="*/ 1179 w 39757"/>
                <a:gd name="T3" fmla="*/ 158 h 21600"/>
                <a:gd name="T4" fmla="*/ 590 w 39757"/>
                <a:gd name="T5" fmla="*/ 259 h 21600"/>
                <a:gd name="T6" fmla="*/ 0 60000 65536"/>
                <a:gd name="T7" fmla="*/ 0 60000 65536"/>
                <a:gd name="T8" fmla="*/ 0 60000 65536"/>
                <a:gd name="T9" fmla="*/ 0 w 39757"/>
                <a:gd name="T10" fmla="*/ 0 h 21600"/>
                <a:gd name="T11" fmla="*/ 39757 w 3975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757" h="21600" fill="none" extrusionOk="0">
                  <a:moveTo>
                    <a:pt x="-1" y="13153"/>
                  </a:moveTo>
                  <a:cubicBezTo>
                    <a:pt x="3388" y="5178"/>
                    <a:pt x="11214" y="-1"/>
                    <a:pt x="19880" y="0"/>
                  </a:cubicBezTo>
                  <a:cubicBezTo>
                    <a:pt x="28542" y="0"/>
                    <a:pt x="36367" y="5175"/>
                    <a:pt x="39757" y="13146"/>
                  </a:cubicBezTo>
                </a:path>
                <a:path w="39757" h="21600" stroke="0" extrusionOk="0">
                  <a:moveTo>
                    <a:pt x="-1" y="13153"/>
                  </a:moveTo>
                  <a:cubicBezTo>
                    <a:pt x="3388" y="5178"/>
                    <a:pt x="11214" y="-1"/>
                    <a:pt x="19880" y="0"/>
                  </a:cubicBezTo>
                  <a:cubicBezTo>
                    <a:pt x="28542" y="0"/>
                    <a:pt x="36367" y="5175"/>
                    <a:pt x="39757" y="13146"/>
                  </a:cubicBezTo>
                  <a:lnTo>
                    <a:pt x="19880" y="21600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156" y="618"/>
              <a:ext cx="408" cy="408"/>
              <a:chOff x="1156" y="618"/>
              <a:chExt cx="408" cy="408"/>
            </a:xfrm>
          </p:grpSpPr>
          <p:sp>
            <p:nvSpPr>
              <p:cNvPr id="14377" name="Oval 15"/>
              <p:cNvSpPr>
                <a:spLocks noChangeArrowheads="1"/>
              </p:cNvSpPr>
              <p:nvPr/>
            </p:nvSpPr>
            <p:spPr bwMode="auto">
              <a:xfrm>
                <a:off x="1156" y="618"/>
                <a:ext cx="408" cy="408"/>
              </a:xfrm>
              <a:prstGeom prst="ellipse">
                <a:avLst/>
              </a:prstGeom>
              <a:gradFill rotWithShape="1">
                <a:gsLst>
                  <a:gs pos="0">
                    <a:srgbClr val="FFBBD2"/>
                  </a:gs>
                  <a:gs pos="100000">
                    <a:srgbClr val="FF66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4" name="Group 19"/>
              <p:cNvGrpSpPr>
                <a:grpSpLocks/>
              </p:cNvGrpSpPr>
              <p:nvPr/>
            </p:nvGrpSpPr>
            <p:grpSpPr bwMode="auto">
              <a:xfrm>
                <a:off x="1247" y="709"/>
                <a:ext cx="226" cy="226"/>
                <a:chOff x="1701" y="3657"/>
                <a:chExt cx="181" cy="181"/>
              </a:xfrm>
            </p:grpSpPr>
            <p:sp>
              <p:nvSpPr>
                <p:cNvPr id="14379" name="Line 17"/>
                <p:cNvSpPr>
                  <a:spLocks noChangeShapeType="1"/>
                </p:cNvSpPr>
                <p:nvPr/>
              </p:nvSpPr>
              <p:spPr bwMode="auto">
                <a:xfrm>
                  <a:off x="1701" y="3748"/>
                  <a:ext cx="181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380" name="Line 18"/>
                <p:cNvSpPr>
                  <a:spLocks noChangeShapeType="1"/>
                </p:cNvSpPr>
                <p:nvPr/>
              </p:nvSpPr>
              <p:spPr bwMode="auto">
                <a:xfrm>
                  <a:off x="1791" y="3657"/>
                  <a:ext cx="0" cy="18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4351" name="Oval 25"/>
            <p:cNvSpPr>
              <a:spLocks noChangeArrowheads="1"/>
            </p:cNvSpPr>
            <p:nvPr/>
          </p:nvSpPr>
          <p:spPr bwMode="auto">
            <a:xfrm>
              <a:off x="1973" y="799"/>
              <a:ext cx="91" cy="9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2" name="Arc 26"/>
            <p:cNvSpPr>
              <a:spLocks/>
            </p:cNvSpPr>
            <p:nvPr/>
          </p:nvSpPr>
          <p:spPr bwMode="auto">
            <a:xfrm>
              <a:off x="703" y="935"/>
              <a:ext cx="2707" cy="1962"/>
            </a:xfrm>
            <a:custGeom>
              <a:avLst/>
              <a:gdLst>
                <a:gd name="T0" fmla="*/ 2154 w 43200"/>
                <a:gd name="T1" fmla="*/ 0 h 39019"/>
                <a:gd name="T2" fmla="*/ 489 w 43200"/>
                <a:gd name="T3" fmla="*/ 41 h 39019"/>
                <a:gd name="T4" fmla="*/ 1354 w 43200"/>
                <a:gd name="T5" fmla="*/ 876 h 39019"/>
                <a:gd name="T6" fmla="*/ 0 60000 65536"/>
                <a:gd name="T7" fmla="*/ 0 60000 65536"/>
                <a:gd name="T8" fmla="*/ 0 60000 65536"/>
                <a:gd name="T9" fmla="*/ 0 w 43200"/>
                <a:gd name="T10" fmla="*/ 0 h 39019"/>
                <a:gd name="T11" fmla="*/ 43200 w 43200"/>
                <a:gd name="T12" fmla="*/ 39019 h 390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39019" fill="none" extrusionOk="0">
                  <a:moveTo>
                    <a:pt x="34372" y="-1"/>
                  </a:moveTo>
                  <a:cubicBezTo>
                    <a:pt x="39921" y="4068"/>
                    <a:pt x="43200" y="10537"/>
                    <a:pt x="43200" y="17419"/>
                  </a:cubicBezTo>
                  <a:cubicBezTo>
                    <a:pt x="43200" y="29348"/>
                    <a:pt x="33529" y="39019"/>
                    <a:pt x="21600" y="39019"/>
                  </a:cubicBezTo>
                  <a:cubicBezTo>
                    <a:pt x="9670" y="39019"/>
                    <a:pt x="0" y="29348"/>
                    <a:pt x="0" y="17419"/>
                  </a:cubicBezTo>
                  <a:cubicBezTo>
                    <a:pt x="-1" y="10997"/>
                    <a:pt x="2856" y="4909"/>
                    <a:pt x="7795" y="805"/>
                  </a:cubicBezTo>
                </a:path>
                <a:path w="43200" h="39019" stroke="0" extrusionOk="0">
                  <a:moveTo>
                    <a:pt x="34372" y="-1"/>
                  </a:moveTo>
                  <a:cubicBezTo>
                    <a:pt x="39921" y="4068"/>
                    <a:pt x="43200" y="10537"/>
                    <a:pt x="43200" y="17419"/>
                  </a:cubicBezTo>
                  <a:cubicBezTo>
                    <a:pt x="43200" y="29348"/>
                    <a:pt x="33529" y="39019"/>
                    <a:pt x="21600" y="39019"/>
                  </a:cubicBezTo>
                  <a:cubicBezTo>
                    <a:pt x="9670" y="39019"/>
                    <a:pt x="0" y="29348"/>
                    <a:pt x="0" y="17419"/>
                  </a:cubicBezTo>
                  <a:cubicBezTo>
                    <a:pt x="-1" y="10997"/>
                    <a:pt x="2856" y="4909"/>
                    <a:pt x="7795" y="805"/>
                  </a:cubicBezTo>
                  <a:lnTo>
                    <a:pt x="21600" y="17419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517" y="618"/>
              <a:ext cx="408" cy="408"/>
              <a:chOff x="2517" y="618"/>
              <a:chExt cx="408" cy="408"/>
            </a:xfrm>
          </p:grpSpPr>
          <p:sp>
            <p:nvSpPr>
              <p:cNvPr id="14375" name="Oval 16"/>
              <p:cNvSpPr>
                <a:spLocks noChangeArrowheads="1"/>
              </p:cNvSpPr>
              <p:nvPr/>
            </p:nvSpPr>
            <p:spPr bwMode="auto">
              <a:xfrm>
                <a:off x="2517" y="618"/>
                <a:ext cx="408" cy="408"/>
              </a:xfrm>
              <a:prstGeom prst="ellipse">
                <a:avLst/>
              </a:prstGeom>
              <a:gradFill rotWithShape="1">
                <a:gsLst>
                  <a:gs pos="0">
                    <a:srgbClr val="C5C5FF"/>
                  </a:gs>
                  <a:gs pos="100000">
                    <a:srgbClr val="7171FF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76" name="Line 20"/>
              <p:cNvSpPr>
                <a:spLocks noChangeShapeType="1"/>
              </p:cNvSpPr>
              <p:nvPr/>
            </p:nvSpPr>
            <p:spPr bwMode="auto">
              <a:xfrm>
                <a:off x="2608" y="799"/>
                <a:ext cx="227" cy="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354" name="Line 27"/>
            <p:cNvSpPr>
              <a:spLocks noChangeShapeType="1"/>
            </p:cNvSpPr>
            <p:nvPr/>
          </p:nvSpPr>
          <p:spPr bwMode="auto">
            <a:xfrm flipH="1">
              <a:off x="930" y="1071"/>
              <a:ext cx="136" cy="13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5" name="Line 28"/>
            <p:cNvSpPr>
              <a:spLocks noChangeShapeType="1"/>
            </p:cNvSpPr>
            <p:nvPr/>
          </p:nvSpPr>
          <p:spPr bwMode="auto">
            <a:xfrm>
              <a:off x="1927" y="2886"/>
              <a:ext cx="18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6" name="Line 29"/>
            <p:cNvSpPr>
              <a:spLocks noChangeShapeType="1"/>
            </p:cNvSpPr>
            <p:nvPr/>
          </p:nvSpPr>
          <p:spPr bwMode="auto">
            <a:xfrm flipH="1" flipV="1">
              <a:off x="3334" y="1434"/>
              <a:ext cx="45" cy="13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7" name="Line 31"/>
            <p:cNvSpPr>
              <a:spLocks noChangeShapeType="1"/>
            </p:cNvSpPr>
            <p:nvPr/>
          </p:nvSpPr>
          <p:spPr bwMode="auto">
            <a:xfrm>
              <a:off x="2018" y="845"/>
              <a:ext cx="408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8" name="Line 32"/>
            <p:cNvSpPr>
              <a:spLocks noChangeShapeType="1"/>
            </p:cNvSpPr>
            <p:nvPr/>
          </p:nvSpPr>
          <p:spPr bwMode="auto">
            <a:xfrm flipH="1">
              <a:off x="1701" y="845"/>
              <a:ext cx="31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020" y="2523"/>
              <a:ext cx="318" cy="227"/>
              <a:chOff x="1020" y="2523"/>
              <a:chExt cx="318" cy="227"/>
            </a:xfrm>
          </p:grpSpPr>
          <p:sp>
            <p:nvSpPr>
              <p:cNvPr id="14373" name="Oval 30"/>
              <p:cNvSpPr>
                <a:spLocks noChangeArrowheads="1"/>
              </p:cNvSpPr>
              <p:nvPr/>
            </p:nvSpPr>
            <p:spPr bwMode="auto">
              <a:xfrm>
                <a:off x="1247" y="2659"/>
                <a:ext cx="91" cy="91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74" name="Line 33"/>
              <p:cNvSpPr>
                <a:spLocks noChangeShapeType="1"/>
              </p:cNvSpPr>
              <p:nvPr/>
            </p:nvSpPr>
            <p:spPr bwMode="auto">
              <a:xfrm flipH="1" flipV="1">
                <a:off x="1020" y="2523"/>
                <a:ext cx="272" cy="181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360" name="Text Box 35"/>
            <p:cNvSpPr txBox="1">
              <a:spLocks noChangeArrowheads="1"/>
            </p:cNvSpPr>
            <p:nvPr/>
          </p:nvSpPr>
          <p:spPr bwMode="auto">
            <a:xfrm>
              <a:off x="2064" y="527"/>
              <a:ext cx="411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66"/>
                  </a:solidFill>
                </a:rPr>
                <a:t>F</a:t>
              </a:r>
              <a:r>
                <a:rPr lang="ru-RU" sz="1800" b="1">
                  <a:solidFill>
                    <a:srgbClr val="FF0066"/>
                  </a:solidFill>
                </a:rPr>
                <a:t>ст</a:t>
              </a:r>
            </a:p>
          </p:txBody>
        </p:sp>
        <p:sp>
          <p:nvSpPr>
            <p:cNvPr id="14361" name="Line 37"/>
            <p:cNvSpPr>
              <a:spLocks noChangeShapeType="1"/>
            </p:cNvSpPr>
            <p:nvPr/>
          </p:nvSpPr>
          <p:spPr bwMode="auto">
            <a:xfrm>
              <a:off x="2167" y="559"/>
              <a:ext cx="227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Group 50"/>
            <p:cNvGrpSpPr>
              <a:grpSpLocks/>
            </p:cNvGrpSpPr>
            <p:nvPr/>
          </p:nvGrpSpPr>
          <p:grpSpPr bwMode="auto">
            <a:xfrm>
              <a:off x="1247" y="2205"/>
              <a:ext cx="326" cy="304"/>
              <a:chOff x="1247" y="2205"/>
              <a:chExt cx="326" cy="304"/>
            </a:xfrm>
          </p:grpSpPr>
          <p:sp>
            <p:nvSpPr>
              <p:cNvPr id="14371" name="Text Box 36"/>
              <p:cNvSpPr txBox="1">
                <a:spLocks noChangeArrowheads="1"/>
              </p:cNvSpPr>
              <p:nvPr/>
            </p:nvSpPr>
            <p:spPr bwMode="auto">
              <a:xfrm>
                <a:off x="1247" y="2205"/>
                <a:ext cx="326" cy="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FF"/>
                    </a:solidFill>
                  </a:rPr>
                  <a:t>F</a:t>
                </a:r>
                <a:r>
                  <a:rPr lang="ru-RU" sz="1800" b="1">
                    <a:solidFill>
                      <a:srgbClr val="0000FF"/>
                    </a:solidFill>
                  </a:rPr>
                  <a:t>к</a:t>
                </a:r>
              </a:p>
            </p:txBody>
          </p:sp>
          <p:sp>
            <p:nvSpPr>
              <p:cNvPr id="14372" name="Line 39"/>
              <p:cNvSpPr>
                <a:spLocks noChangeShapeType="1"/>
              </p:cNvSpPr>
              <p:nvPr/>
            </p:nvSpPr>
            <p:spPr bwMode="auto">
              <a:xfrm>
                <a:off x="1305" y="2238"/>
                <a:ext cx="227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363" name="Text Box 42"/>
            <p:cNvSpPr txBox="1">
              <a:spLocks noChangeArrowheads="1"/>
            </p:cNvSpPr>
            <p:nvPr/>
          </p:nvSpPr>
          <p:spPr bwMode="auto">
            <a:xfrm>
              <a:off x="1655" y="527"/>
              <a:ext cx="326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F</a:t>
              </a:r>
              <a:r>
                <a:rPr lang="ru-RU" sz="1800" b="1">
                  <a:solidFill>
                    <a:srgbClr val="0000FF"/>
                  </a:solidFill>
                </a:rPr>
                <a:t>к</a:t>
              </a:r>
            </a:p>
          </p:txBody>
        </p:sp>
        <p:sp>
          <p:nvSpPr>
            <p:cNvPr id="14364" name="Line 43"/>
            <p:cNvSpPr>
              <a:spLocks noChangeShapeType="1"/>
            </p:cNvSpPr>
            <p:nvPr/>
          </p:nvSpPr>
          <p:spPr bwMode="auto">
            <a:xfrm>
              <a:off x="1713" y="560"/>
              <a:ext cx="227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" name="Group 45"/>
            <p:cNvGrpSpPr>
              <a:grpSpLocks/>
            </p:cNvGrpSpPr>
            <p:nvPr/>
          </p:nvGrpSpPr>
          <p:grpSpPr bwMode="auto">
            <a:xfrm rot="-5159149">
              <a:off x="3107" y="2205"/>
              <a:ext cx="318" cy="227"/>
              <a:chOff x="1020" y="2523"/>
              <a:chExt cx="318" cy="227"/>
            </a:xfrm>
          </p:grpSpPr>
          <p:sp>
            <p:nvSpPr>
              <p:cNvPr id="14369" name="Oval 46"/>
              <p:cNvSpPr>
                <a:spLocks noChangeArrowheads="1"/>
              </p:cNvSpPr>
              <p:nvPr/>
            </p:nvSpPr>
            <p:spPr bwMode="auto">
              <a:xfrm>
                <a:off x="1247" y="2659"/>
                <a:ext cx="91" cy="91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70" name="Line 47"/>
              <p:cNvSpPr>
                <a:spLocks noChangeShapeType="1"/>
              </p:cNvSpPr>
              <p:nvPr/>
            </p:nvSpPr>
            <p:spPr bwMode="auto">
              <a:xfrm flipH="1" flipV="1">
                <a:off x="1020" y="2523"/>
                <a:ext cx="272" cy="181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" name="Group 51"/>
            <p:cNvGrpSpPr>
              <a:grpSpLocks/>
            </p:cNvGrpSpPr>
            <p:nvPr/>
          </p:nvGrpSpPr>
          <p:grpSpPr bwMode="auto">
            <a:xfrm>
              <a:off x="3470" y="2296"/>
              <a:ext cx="326" cy="304"/>
              <a:chOff x="3470" y="2296"/>
              <a:chExt cx="326" cy="304"/>
            </a:xfrm>
          </p:grpSpPr>
          <p:sp>
            <p:nvSpPr>
              <p:cNvPr id="14367" name="Text Box 48"/>
              <p:cNvSpPr txBox="1">
                <a:spLocks noChangeArrowheads="1"/>
              </p:cNvSpPr>
              <p:nvPr/>
            </p:nvSpPr>
            <p:spPr bwMode="auto">
              <a:xfrm>
                <a:off x="3470" y="2296"/>
                <a:ext cx="326" cy="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0000FF"/>
                    </a:solidFill>
                  </a:rPr>
                  <a:t>F</a:t>
                </a:r>
                <a:r>
                  <a:rPr lang="ru-RU" sz="1800" b="1">
                    <a:solidFill>
                      <a:srgbClr val="0000FF"/>
                    </a:solidFill>
                  </a:rPr>
                  <a:t>к</a:t>
                </a:r>
              </a:p>
            </p:txBody>
          </p:sp>
          <p:sp>
            <p:nvSpPr>
              <p:cNvPr id="14368" name="Line 49"/>
              <p:cNvSpPr>
                <a:spLocks noChangeShapeType="1"/>
              </p:cNvSpPr>
              <p:nvPr/>
            </p:nvSpPr>
            <p:spPr bwMode="auto">
              <a:xfrm>
                <a:off x="3515" y="2341"/>
                <a:ext cx="227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4342" name="Text Box 53"/>
          <p:cNvSpPr txBox="1">
            <a:spLocks noChangeArrowheads="1"/>
          </p:cNvSpPr>
          <p:nvPr/>
        </p:nvSpPr>
        <p:spPr bwMode="auto">
          <a:xfrm>
            <a:off x="1239838" y="82550"/>
            <a:ext cx="6199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00006E"/>
                </a:solidFill>
              </a:rPr>
              <a:t>Электродвижущая сила</a:t>
            </a:r>
          </a:p>
        </p:txBody>
      </p:sp>
      <p:graphicFrame>
        <p:nvGraphicFramePr>
          <p:cNvPr id="14338" name="Object 54"/>
          <p:cNvGraphicFramePr>
            <a:graphicFrameLocks noChangeAspect="1"/>
          </p:cNvGraphicFramePr>
          <p:nvPr/>
        </p:nvGraphicFramePr>
        <p:xfrm>
          <a:off x="5651500" y="2924175"/>
          <a:ext cx="1944688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3" name="Формула" r:id="rId3" imgW="520560" imgH="419040" progId="Equation.3">
                  <p:embed/>
                </p:oleObj>
              </mc:Choice>
              <mc:Fallback>
                <p:oleObj name="Формула" r:id="rId3" imgW="520560" imgH="419040" progId="Equation.3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924175"/>
                        <a:ext cx="1944688" cy="156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55"/>
          <p:cNvGraphicFramePr>
            <a:graphicFrameLocks noChangeAspect="1"/>
          </p:cNvGraphicFramePr>
          <p:nvPr/>
        </p:nvGraphicFramePr>
        <p:xfrm>
          <a:off x="7164388" y="4581525"/>
          <a:ext cx="15113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4" name="Формула" r:id="rId5" imgW="457200" imgH="215640" progId="Equation.3">
                  <p:embed/>
                </p:oleObj>
              </mc:Choice>
              <mc:Fallback>
                <p:oleObj name="Формула" r:id="rId5" imgW="457200" imgH="215640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4581525"/>
                        <a:ext cx="1511300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 Box 56"/>
          <p:cNvSpPr txBox="1">
            <a:spLocks noChangeArrowheads="1"/>
          </p:cNvSpPr>
          <p:nvPr/>
        </p:nvSpPr>
        <p:spPr bwMode="auto">
          <a:xfrm>
            <a:off x="5327650" y="1196975"/>
            <a:ext cx="38163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Характеристики источника тока:</a:t>
            </a:r>
          </a:p>
          <a:p>
            <a:pPr>
              <a:buFontTx/>
              <a:buChar char="•"/>
            </a:pPr>
            <a:r>
              <a:rPr lang="ru-RU" sz="2800" b="1"/>
              <a:t>Электродвижущая сила (ЭДС)</a:t>
            </a:r>
          </a:p>
        </p:txBody>
      </p:sp>
      <p:sp>
        <p:nvSpPr>
          <p:cNvPr id="14344" name="Rectangle 57"/>
          <p:cNvSpPr>
            <a:spLocks noChangeArrowheads="1"/>
          </p:cNvSpPr>
          <p:nvPr/>
        </p:nvSpPr>
        <p:spPr bwMode="auto">
          <a:xfrm>
            <a:off x="1187450" y="5516563"/>
            <a:ext cx="5216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800" b="1"/>
              <a:t>Внутреннее сопротивление</a:t>
            </a:r>
          </a:p>
        </p:txBody>
      </p:sp>
      <p:graphicFrame>
        <p:nvGraphicFramePr>
          <p:cNvPr id="14340" name="Object 58"/>
          <p:cNvGraphicFramePr>
            <a:graphicFrameLocks noChangeAspect="1"/>
          </p:cNvGraphicFramePr>
          <p:nvPr/>
        </p:nvGraphicFramePr>
        <p:xfrm>
          <a:off x="6513513" y="5876925"/>
          <a:ext cx="1804987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5" name="Формула" r:id="rId7" imgW="545760" imgH="215640" progId="Equation.3">
                  <p:embed/>
                </p:oleObj>
              </mc:Choice>
              <mc:Fallback>
                <p:oleObj name="Формула" r:id="rId7" imgW="545760" imgH="21564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513" y="5876925"/>
                        <a:ext cx="1804987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8" name="Picture 4" descr="http://www.physics.ru/courses/op25part2/content/chapter1/section/paragraph8/images/1-8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571612"/>
            <a:ext cx="3786182" cy="208770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8153400" cy="9906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Электрический ток. Сила тока, напряжение, электрическое сопротивление.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5429256" cy="5357826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Электрическое сопротивление</a:t>
            </a:r>
            <a:r>
              <a:rPr lang="ru-RU" dirty="0" smtClean="0"/>
              <a:t> — скалярная физическая величина, характеризующая свойства проводника и равная отношению напряжения на концах проводника к силе электрического тока, протекающему по нему;</a:t>
            </a:r>
          </a:p>
          <a:p>
            <a:r>
              <a:rPr lang="ru-RU" dirty="0" smtClean="0"/>
              <a:t>где </a:t>
            </a:r>
            <a:r>
              <a:rPr lang="ru-RU" b="1" i="1" dirty="0" err="1" smtClean="0"/>
              <a:t>ρ</a:t>
            </a:r>
            <a:r>
              <a:rPr lang="ru-RU" dirty="0" smtClean="0"/>
              <a:t> — </a:t>
            </a:r>
            <a:r>
              <a:rPr lang="ru-RU" b="1" i="1" dirty="0" smtClean="0"/>
              <a:t>удельное сопротивление</a:t>
            </a:r>
            <a:r>
              <a:rPr lang="ru-RU" b="1" dirty="0" smtClean="0"/>
              <a:t> </a:t>
            </a:r>
            <a:r>
              <a:rPr lang="ru-RU" dirty="0" smtClean="0"/>
              <a:t>вещества проводника, </a:t>
            </a:r>
          </a:p>
          <a:p>
            <a:r>
              <a:rPr lang="en-US" b="1" i="1" dirty="0" smtClean="0"/>
              <a:t>l</a:t>
            </a:r>
            <a:r>
              <a:rPr lang="ru-RU" dirty="0" smtClean="0"/>
              <a:t> — длина проводника, </a:t>
            </a:r>
            <a:endParaRPr lang="en-US" dirty="0" smtClean="0"/>
          </a:p>
          <a:p>
            <a:r>
              <a:rPr lang="ru-RU" b="1" i="1" dirty="0" smtClean="0"/>
              <a:t>S</a:t>
            </a:r>
            <a:r>
              <a:rPr lang="ru-RU" dirty="0" smtClean="0"/>
              <a:t> — площадь сечения.</a:t>
            </a:r>
            <a:br>
              <a:rPr lang="ru-RU" dirty="0" smtClean="0"/>
            </a:br>
            <a:endParaRPr lang="ru-RU" b="1" i="1" dirty="0"/>
          </a:p>
        </p:txBody>
      </p:sp>
      <p:pic>
        <p:nvPicPr>
          <p:cNvPr id="98306" name="Picture 2" descr="http://www.physics.ru/courses/op25part2/content/javagifs/63230164559413-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2714620"/>
            <a:ext cx="1071570" cy="104776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5357818" y="3643314"/>
            <a:ext cx="378618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</a:t>
            </a:r>
            <a:r>
              <a: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– площадь поперечного сечения проводника,  </a:t>
            </a:r>
            <a:r>
              <a:rPr kumimoji="0" lang="ru-RU" sz="18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Arial" pitchFamily="34" charset="0"/>
              </a:rPr>
              <a:t>      </a:t>
            </a:r>
            <a:r>
              <a: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– электрическое поле </a:t>
            </a:r>
          </a:p>
        </p:txBody>
      </p:sp>
      <p:pic>
        <p:nvPicPr>
          <p:cNvPr id="98310" name="Picture 6" descr="http://www.physics.ru/courses/op25part2/content/javagifs/63230164559423-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4143380"/>
            <a:ext cx="292246" cy="642942"/>
          </a:xfrm>
          <a:prstGeom prst="rect">
            <a:avLst/>
          </a:prstGeom>
          <a:noFill/>
        </p:spPr>
      </p:pic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4572008"/>
            <a:ext cx="2373329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06498" name="Picture 2" descr="R = \frac{U}{I},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29454" y="785794"/>
            <a:ext cx="1252542" cy="802412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06500" name="Picture 4" descr="R=\frac{\rho \cdot l}{S}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57950" y="5572140"/>
            <a:ext cx="1990734" cy="1102977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06501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28926" y="2000240"/>
            <a:ext cx="5857884" cy="4646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143768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 Ома для участка цепи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6000760" cy="535782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Закон Ома для однородного участка цепи</a:t>
            </a:r>
            <a:r>
              <a:rPr lang="ru-RU" dirty="0" smtClean="0"/>
              <a:t>: </a:t>
            </a:r>
            <a:r>
              <a:rPr lang="ru-RU" b="1" dirty="0" smtClean="0"/>
              <a:t>сила тока в проводнике прямо пропорциональна приложенному напряжению и обратно пропорциональна сопротивлению проводника.</a:t>
            </a:r>
          </a:p>
          <a:p>
            <a:r>
              <a:rPr lang="ru-RU" dirty="0" smtClean="0"/>
              <a:t>Назван в честь его первооткрывателя </a:t>
            </a:r>
            <a:r>
              <a:rPr lang="ru-RU" b="1" dirty="0" smtClean="0">
                <a:solidFill>
                  <a:srgbClr val="C00000"/>
                </a:solidFill>
              </a:rPr>
              <a:t>Георга Ома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97282" name="Picture 2" descr="I = {U \over R}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214290"/>
            <a:ext cx="1228730" cy="932927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97284" name="Picture 4" descr="http://upload.wikimedia.org/wikipedia/commons/thumb/7/72/Ohm%27s_Law_with_Voltage_source.svg/200px-Ohm%27s_Law_with_Voltage_source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1" y="4679151"/>
            <a:ext cx="2905132" cy="2178849"/>
          </a:xfrm>
          <a:prstGeom prst="rect">
            <a:avLst/>
          </a:prstGeom>
          <a:noFill/>
        </p:spPr>
      </p:pic>
      <p:pic>
        <p:nvPicPr>
          <p:cNvPr id="97286" name="Picture 6" descr="http://upload.wikimedia.org/wikipedia/commons/thumb/5/56/Ohm%27s_law_triangle.PNG/200px-Ohm%27s_law_triangle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29454" y="1500174"/>
            <a:ext cx="1905000" cy="1790701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1428736"/>
            <a:ext cx="5929322" cy="430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2828" y="3500438"/>
            <a:ext cx="4339268" cy="3114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0" y="5715016"/>
            <a:ext cx="514350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Графическая зависимость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силы тока </a:t>
            </a:r>
            <a:r>
              <a:rPr kumimoji="0" lang="ru-RU" sz="1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от напряжения </a:t>
            </a:r>
            <a:r>
              <a:rPr kumimoji="0" lang="ru-RU" sz="1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U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(такие графики называются </a:t>
            </a:r>
            <a:r>
              <a:rPr kumimoji="0" lang="ru-RU" sz="1800" b="1" i="1" u="none" strike="noStrike" cap="none" normalizeH="0" baseline="0" dirty="0" err="1" smtClean="0">
                <a:ln>
                  <a:noFill/>
                </a:ln>
                <a:solidFill>
                  <a:srgbClr val="124815"/>
                </a:solidFill>
                <a:effectLst/>
                <a:latin typeface="Arial" pitchFamily="34" charset="0"/>
              </a:rPr>
              <a:t>вольт-амперными</a:t>
            </a:r>
            <a:r>
              <a:rPr kumimoji="0" lang="ru-RU" sz="1800" b="1" i="1" u="none" strike="noStrike" cap="none" normalizeH="0" baseline="0" dirty="0" smtClean="0">
                <a:ln>
                  <a:noFill/>
                </a:ln>
                <a:solidFill>
                  <a:srgbClr val="124815"/>
                </a:solidFill>
                <a:effectLst/>
                <a:latin typeface="Arial" pitchFamily="34" charset="0"/>
              </a:rPr>
              <a:t> характеристиками)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3132138" y="908050"/>
          <a:ext cx="2473325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1" name="Формула" r:id="rId3" imgW="672840" imgH="685800" progId="Equation.3">
                  <p:embed/>
                </p:oleObj>
              </mc:Choice>
              <mc:Fallback>
                <p:oleObj name="Формула" r:id="rId3" imgW="672840" imgH="685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908050"/>
                        <a:ext cx="2473325" cy="252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468313" y="3357563"/>
          <a:ext cx="4033837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2" name="Формула" r:id="rId5" imgW="1307880" imgH="965160" progId="Equation.3">
                  <p:embed/>
                </p:oleObj>
              </mc:Choice>
              <mc:Fallback>
                <p:oleObj name="Формула" r:id="rId5" imgW="1307880" imgH="965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357563"/>
                        <a:ext cx="4033837" cy="311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5"/>
          <p:cNvGraphicFramePr>
            <a:graphicFrameLocks noChangeAspect="1"/>
          </p:cNvGraphicFramePr>
          <p:nvPr/>
        </p:nvGraphicFramePr>
        <p:xfrm>
          <a:off x="6588125" y="1268413"/>
          <a:ext cx="2105025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3" name="Формула" r:id="rId7" imgW="609480" imgH="393480" progId="Equation.3">
                  <p:embed/>
                </p:oleObj>
              </mc:Choice>
              <mc:Fallback>
                <p:oleObj name="Формула" r:id="rId7" imgW="6094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1268413"/>
                        <a:ext cx="2105025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6516688" y="3429000"/>
          <a:ext cx="2436812" cy="230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4" name="Формула" r:id="rId9" imgW="698400" imgH="660240" progId="Equation.3">
                  <p:embed/>
                </p:oleObj>
              </mc:Choice>
              <mc:Fallback>
                <p:oleObj name="Формула" r:id="rId9" imgW="698400" imgH="660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3429000"/>
                        <a:ext cx="2436812" cy="2303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900113" y="0"/>
            <a:ext cx="723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00006E"/>
                </a:solidFill>
              </a:rPr>
              <a:t>Закон Ома для полной цепи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827088" y="692150"/>
            <a:ext cx="1873250" cy="2232025"/>
            <a:chOff x="521" y="436"/>
            <a:chExt cx="1180" cy="1406"/>
          </a:xfrm>
        </p:grpSpPr>
        <p:sp>
          <p:nvSpPr>
            <p:cNvPr id="15371" name="Line 8"/>
            <p:cNvSpPr>
              <a:spLocks noChangeShapeType="1"/>
            </p:cNvSpPr>
            <p:nvPr/>
          </p:nvSpPr>
          <p:spPr bwMode="auto">
            <a:xfrm>
              <a:off x="1066" y="663"/>
              <a:ext cx="0" cy="3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2" name="Line 9"/>
            <p:cNvSpPr>
              <a:spLocks noChangeShapeType="1"/>
            </p:cNvSpPr>
            <p:nvPr/>
          </p:nvSpPr>
          <p:spPr bwMode="auto">
            <a:xfrm>
              <a:off x="1156" y="754"/>
              <a:ext cx="0" cy="1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3" name="Line 11"/>
            <p:cNvSpPr>
              <a:spLocks noChangeShapeType="1"/>
            </p:cNvSpPr>
            <p:nvPr/>
          </p:nvSpPr>
          <p:spPr bwMode="auto">
            <a:xfrm>
              <a:off x="1156" y="845"/>
              <a:ext cx="54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4" name="Line 12"/>
            <p:cNvSpPr>
              <a:spLocks noChangeShapeType="1"/>
            </p:cNvSpPr>
            <p:nvPr/>
          </p:nvSpPr>
          <p:spPr bwMode="auto">
            <a:xfrm flipH="1">
              <a:off x="521" y="845"/>
              <a:ext cx="54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5" name="Line 13"/>
            <p:cNvSpPr>
              <a:spLocks noChangeShapeType="1"/>
            </p:cNvSpPr>
            <p:nvPr/>
          </p:nvSpPr>
          <p:spPr bwMode="auto">
            <a:xfrm>
              <a:off x="521" y="845"/>
              <a:ext cx="0" cy="8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6" name="Line 14"/>
            <p:cNvSpPr>
              <a:spLocks noChangeShapeType="1"/>
            </p:cNvSpPr>
            <p:nvPr/>
          </p:nvSpPr>
          <p:spPr bwMode="auto">
            <a:xfrm>
              <a:off x="521" y="1706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7" name="Rectangle 15"/>
            <p:cNvSpPr>
              <a:spLocks noChangeArrowheads="1"/>
            </p:cNvSpPr>
            <p:nvPr/>
          </p:nvSpPr>
          <p:spPr bwMode="auto">
            <a:xfrm>
              <a:off x="793" y="1570"/>
              <a:ext cx="636" cy="2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8" name="Line 16"/>
            <p:cNvSpPr>
              <a:spLocks noChangeShapeType="1"/>
            </p:cNvSpPr>
            <p:nvPr/>
          </p:nvSpPr>
          <p:spPr bwMode="auto">
            <a:xfrm>
              <a:off x="1701" y="845"/>
              <a:ext cx="0" cy="8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9" name="Line 17"/>
            <p:cNvSpPr>
              <a:spLocks noChangeShapeType="1"/>
            </p:cNvSpPr>
            <p:nvPr/>
          </p:nvSpPr>
          <p:spPr bwMode="auto">
            <a:xfrm>
              <a:off x="1429" y="1706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5366" name="Object 18"/>
            <p:cNvGraphicFramePr>
              <a:graphicFrameLocks noChangeAspect="1"/>
            </p:cNvGraphicFramePr>
            <p:nvPr/>
          </p:nvGraphicFramePr>
          <p:xfrm>
            <a:off x="1156" y="436"/>
            <a:ext cx="488" cy="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395" name="Формула" r:id="rId11" imgW="253800" imgH="203040" progId="Equation.3">
                    <p:embed/>
                  </p:oleObj>
                </mc:Choice>
                <mc:Fallback>
                  <p:oleObj name="Формула" r:id="rId11" imgW="253800" imgH="20304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6" y="436"/>
                          <a:ext cx="488" cy="3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80" name="Text Box 19"/>
            <p:cNvSpPr txBox="1">
              <a:spLocks noChangeArrowheads="1"/>
            </p:cNvSpPr>
            <p:nvPr/>
          </p:nvSpPr>
          <p:spPr bwMode="auto">
            <a:xfrm>
              <a:off x="975" y="1298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R</a:t>
              </a:r>
              <a:endParaRPr lang="ru-RU" sz="2800"/>
            </a:p>
          </p:txBody>
        </p:sp>
      </p:grpSp>
      <p:sp>
        <p:nvSpPr>
          <p:cNvPr id="15369" name="Rectangle 21"/>
          <p:cNvSpPr>
            <a:spLocks noChangeArrowheads="1"/>
          </p:cNvSpPr>
          <p:nvPr/>
        </p:nvSpPr>
        <p:spPr bwMode="auto">
          <a:xfrm>
            <a:off x="6443663" y="1268413"/>
            <a:ext cx="2447925" cy="1439862"/>
          </a:xfrm>
          <a:prstGeom prst="rect">
            <a:avLst/>
          </a:prstGeom>
          <a:noFill/>
          <a:ln w="38100">
            <a:solidFill>
              <a:srgbClr val="A1A1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1843</TotalTime>
  <Words>648</Words>
  <Application>Microsoft Office PowerPoint</Application>
  <PresentationFormat>Экран (4:3)</PresentationFormat>
  <Paragraphs>94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Arial</vt:lpstr>
      <vt:lpstr>Calibri</vt:lpstr>
      <vt:lpstr>Constantia</vt:lpstr>
      <vt:lpstr>Symbol</vt:lpstr>
      <vt:lpstr>Times New Roman</vt:lpstr>
      <vt:lpstr>Wingdings</vt:lpstr>
      <vt:lpstr>Wingdings 2</vt:lpstr>
      <vt:lpstr>Wingdings 3</vt:lpstr>
      <vt:lpstr>Поток</vt:lpstr>
      <vt:lpstr>Формула</vt:lpstr>
      <vt:lpstr>Equation</vt:lpstr>
      <vt:lpstr> ЗАКОНЫ ПОСТОЯННОГО ЭЛЕКТРИЧЕСКОГО ТОКА   </vt:lpstr>
      <vt:lpstr>   </vt:lpstr>
      <vt:lpstr>Цели и задачи урока:</vt:lpstr>
      <vt:lpstr>Электрический ток. Сила тока, напряжение, электрическое сопротивление.</vt:lpstr>
      <vt:lpstr>Электродвижущая сила</vt:lpstr>
      <vt:lpstr>Презентация PowerPoint</vt:lpstr>
      <vt:lpstr>Электрический ток. Сила тока, напряжение, электрическое сопротивление.</vt:lpstr>
      <vt:lpstr>Закон Ома для участка цепи</vt:lpstr>
      <vt:lpstr>Презентация PowerPoint</vt:lpstr>
      <vt:lpstr>Работа электрического тока. Закон Джоуля–Ленца</vt:lpstr>
      <vt:lpstr>Мощность электрического тока</vt:lpstr>
      <vt:lpstr>Презентация PowerPoint</vt:lpstr>
      <vt:lpstr>Виды соединений проводников</vt:lpstr>
      <vt:lpstr>Параллельное и последовательное соединение проводников</vt:lpstr>
      <vt:lpstr>Экспериментальное задание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Рассмотрим задачи: </vt:lpstr>
      <vt:lpstr>Домашнее задание: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2002 г. А26 (ЕГЭ). Скорость автомобиля массой 500 кг изменяется в соответствии с графиком, приведенным на рисунке. Определите равнодействующую силу в момент времени t  = 3 с.</dc:title>
  <dc:creator>Елена</dc:creator>
  <cp:lastModifiedBy>Антон Гуленин</cp:lastModifiedBy>
  <cp:revision>163</cp:revision>
  <dcterms:modified xsi:type="dcterms:W3CDTF">2018-01-24T12:17:19Z</dcterms:modified>
</cp:coreProperties>
</file>