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8" r:id="rId23"/>
    <p:sldId id="277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486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069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048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990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99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4749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589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051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17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999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90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81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744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034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53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77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5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3FEF994-BB31-4CF6-8E35-8064274081A7}" type="datetimeFigureOut">
              <a:rPr lang="ru-RU" smtClean="0"/>
              <a:t>16.04.2013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731021-3070-4DC3-9725-EF4502A32C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15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3958" y="2471890"/>
            <a:ext cx="9141961" cy="26161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Круглый </a:t>
            </a:r>
            <a:r>
              <a:rPr lang="ru-RU" sz="5600" dirty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стол на тему «Наркомания и </a:t>
            </a: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СПИД:</a:t>
            </a:r>
            <a:b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сущность </a:t>
            </a:r>
            <a:r>
              <a:rPr lang="ru-RU" sz="5600" dirty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и проблемы</a:t>
            </a: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»</a:t>
            </a:r>
            <a:b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(</a:t>
            </a:r>
            <a:r>
              <a:rPr lang="ru-RU" sz="5600" dirty="0" err="1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вебинар</a:t>
            </a:r>
            <a:r>
              <a:rPr lang="ru-RU" sz="5600" dirty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)</a:t>
            </a:r>
            <a:r>
              <a:rPr lang="ru-RU" sz="56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5600" dirty="0">
                <a:solidFill>
                  <a:schemeClr val="accent6">
                    <a:lumMod val="50000"/>
                  </a:schemeClr>
                </a:solidFill>
              </a:rPr>
            </a:br>
            <a:endParaRPr lang="ru-RU" sz="5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38206" y="4842428"/>
            <a:ext cx="6987645" cy="1388534"/>
          </a:xfrm>
        </p:spPr>
        <p:txBody>
          <a:bodyPr>
            <a:normAutofit lnSpcReduction="10000"/>
          </a:bodyPr>
          <a:lstStyle/>
          <a:p>
            <a:r>
              <a:rPr lang="ru-RU" sz="3000" b="1" i="1" dirty="0">
                <a:solidFill>
                  <a:schemeClr val="accent5">
                    <a:lumMod val="50000"/>
                  </a:schemeClr>
                </a:solidFill>
              </a:rPr>
              <a:t>Потерял деньги – ничего не потерял, потерял время – многое потерял, потерял здоровье – всё </a:t>
            </a:r>
            <a:r>
              <a:rPr lang="ru-RU" sz="3000" b="1" i="1" dirty="0" smtClean="0">
                <a:solidFill>
                  <a:schemeClr val="accent5">
                    <a:lumMod val="50000"/>
                  </a:schemeClr>
                </a:solidFill>
              </a:rPr>
              <a:t>потерял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…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832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0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n-cs"/>
              </a:rPr>
              <a:t>* Информация к размышлению</a:t>
            </a:r>
            <a:br>
              <a:rPr lang="ru-RU" sz="50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n-cs"/>
              </a:rPr>
            </a:br>
            <a:endParaRPr lang="ru-RU" sz="5000" b="1" dirty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500" i="1" dirty="0" smtClean="0">
                <a:solidFill>
                  <a:srgbClr val="002060"/>
                </a:solidFill>
              </a:rPr>
              <a:t>*Бывших </a:t>
            </a:r>
            <a:r>
              <a:rPr lang="ru-RU" sz="3500" i="1" dirty="0">
                <a:solidFill>
                  <a:srgbClr val="002060"/>
                </a:solidFill>
              </a:rPr>
              <a:t>наркоманов не бывает. </a:t>
            </a:r>
            <a:endParaRPr lang="ru-RU" sz="3500" dirty="0">
              <a:solidFill>
                <a:srgbClr val="002060"/>
              </a:solidFill>
            </a:endParaRPr>
          </a:p>
          <a:p>
            <a:pPr lvl="0"/>
            <a:r>
              <a:rPr lang="ru-RU" sz="3500" i="1" dirty="0">
                <a:solidFill>
                  <a:srgbClr val="002060"/>
                </a:solidFill>
              </a:rPr>
              <a:t>«Пьяный проспится, дурак – никогда». Пьяный проснувшись будет трезвым, а дурак умным никогда не станет.</a:t>
            </a:r>
            <a:endParaRPr lang="ru-RU" sz="3500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853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9846" y="2214350"/>
            <a:ext cx="10018713" cy="1752599"/>
          </a:xfrm>
        </p:spPr>
        <p:txBody>
          <a:bodyPr>
            <a:noAutofit/>
          </a:bodyPr>
          <a:lstStyle/>
          <a:p>
            <a:r>
              <a:rPr lang="ru-RU" sz="54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Миф №</a:t>
            </a:r>
            <a:r>
              <a:rPr lang="ru-RU" sz="54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3.</a:t>
            </a:r>
            <a:br>
              <a:rPr lang="ru-RU" sz="54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54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Наркотиком </a:t>
            </a:r>
            <a:r>
              <a:rPr lang="ru-RU" sz="54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могут поделиться просто так по доброте </a:t>
            </a:r>
            <a:r>
              <a:rPr lang="ru-RU" sz="54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душевно </a:t>
            </a:r>
            <a:endParaRPr lang="ru-RU" sz="5400" b="1" dirty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1413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2423" y="1848134"/>
            <a:ext cx="10018713" cy="3124201"/>
          </a:xfrm>
        </p:spPr>
        <p:txBody>
          <a:bodyPr>
            <a:normAutofit/>
          </a:bodyPr>
          <a:lstStyle/>
          <a:p>
            <a:r>
              <a:rPr lang="ru-RU" sz="4500" i="1" dirty="0">
                <a:solidFill>
                  <a:srgbClr val="002060"/>
                </a:solidFill>
              </a:rPr>
              <a:t>Есть такая поговорка: «Бесплатный сыр бывает только в мышеловке».</a:t>
            </a:r>
          </a:p>
          <a:p>
            <a:r>
              <a:rPr lang="ru-RU" sz="4500" i="1" dirty="0">
                <a:solidFill>
                  <a:srgbClr val="002060"/>
                </a:solidFill>
              </a:rPr>
              <a:t>*Информация к размышлению: Принцип финансовой пирамиды</a:t>
            </a:r>
            <a:r>
              <a:rPr lang="ru-RU" sz="4500" i="1" dirty="0"/>
              <a:t>.</a:t>
            </a:r>
            <a:endParaRPr lang="ru-RU" sz="4500" dirty="0"/>
          </a:p>
        </p:txBody>
      </p:sp>
    </p:spTree>
    <p:extLst>
      <p:ext uri="{BB962C8B-B14F-4D97-AF65-F5344CB8AC3E}">
        <p14:creationId xmlns:p14="http://schemas.microsoft.com/office/powerpoint/2010/main" val="2504272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506940"/>
            <a:ext cx="10018713" cy="3124201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ru-RU" sz="6400" b="1" dirty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Миф №</a:t>
            </a:r>
            <a:r>
              <a:rPr lang="ru-RU" sz="6400" b="1" dirty="0" smtClean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4.</a:t>
            </a:r>
          </a:p>
          <a:p>
            <a:pPr marL="0" indent="0" algn="ctr">
              <a:lnSpc>
                <a:spcPct val="160000"/>
              </a:lnSpc>
              <a:spcBef>
                <a:spcPct val="0"/>
              </a:spcBef>
              <a:buNone/>
            </a:pPr>
            <a:r>
              <a:rPr lang="ru-RU" sz="6400" b="1" dirty="0" smtClean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Нюхать клей, </a:t>
            </a:r>
            <a:r>
              <a:rPr lang="ru-RU" sz="6400" b="1" dirty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глотать таблетки – это баловство, оно не имеет отношения к наркомании.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1860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7958" y="1561531"/>
            <a:ext cx="10018713" cy="3124201"/>
          </a:xfrm>
        </p:spPr>
        <p:txBody>
          <a:bodyPr>
            <a:normAutofit/>
          </a:bodyPr>
          <a:lstStyle/>
          <a:p>
            <a:pPr algn="ctr"/>
            <a:r>
              <a:rPr lang="ru-RU" sz="4500" i="1" dirty="0">
                <a:solidFill>
                  <a:srgbClr val="002060"/>
                </a:solidFill>
              </a:rPr>
              <a:t>Т</a:t>
            </a:r>
            <a:r>
              <a:rPr lang="ru-RU" sz="4500" i="1" dirty="0" smtClean="0">
                <a:solidFill>
                  <a:srgbClr val="002060"/>
                </a:solidFill>
              </a:rPr>
              <a:t>оксикомании </a:t>
            </a:r>
            <a:r>
              <a:rPr lang="ru-RU" sz="4500" i="1" dirty="0">
                <a:solidFill>
                  <a:srgbClr val="002060"/>
                </a:solidFill>
              </a:rPr>
              <a:t>является разновидностью наркомании. </a:t>
            </a:r>
          </a:p>
        </p:txBody>
      </p:sp>
    </p:spTree>
    <p:extLst>
      <p:ext uri="{BB962C8B-B14F-4D97-AF65-F5344CB8AC3E}">
        <p14:creationId xmlns:p14="http://schemas.microsoft.com/office/powerpoint/2010/main" val="2129523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7707" y="1984611"/>
            <a:ext cx="10018713" cy="3651914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spcBef>
                <a:spcPct val="0"/>
              </a:spcBef>
              <a:buNone/>
            </a:pPr>
            <a:r>
              <a:rPr lang="ru-RU" sz="3500" b="1" dirty="0" smtClean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Миф </a:t>
            </a:r>
            <a:r>
              <a:rPr lang="ru-RU" sz="3500" b="1" dirty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№</a:t>
            </a:r>
            <a:r>
              <a:rPr lang="ru-RU" sz="3500" b="1" dirty="0" smtClean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5.</a:t>
            </a: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ru-RU" sz="3500" b="1" dirty="0" smtClean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При </a:t>
            </a:r>
            <a:r>
              <a:rPr lang="ru-RU" sz="3500" b="1" dirty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употреблении наркотика ощущения настолько приятны и необычны, что стоит ради этого рискнуть.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479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2424" y="2066497"/>
            <a:ext cx="10018713" cy="3124201"/>
          </a:xfrm>
        </p:spPr>
        <p:txBody>
          <a:bodyPr>
            <a:normAutofit/>
          </a:bodyPr>
          <a:lstStyle/>
          <a:p>
            <a:pPr algn="ctr"/>
            <a:r>
              <a:rPr lang="ru-RU" sz="4500" i="1" dirty="0">
                <a:solidFill>
                  <a:srgbClr val="002060"/>
                </a:solidFill>
              </a:rPr>
              <a:t>При первом же употреблении может случиться передозировка - летальный исход.</a:t>
            </a:r>
          </a:p>
        </p:txBody>
      </p:sp>
    </p:spTree>
    <p:extLst>
      <p:ext uri="{BB962C8B-B14F-4D97-AF65-F5344CB8AC3E}">
        <p14:creationId xmlns:p14="http://schemas.microsoft.com/office/powerpoint/2010/main" val="375997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7015" y="1356814"/>
            <a:ext cx="10018713" cy="4184177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ru-RU" sz="5900" b="1" dirty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Миф №</a:t>
            </a:r>
            <a:r>
              <a:rPr lang="ru-RU" sz="5900" b="1" dirty="0" smtClean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6.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None/>
            </a:pPr>
            <a:r>
              <a:rPr lang="ru-RU" sz="5000" b="1" dirty="0" smtClean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По </a:t>
            </a:r>
            <a:r>
              <a:rPr lang="ru-RU" sz="5000" b="1" dirty="0">
                <a:ln w="3175" cmpd="sng">
                  <a:noFill/>
                </a:ln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+mj-cs"/>
              </a:rPr>
              <a:t>внешнему виду и образу жизни наркоманы ничем не отличаются от окружающих. </a:t>
            </a:r>
          </a:p>
        </p:txBody>
      </p:sp>
    </p:spTree>
    <p:extLst>
      <p:ext uri="{BB962C8B-B14F-4D97-AF65-F5344CB8AC3E}">
        <p14:creationId xmlns:p14="http://schemas.microsoft.com/office/powerpoint/2010/main" val="3341462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6071" y="1547882"/>
            <a:ext cx="10018713" cy="378839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4500" i="1" dirty="0" smtClean="0">
                <a:solidFill>
                  <a:srgbClr val="002060"/>
                </a:solidFill>
              </a:rPr>
              <a:t>Меняется </a:t>
            </a:r>
            <a:r>
              <a:rPr lang="ru-RU" sz="4500" i="1" dirty="0">
                <a:solidFill>
                  <a:srgbClr val="002060"/>
                </a:solidFill>
              </a:rPr>
              <a:t>поведение и образ жизни наркомана, все его мысли об одном – «добыть» дозу, принять дозу.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29006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276367"/>
            <a:ext cx="10018713" cy="1752599"/>
          </a:xfrm>
        </p:spPr>
        <p:txBody>
          <a:bodyPr/>
          <a:lstStyle/>
          <a:p>
            <a:r>
              <a:rPr lang="ru-RU" sz="5000" b="1" u="sng" dirty="0">
                <a:solidFill>
                  <a:schemeClr val="accent5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Выводы по 1 части: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1" y="1910687"/>
            <a:ext cx="10018713" cy="4735773"/>
          </a:xfrm>
        </p:spPr>
        <p:txBody>
          <a:bodyPr>
            <a:normAutofit fontScale="92500"/>
          </a:bodyPr>
          <a:lstStyle/>
          <a:p>
            <a:pPr lvl="0">
              <a:lnSpc>
                <a:spcPct val="110000"/>
              </a:lnSpc>
            </a:pPr>
            <a:r>
              <a:rPr lang="ru-RU" sz="3000" dirty="0" smtClean="0">
                <a:solidFill>
                  <a:schemeClr val="accent5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Наркомания </a:t>
            </a:r>
            <a:r>
              <a:rPr lang="ru-RU" sz="3000" dirty="0">
                <a:solidFill>
                  <a:schemeClr val="accent5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– неизлечимая болезнь;</a:t>
            </a:r>
          </a:p>
          <a:p>
            <a:pPr lvl="0">
              <a:lnSpc>
                <a:spcPct val="110000"/>
              </a:lnSpc>
            </a:pPr>
            <a:r>
              <a:rPr lang="ru-RU" sz="3000" dirty="0">
                <a:solidFill>
                  <a:schemeClr val="accent5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Болезнь наступает после первого же употребления;</a:t>
            </a:r>
          </a:p>
          <a:p>
            <a:pPr lvl="0">
              <a:lnSpc>
                <a:spcPct val="110000"/>
              </a:lnSpc>
            </a:pPr>
            <a:r>
              <a:rPr lang="ru-RU" sz="3000" dirty="0">
                <a:solidFill>
                  <a:schemeClr val="accent5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При первом употреблении наркотиков состояние эйфории наступает лишь иногда; остальные дозы наркоман употребляет чтобы снять болезненные симптомы «ломки»;</a:t>
            </a:r>
          </a:p>
          <a:p>
            <a:pPr lvl="0">
              <a:lnSpc>
                <a:spcPct val="110000"/>
              </a:lnSpc>
            </a:pPr>
            <a:r>
              <a:rPr lang="ru-RU" sz="3000" dirty="0">
                <a:solidFill>
                  <a:schemeClr val="accent5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Болезненный вид наркомана выделяет его из других людей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9411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93512" y="1961444"/>
            <a:ext cx="8183651" cy="24006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5000" dirty="0">
                <a:solidFill>
                  <a:srgbClr val="FF0000"/>
                </a:solidFill>
                <a:highlight>
                  <a:srgbClr val="C0C0C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435-35-35</a:t>
            </a:r>
            <a:endParaRPr lang="ru-RU" sz="1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2427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1481" y="2214349"/>
            <a:ext cx="10018713" cy="1752599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Часть 2. Правда и мифы о СПИДе</a:t>
            </a:r>
            <a:endParaRPr lang="ru-RU" dirty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85823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450377"/>
            <a:ext cx="10018713" cy="53408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000" b="1" u="sng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СТАТИСТИКА ЧУМЫ ХХІ ВЕКА</a:t>
            </a:r>
            <a:r>
              <a:rPr lang="ru-RU" u="sng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 </a:t>
            </a:r>
            <a:endParaRPr lang="ru-RU" dirty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/>
            <a:r>
              <a:rPr lang="ru-RU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Более 1%</a:t>
            </a:r>
            <a:r>
              <a:rPr lang="ru-RU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жителей России заражены вирусом иммунодефицита человека, при этом число заболевших ВИЧ/СПИД продолжает расти;</a:t>
            </a:r>
          </a:p>
          <a:p>
            <a:pPr lvl="0"/>
            <a:r>
              <a:rPr lang="ru-RU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4-е место</a:t>
            </a:r>
            <a:r>
              <a:rPr lang="ru-RU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СПИД занимает среди всех причин смертности людей;</a:t>
            </a:r>
          </a:p>
          <a:p>
            <a:pPr lvl="0"/>
            <a:r>
              <a:rPr lang="ru-RU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За 20 лет</a:t>
            </a:r>
            <a:r>
              <a:rPr lang="ru-RU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от СПИДа умерли более 25 млн человек;</a:t>
            </a:r>
          </a:p>
          <a:p>
            <a:pPr lvl="0"/>
            <a:r>
              <a:rPr lang="ru-RU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Основным виновником распространения болезни в России, согласно данным доклада, является наркомания: </a:t>
            </a:r>
            <a:r>
              <a:rPr lang="ru-RU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около 37 процентов из 1,8 млн.</a:t>
            </a:r>
            <a:r>
              <a:rPr lang="ru-RU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наркоманов в стране заражены ВИЧ.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2238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38262" y="2944084"/>
            <a:ext cx="61344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http://www.hemophilia.ru/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813184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3958" y="2471890"/>
            <a:ext cx="9141961" cy="26161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Круглый </a:t>
            </a:r>
            <a:r>
              <a:rPr lang="ru-RU" sz="5600" dirty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стол на тему «Наркомания и </a:t>
            </a: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СПИД:</a:t>
            </a:r>
            <a:b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сущность </a:t>
            </a:r>
            <a:r>
              <a:rPr lang="ru-RU" sz="5600" dirty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и проблемы</a:t>
            </a: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»</a:t>
            </a:r>
            <a:b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5600" dirty="0" smtClean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(</a:t>
            </a:r>
            <a:r>
              <a:rPr lang="ru-RU" sz="5600" dirty="0" err="1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вебинар</a:t>
            </a:r>
            <a:r>
              <a:rPr lang="ru-RU" sz="5600" dirty="0">
                <a:solidFill>
                  <a:schemeClr val="accent6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)</a:t>
            </a:r>
            <a:r>
              <a:rPr lang="ru-RU" sz="5600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5600" dirty="0">
                <a:solidFill>
                  <a:schemeClr val="accent6">
                    <a:lumMod val="50000"/>
                  </a:schemeClr>
                </a:solidFill>
              </a:rPr>
            </a:br>
            <a:endParaRPr lang="ru-RU" sz="5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38206" y="4842428"/>
            <a:ext cx="6987645" cy="1388534"/>
          </a:xfrm>
        </p:spPr>
        <p:txBody>
          <a:bodyPr>
            <a:normAutofit lnSpcReduction="10000"/>
          </a:bodyPr>
          <a:lstStyle/>
          <a:p>
            <a:r>
              <a:rPr lang="ru-RU" sz="3000" b="1" i="1" dirty="0">
                <a:solidFill>
                  <a:schemeClr val="accent5">
                    <a:lumMod val="50000"/>
                  </a:schemeClr>
                </a:solidFill>
              </a:rPr>
              <a:t>Потерял деньги – ничего не потерял, потерял время – многое потерял, потерял здоровье – всё </a:t>
            </a:r>
            <a:r>
              <a:rPr lang="ru-RU" sz="3000" b="1" i="1" dirty="0" smtClean="0">
                <a:solidFill>
                  <a:schemeClr val="accent5">
                    <a:lumMod val="50000"/>
                  </a:schemeClr>
                </a:solidFill>
              </a:rPr>
              <a:t>потерял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…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847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000" b="1" dirty="0">
                <a:solidFill>
                  <a:schemeClr val="accent4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Правила общения в группе:</a:t>
            </a:r>
            <a:r>
              <a:rPr lang="ru-RU" sz="5000" dirty="0"/>
              <a:t/>
            </a:r>
            <a:br>
              <a:rPr lang="ru-RU" sz="5000" dirty="0"/>
            </a:br>
            <a:endParaRPr lang="ru-RU" sz="5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ru-RU" sz="30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Активность</a:t>
            </a:r>
            <a:endParaRPr lang="ru-RU" sz="30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3000" dirty="0">
                <a:latin typeface="Batang" panose="02030600000101010101" pitchFamily="18" charset="-127"/>
                <a:ea typeface="Batang" panose="02030600000101010101" pitchFamily="18" charset="-127"/>
              </a:rPr>
              <a:t>Взаимное уважение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3000" dirty="0">
                <a:latin typeface="Batang" panose="02030600000101010101" pitchFamily="18" charset="-127"/>
                <a:ea typeface="Batang" panose="02030600000101010101" pitchFamily="18" charset="-127"/>
              </a:rPr>
              <a:t>Возможность делиться своим мнением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3000" dirty="0">
                <a:latin typeface="Batang" panose="02030600000101010101" pitchFamily="18" charset="-127"/>
                <a:ea typeface="Batang" panose="02030600000101010101" pitchFamily="18" charset="-127"/>
              </a:rPr>
              <a:t>Высказывание своей точки зрения по очереди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ru-RU" sz="3000" dirty="0">
                <a:latin typeface="Batang" panose="02030600000101010101" pitchFamily="18" charset="-127"/>
                <a:ea typeface="Batang" panose="02030600000101010101" pitchFamily="18" charset="-127"/>
              </a:rPr>
              <a:t>Право высказываться предоставляется всем желающим.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3692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000" b="1" dirty="0">
                <a:solidFill>
                  <a:schemeClr val="accent4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Правила участия в круглом столе:</a:t>
            </a:r>
            <a:r>
              <a:rPr lang="ru-RU" sz="5000" dirty="0">
                <a:solidFill>
                  <a:schemeClr val="accent4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/>
            </a:r>
            <a:br>
              <a:rPr lang="ru-RU" sz="5000" dirty="0">
                <a:solidFill>
                  <a:schemeClr val="accent4">
                    <a:lumMod val="50000"/>
                  </a:schemeClr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endParaRPr lang="ru-RU" sz="5000" dirty="0">
              <a:solidFill>
                <a:schemeClr val="accent4">
                  <a:lumMod val="50000"/>
                </a:schemeClr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sz="2800" dirty="0">
                <a:latin typeface="Batang" panose="02030600000101010101" pitchFamily="18" charset="-127"/>
                <a:ea typeface="Batang" panose="02030600000101010101" pitchFamily="18" charset="-127"/>
              </a:rPr>
              <a:t>Давать конкретный ответ на вопрос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sz="2800" dirty="0">
                <a:latin typeface="Batang" panose="02030600000101010101" pitchFamily="18" charset="-127"/>
                <a:ea typeface="Batang" panose="02030600000101010101" pitchFamily="18" charset="-127"/>
              </a:rPr>
              <a:t>Исключить детали, которые не являются необходимыми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sz="2800" dirty="0">
                <a:latin typeface="Batang" panose="02030600000101010101" pitchFamily="18" charset="-127"/>
                <a:ea typeface="Batang" panose="02030600000101010101" pitchFamily="18" charset="-127"/>
              </a:rPr>
              <a:t>Не уклоняться от темы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ru-RU" sz="2800" dirty="0">
                <a:latin typeface="Batang" panose="02030600000101010101" pitchFamily="18" charset="-127"/>
                <a:ea typeface="Batang" panose="02030600000101010101" pitchFamily="18" charset="-127"/>
              </a:rPr>
              <a:t>Использовать понятную речь для всех участников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0683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2214349"/>
            <a:ext cx="10018713" cy="1752599"/>
          </a:xfrm>
        </p:spPr>
        <p:txBody>
          <a:bodyPr>
            <a:noAutofit/>
          </a:bodyPr>
          <a:lstStyle/>
          <a:p>
            <a:r>
              <a:rPr lang="ru-RU" sz="60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Часть </a:t>
            </a:r>
            <a:r>
              <a:rPr lang="ru-RU" sz="6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1.</a:t>
            </a:r>
            <a:br>
              <a:rPr lang="ru-RU" sz="6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6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Мифы </a:t>
            </a:r>
            <a:r>
              <a:rPr lang="ru-RU" sz="60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о наркомании</a:t>
            </a:r>
            <a:endParaRPr lang="ru-RU" sz="6000" dirty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9916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09" y="2476500"/>
            <a:ext cx="10018713" cy="175259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6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Миф </a:t>
            </a:r>
            <a:r>
              <a:rPr lang="ru-RU" sz="60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№</a:t>
            </a:r>
            <a:r>
              <a:rPr lang="ru-RU" sz="6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1</a:t>
            </a:r>
            <a:br>
              <a:rPr lang="ru-RU" sz="6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42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«Употребление </a:t>
            </a:r>
            <a:r>
              <a:rPr lang="ru-RU" sz="42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наркотиков не </a:t>
            </a:r>
            <a:r>
              <a:rPr lang="ru-RU" sz="42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болезнь,</a:t>
            </a:r>
            <a:br>
              <a:rPr lang="ru-RU" sz="42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42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а </a:t>
            </a:r>
            <a:r>
              <a:rPr lang="ru-RU" sz="42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баловство, дурная привычка»</a:t>
            </a:r>
            <a:r>
              <a:rPr lang="ru-RU" sz="44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74466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7833" y="1779894"/>
            <a:ext cx="10018713" cy="312420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4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Употребление наркотиков ведёт к наркомании,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наркомания – болезнь!</a:t>
            </a:r>
            <a:endParaRPr lang="ru-RU" sz="4000" b="1" dirty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8378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0" y="2666999"/>
            <a:ext cx="10018713" cy="1752599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Миф </a:t>
            </a:r>
            <a:r>
              <a:rPr lang="ru-RU" sz="60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№2</a:t>
            </a:r>
            <a:r>
              <a:rPr lang="ru-RU" sz="6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  <a:br>
              <a:rPr lang="ru-RU" sz="6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</a:br>
            <a:r>
              <a:rPr lang="ru-RU" sz="60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«</a:t>
            </a:r>
            <a:r>
              <a:rPr lang="ru-RU" sz="60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Наркомания излечима…»</a:t>
            </a:r>
          </a:p>
        </p:txBody>
      </p:sp>
    </p:spTree>
    <p:extLst>
      <p:ext uri="{BB962C8B-B14F-4D97-AF65-F5344CB8AC3E}">
        <p14:creationId xmlns:p14="http://schemas.microsoft.com/office/powerpoint/2010/main" val="2929472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4184" y="1793542"/>
            <a:ext cx="10018713" cy="312420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50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Наркомания не излечима!</a:t>
            </a:r>
          </a:p>
        </p:txBody>
      </p:sp>
    </p:spTree>
    <p:extLst>
      <p:ext uri="{BB962C8B-B14F-4D97-AF65-F5344CB8AC3E}">
        <p14:creationId xmlns:p14="http://schemas.microsoft.com/office/powerpoint/2010/main" val="1254660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TC103457496[[fn=Параллакс]]</Template>
  <TotalTime>134</TotalTime>
  <Words>326</Words>
  <Application>Microsoft Office PowerPoint</Application>
  <PresentationFormat>Широкоэкранный</PresentationFormat>
  <Paragraphs>50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Batang</vt:lpstr>
      <vt:lpstr>Arial</vt:lpstr>
      <vt:lpstr>Calibri</vt:lpstr>
      <vt:lpstr>Corbel</vt:lpstr>
      <vt:lpstr>Times New Roman</vt:lpstr>
      <vt:lpstr>Wingdings</vt:lpstr>
      <vt:lpstr>Параллакс</vt:lpstr>
      <vt:lpstr>      Круглый стол на тему «Наркомания и СПИД: сущность и проблемы» (вебинар) </vt:lpstr>
      <vt:lpstr>Презентация PowerPoint</vt:lpstr>
      <vt:lpstr>Правила общения в группе: </vt:lpstr>
      <vt:lpstr>Правила участия в круглом столе: </vt:lpstr>
      <vt:lpstr>Часть 1. Мифы о наркомании</vt:lpstr>
      <vt:lpstr>Миф №1 «Употребление наркотиков не болезнь, а баловство, дурная привычка»  </vt:lpstr>
      <vt:lpstr>Презентация PowerPoint</vt:lpstr>
      <vt:lpstr>Миф №2. «Наркомания излечима…»</vt:lpstr>
      <vt:lpstr>Презентация PowerPoint</vt:lpstr>
      <vt:lpstr>* Информация к размышлению </vt:lpstr>
      <vt:lpstr>Миф №3. Наркотиком могут поделиться просто так по доброте душевно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 по 1 части: </vt:lpstr>
      <vt:lpstr>Часть 2. Правда и мифы о СПИДе</vt:lpstr>
      <vt:lpstr>Презентация PowerPoint</vt:lpstr>
      <vt:lpstr>Презентация PowerPoint</vt:lpstr>
      <vt:lpstr>      Круглый стол на тему «Наркомания и СПИД: сущность и проблемы» (вебинар)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Круглый стол на тему «Наркомания и СПИД: сущность и проблемы» (вебинар) </dc:title>
  <dc:creator>Катерина</dc:creator>
  <cp:lastModifiedBy>Катерина</cp:lastModifiedBy>
  <cp:revision>8</cp:revision>
  <dcterms:created xsi:type="dcterms:W3CDTF">2013-02-01T06:17:14Z</dcterms:created>
  <dcterms:modified xsi:type="dcterms:W3CDTF">2013-04-16T11:35:30Z</dcterms:modified>
</cp:coreProperties>
</file>