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13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1" autoAdjust="0"/>
    <p:restoredTop sz="94675" autoAdjust="0"/>
  </p:normalViewPr>
  <p:slideViewPr>
    <p:cSldViewPr>
      <p:cViewPr>
        <p:scale>
          <a:sx n="114" d="100"/>
          <a:sy n="114" d="100"/>
        </p:scale>
        <p:origin x="-13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1/30/2018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2.jpe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98797" y="68808"/>
            <a:ext cx="7302514" cy="2910494"/>
          </a:xfrm>
        </p:spPr>
        <p:txBody>
          <a:bodyPr/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Internet.</a:t>
            </a:r>
            <a:br>
              <a:rPr lang="en-US" sz="5400" dirty="0" smtClean="0"/>
            </a:br>
            <a:r>
              <a:rPr lang="en-US" sz="5400" dirty="0" smtClean="0"/>
              <a:t>Social network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717334" y="2409480"/>
            <a:ext cx="7919138" cy="1534754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Why social network is so popular nowadays</a:t>
            </a:r>
            <a:r>
              <a:rPr lang="ru-RU" sz="2200" dirty="0" smtClean="0">
                <a:latin typeface="+mj-lt"/>
                <a:cs typeface="Microsoft Uighur" pitchFamily="2" charset="-78"/>
              </a:rPr>
              <a:t>?</a:t>
            </a:r>
          </a:p>
          <a:p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When did it appear and start developing</a:t>
            </a:r>
            <a:r>
              <a:rPr lang="ru-RU" sz="2200" dirty="0" smtClean="0">
                <a:latin typeface="+mj-lt"/>
                <a:cs typeface="Microsoft Uighur" pitchFamily="2" charset="-78"/>
              </a:rPr>
              <a:t>?</a:t>
            </a:r>
          </a:p>
          <a:p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Can we imagine our life without the internet</a:t>
            </a:r>
            <a:r>
              <a:rPr lang="ru-RU" sz="2200" dirty="0" smtClean="0">
                <a:latin typeface="+mj-lt"/>
                <a:cs typeface="Microsoft Uighur" pitchFamily="2" charset="-78"/>
              </a:rPr>
              <a:t>?</a:t>
            </a:r>
            <a:endParaRPr lang="ru-RU" sz="2200" dirty="0">
              <a:latin typeface="+mj-lt"/>
              <a:cs typeface="Microsoft Uighur" pitchFamily="2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27003"/>
            <a:ext cx="5646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The supervisor: Kate </a:t>
            </a:r>
            <a:r>
              <a:rPr lang="en-US" sz="2400" b="1" dirty="0" err="1" smtClean="0">
                <a:latin typeface="+mj-lt"/>
              </a:rPr>
              <a:t>Vlasova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The author: </a:t>
            </a:r>
            <a:r>
              <a:rPr lang="en-US" sz="2400" b="1" dirty="0" err="1" smtClean="0">
                <a:latin typeface="+mj-lt"/>
              </a:rPr>
              <a:t>Nataly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Golyanitskaya</a:t>
            </a:r>
            <a:endParaRPr lang="ru-RU" sz="2400" b="1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808" b="72323" l="9985" r="824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140968"/>
            <a:ext cx="5300331" cy="3975248"/>
          </a:xfrm>
          <a:prstGeom prst="rect">
            <a:avLst/>
          </a:prstGeom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72400" y="6295783"/>
            <a:ext cx="648072" cy="345233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56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9249"/>
            <a:ext cx="8784976" cy="576064"/>
          </a:xfrm>
        </p:spPr>
        <p:txBody>
          <a:bodyPr/>
          <a:lstStyle/>
          <a:p>
            <a:pPr algn="ctr"/>
            <a:r>
              <a:rPr lang="en-US" sz="3200" dirty="0" smtClean="0"/>
              <a:t>Advantages and disadvantages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0" y="620688"/>
            <a:ext cx="4680520" cy="4248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You can have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fun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from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home, well, at least you can watch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film.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You don’t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need to spend money on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tickets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 the cinema.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Internet allows you to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buy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rare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things,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which your courier will deliver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to your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apartment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Internet is a huge repository 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different types information.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It provides an opportunity to learn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anything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about everything.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All virtual libraries and museums around the world open their doors for you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With social network you can find new friends  all over the world and chat with them.</a:t>
            </a:r>
            <a:endParaRPr lang="ru-RU" sz="2200" dirty="0">
              <a:cs typeface="Microsoft Uighur" pitchFamily="2" charset="-78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72000" y="620688"/>
            <a:ext cx="45720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Staying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at the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computer for a long time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is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harmful for your health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.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So,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it is important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sometimes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to look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up from the monitor.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The Internet is full of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trash.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The Internet is full of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gossip moving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from one blog to another, and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information always changes by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the principle of "deaf phone“.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Posting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in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the Internet your photos, videos, buying online with a credit card, you can lose your data . It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can be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used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for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 criminal purposes.</a:t>
            </a:r>
            <a:endParaRPr lang="en-US" dirty="0" smtClean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Virtual reality can  replace  actual reality. A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person spends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more and more time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in the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Internet, it`s 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detaching </a:t>
            </a:r>
            <a:r>
              <a:rPr lang="en-US" dirty="0" smtClean="0">
                <a:latin typeface="Microsoft Uighur" pitchFamily="2" charset="-78"/>
                <a:cs typeface="Microsoft Uighur" pitchFamily="2" charset="-78"/>
              </a:rPr>
              <a:t>him from his real life.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669" b="79712" l="10000" r="9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93096"/>
            <a:ext cx="2751836" cy="29423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6084168" y="4447728"/>
            <a:ext cx="2681935" cy="2193054"/>
            <a:chOff x="5490465" y="4292432"/>
            <a:chExt cx="3213709" cy="248175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6709" b="100000" l="9971" r="74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90465" y="4292432"/>
              <a:ext cx="3213709" cy="2481750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6588224" y="5533971"/>
              <a:ext cx="946185" cy="346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Управляющая кнопка: возврат 10">
            <a:hlinkClick r:id="rId6" action="ppaction://hlinksldjump" highlightClick="1"/>
          </p:cNvPr>
          <p:cNvSpPr/>
          <p:nvPr/>
        </p:nvSpPr>
        <p:spPr>
          <a:xfrm>
            <a:off x="8316416" y="6165304"/>
            <a:ext cx="559302" cy="504056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2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A lot of abilities,</a:t>
            </a:r>
            <a:br>
              <a:rPr lang="en-US" sz="3200" dirty="0" smtClean="0"/>
            </a:br>
            <a:r>
              <a:rPr lang="en-US" sz="3200" dirty="0" smtClean="0"/>
              <a:t>nothing impossible!</a:t>
            </a:r>
            <a:endParaRPr lang="ru-RU" sz="3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29181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As for me, I like travelling very much! But I can`t travel around the world because my family don`t get a lot of money!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Also,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you need enough time for travelling. I mustn`t miss my lessons, I`m afraid I won`t pass my exams! </a:t>
            </a: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But in the Internet I can get lot’s of information about different countries! France or Brazil? Italy or Sweden? I will visit all of them just sitting at the computer! I can watch movies about them, read about sights and country`s history!  It`s like an excursion in the city. I imagine how I am walking on the paved streets of Paris, there are so cute and interesting people around me! I can see the lights in the trees,  listen to the nice music sounding  everywhere and just enjoy this lovely evening!</a:t>
            </a:r>
            <a:endParaRPr lang="en-US" sz="2400" dirty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If you have fertile imagination, casual pictures can take you to any place all over the world!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725144"/>
            <a:ext cx="3424382" cy="19262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176" y="4725142"/>
            <a:ext cx="3702036" cy="1926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4725144"/>
            <a:ext cx="2987345" cy="1926215"/>
          </a:xfrm>
          <a:prstGeom prst="rect">
            <a:avLst/>
          </a:prstGeom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519137" y="6271632"/>
            <a:ext cx="504056" cy="43204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85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03" y="260648"/>
            <a:ext cx="8568952" cy="720080"/>
          </a:xfrm>
        </p:spPr>
        <p:txBody>
          <a:bodyPr/>
          <a:lstStyle/>
          <a:p>
            <a:pPr algn="ctr"/>
            <a:r>
              <a:rPr lang="en-US" sz="4000" dirty="0" smtClean="0"/>
              <a:t>you can be popular in the social network, can’t you?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34839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first step to fame in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social network is the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right choice 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audience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, namely the social network. The main criterion is your specialty, which will be the basis 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developing.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Remember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that your content should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be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interesting for users of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selected network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second step is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nice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execution.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Do you remember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proverb “Good clothes open all doors"?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It also works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 social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networks. If we are talking about the blog, it must have an attractive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design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and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it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must match 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theme of your content.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third step is the content.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It doesn’t matter what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you are doing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– whether you write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articles, publish news,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take part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in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discussions,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your actions should be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directed towards the audience. Remember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, the content must be of high quality,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because the blog isn`t a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place where you can write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 blah.</a:t>
            </a:r>
          </a:p>
          <a:p>
            <a:pPr marL="0" indent="0" algn="ctr">
              <a:spcBef>
                <a:spcPts val="500"/>
              </a:spcBef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This rules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help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you to start an own successful blog!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816840"/>
            <a:ext cx="3475886" cy="19551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8908" y="4816840"/>
            <a:ext cx="3024336" cy="1955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7033" y="4805850"/>
            <a:ext cx="3003322" cy="1966176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469679" y="6234618"/>
            <a:ext cx="566815" cy="537408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87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54" y="260648"/>
            <a:ext cx="7520940" cy="41764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600" b="0" dirty="0" smtClean="0">
                <a:latin typeface="+mj-lt"/>
              </a:rPr>
              <a:t>In the 21st century we don’t start our morning with a hot cup of coffee. We are used to</a:t>
            </a:r>
            <a:r>
              <a:rPr lang="ru-RU" sz="2600" b="0" dirty="0" smtClean="0">
                <a:latin typeface="+mj-lt"/>
              </a:rPr>
              <a:t> </a:t>
            </a:r>
            <a:r>
              <a:rPr lang="en-US" sz="2600" b="0" dirty="0" smtClean="0">
                <a:latin typeface="+mj-lt"/>
              </a:rPr>
              <a:t>start</a:t>
            </a:r>
            <a:r>
              <a:rPr lang="ru-RU" sz="2600" b="0" dirty="0" smtClean="0">
                <a:latin typeface="+mj-lt"/>
              </a:rPr>
              <a:t> </a:t>
            </a:r>
            <a:r>
              <a:rPr lang="en-US" sz="2600" b="0" dirty="0" smtClean="0">
                <a:latin typeface="+mj-lt"/>
              </a:rPr>
              <a:t>off any day with checking </a:t>
            </a:r>
            <a:r>
              <a:rPr lang="en-US" sz="2600" b="0" dirty="0" err="1" smtClean="0">
                <a:latin typeface="+mj-lt"/>
              </a:rPr>
              <a:t>VK</a:t>
            </a:r>
            <a:r>
              <a:rPr lang="en-US" sz="2600" b="0" dirty="0" smtClean="0">
                <a:latin typeface="+mj-lt"/>
              </a:rPr>
              <a:t>, </a:t>
            </a:r>
            <a:r>
              <a:rPr lang="en-US" sz="2600" b="0" dirty="0" err="1" smtClean="0">
                <a:latin typeface="+mj-lt"/>
              </a:rPr>
              <a:t>Instagram</a:t>
            </a:r>
            <a:r>
              <a:rPr lang="en-US" sz="2600" b="0" dirty="0" smtClean="0">
                <a:latin typeface="+mj-lt"/>
              </a:rPr>
              <a:t>, </a:t>
            </a:r>
            <a:r>
              <a:rPr lang="en-US" sz="2600" b="0" dirty="0" err="1" smtClean="0">
                <a:latin typeface="+mj-lt"/>
              </a:rPr>
              <a:t>Facebook</a:t>
            </a:r>
            <a:r>
              <a:rPr lang="en-US" sz="2600" b="0" dirty="0" smtClean="0">
                <a:latin typeface="+mj-lt"/>
              </a:rPr>
              <a:t> and so on. </a:t>
            </a:r>
          </a:p>
          <a:p>
            <a:pPr marL="0" indent="0" algn="ctr">
              <a:spcBef>
                <a:spcPts val="0"/>
              </a:spcBef>
            </a:pPr>
            <a:r>
              <a:rPr lang="en-US" sz="2600" b="0" dirty="0" smtClean="0">
                <a:latin typeface="+mj-lt"/>
              </a:rPr>
              <a:t>Surely, we cannot imagine modern life without the Internet. It’s a place where we can take a photo, communicate with our friends and relatives, find new pals. Moreover, we can get some money. The Internet is a place of our abilities!</a:t>
            </a:r>
            <a:endParaRPr lang="ru-RU" sz="2600" b="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41" b="9574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710" y="4580974"/>
            <a:ext cx="3481384" cy="1958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52" b="95136" l="200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423" y="4273812"/>
            <a:ext cx="3312368" cy="2572605"/>
          </a:xfrm>
          <a:prstGeom prst="rect">
            <a:avLst/>
          </a:prstGeom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16218" y="6237312"/>
            <a:ext cx="648072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391566" y="6237767"/>
            <a:ext cx="648072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73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16"/>
            <a:ext cx="9142105" cy="5078767"/>
          </a:xfrm>
          <a:prstGeom prst="rect">
            <a:avLst/>
          </a:prstGeom>
        </p:spPr>
      </p:pic>
      <p:sp>
        <p:nvSpPr>
          <p:cNvPr id="11" name="Скругленная прямоугольная выноска 10">
            <a:hlinkClick r:id="rId3" action="ppaction://hlinksldjump"/>
          </p:cNvPr>
          <p:cNvSpPr/>
          <p:nvPr/>
        </p:nvSpPr>
        <p:spPr>
          <a:xfrm>
            <a:off x="1547664" y="3284984"/>
            <a:ext cx="1656184" cy="1224136"/>
          </a:xfrm>
          <a:prstGeom prst="wedgeRoundRectCallout">
            <a:avLst/>
          </a:prstGeom>
          <a:solidFill>
            <a:srgbClr val="E7138C"/>
          </a:solidFill>
          <a:ln>
            <a:solidFill>
              <a:srgbClr val="E713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2.Working in social network</a:t>
            </a:r>
            <a:endParaRPr lang="ru-RU" sz="2000" b="1" dirty="0">
              <a:latin typeface="+mj-lt"/>
            </a:endParaRPr>
          </a:p>
        </p:txBody>
      </p:sp>
      <p:sp>
        <p:nvSpPr>
          <p:cNvPr id="12" name="Скругленная прямоугольная выноска 11">
            <a:hlinkClick r:id="rId4" action="ppaction://hlinksldjump"/>
          </p:cNvPr>
          <p:cNvSpPr/>
          <p:nvPr/>
        </p:nvSpPr>
        <p:spPr>
          <a:xfrm>
            <a:off x="5148064" y="3212976"/>
            <a:ext cx="2016224" cy="1440159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+mj-lt"/>
              </a:rPr>
              <a:t>4.Advantages and disadvantages</a:t>
            </a:r>
            <a:endParaRPr lang="ru-RU" b="1" dirty="0">
              <a:latin typeface="+mj-lt"/>
            </a:endParaRPr>
          </a:p>
        </p:txBody>
      </p:sp>
      <p:sp>
        <p:nvSpPr>
          <p:cNvPr id="13" name="Скругленная прямоугольная выноска 12">
            <a:hlinkClick r:id="rId5" action="ppaction://hlinksldjump"/>
          </p:cNvPr>
          <p:cNvSpPr/>
          <p:nvPr/>
        </p:nvSpPr>
        <p:spPr>
          <a:xfrm>
            <a:off x="6085165" y="332656"/>
            <a:ext cx="1656184" cy="1190409"/>
          </a:xfrm>
          <a:prstGeom prst="wedgeRoundRectCallou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j-lt"/>
              </a:rPr>
              <a:t>3.Abilities in the Internet</a:t>
            </a:r>
            <a:endParaRPr lang="ru-RU" sz="2000" b="1" dirty="0">
              <a:latin typeface="+mj-lt"/>
            </a:endParaRPr>
          </a:p>
        </p:txBody>
      </p:sp>
      <p:sp>
        <p:nvSpPr>
          <p:cNvPr id="14" name="Скругленная прямоугольная выноска 13">
            <a:hlinkClick r:id="rId6" action="ppaction://hlinksldjump"/>
          </p:cNvPr>
          <p:cNvSpPr/>
          <p:nvPr/>
        </p:nvSpPr>
        <p:spPr>
          <a:xfrm>
            <a:off x="1115616" y="400106"/>
            <a:ext cx="1684782" cy="1089235"/>
          </a:xfrm>
          <a:prstGeom prst="wedgeRoundRectCallou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1.</a:t>
            </a:r>
            <a:r>
              <a:rPr lang="en-US" sz="1400" b="1" dirty="0" smtClean="0">
                <a:latin typeface="+mj-lt"/>
              </a:rPr>
              <a:t>How become popular in social network?</a:t>
            </a:r>
            <a:endParaRPr lang="ru-RU" sz="1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592" y="501317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j-lt"/>
                <a:cs typeface="Microsoft Uighur" pitchFamily="2" charset="-78"/>
              </a:rPr>
              <a:t>Click on clouds which you want to know more</a:t>
            </a:r>
            <a:endParaRPr lang="ru-RU" sz="5400" dirty="0">
              <a:latin typeface="+mj-lt"/>
              <a:cs typeface="Microsoft Uighur" pitchFamily="2" charset="-78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79512" y="5782326"/>
            <a:ext cx="576064" cy="360040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423480" y="5782326"/>
            <a:ext cx="576064" cy="360040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8532440" y="5782326"/>
            <a:ext cx="360040" cy="330569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Microsoft Uighur" pitchFamily="2" charset="-78"/>
                <a:cs typeface="Microsoft Uighur" pitchFamily="2" charset="-78"/>
              </a:rPr>
              <a:t>5</a:t>
            </a:r>
            <a:endParaRPr lang="ru-RU" sz="3200" b="1" dirty="0"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57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80920" cy="548640"/>
          </a:xfrm>
        </p:spPr>
        <p:txBody>
          <a:bodyPr/>
          <a:lstStyle/>
          <a:p>
            <a:pPr algn="ctr"/>
            <a:r>
              <a:rPr lang="en-US" dirty="0" smtClean="0"/>
              <a:t>Life without internet. how </a:t>
            </a:r>
            <a:r>
              <a:rPr lang="en-US" dirty="0" smtClean="0"/>
              <a:t>was it?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38164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Some time ago people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didn`t have computers, phones and internet. But it wasn`t boring, everybody had a lot 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hobbies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and entertainments.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Children spent all their time outside home. Often they left home in the morning and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had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returned in the evening!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It’s amazing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but students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liked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to study so much! School life was full of bright events and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exiting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adventures!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 spare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time you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could read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book with pictures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and a beautiful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cover.</a:t>
            </a:r>
          </a:p>
          <a:p>
            <a:pPr marL="0" indent="0" algn="ctr">
              <a:spcBef>
                <a:spcPts val="0"/>
              </a:spcBef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Nowadays most of people use the Internet every day! They read books, watch films, play computer games, chat with friends. It`s convenient, but… Have you ever thought how much time we spend in 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Internet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? But we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could meet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our friends more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often,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read a lot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good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beautiful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books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, go to the cinema with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friends and families. The Internet fills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our life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of real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emotions which we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can feel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during </a:t>
            </a:r>
            <a:r>
              <a:rPr lang="en-US" sz="2200" dirty="0" err="1" smtClean="0">
                <a:latin typeface="Microsoft Uighur" pitchFamily="2" charset="-78"/>
                <a:cs typeface="Microsoft Uighur" pitchFamily="2" charset="-78"/>
              </a:rPr>
              <a:t>celebratins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or walking with friends and family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 The Internet has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changed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lives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of people,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they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will never be able to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live without it yet.</a:t>
            </a:r>
            <a:endParaRPr lang="ru-RU" sz="2200" dirty="0">
              <a:cs typeface="Microsoft Uighur" pitchFamily="2" charset="-7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4941168"/>
            <a:ext cx="2880320" cy="17266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093" y="4941168"/>
            <a:ext cx="2376264" cy="1735833"/>
          </a:xfrm>
          <a:prstGeom prst="rect">
            <a:avLst/>
          </a:prstGeom>
        </p:spPr>
      </p:pic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11560" y="5661248"/>
            <a:ext cx="792088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756146" y="5661248"/>
            <a:ext cx="776293" cy="432048"/>
          </a:xfrm>
          <a:prstGeom prst="actionButtonForwardNex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венадцатиугольник 1"/>
          <p:cNvSpPr/>
          <p:nvPr/>
        </p:nvSpPr>
        <p:spPr>
          <a:xfrm>
            <a:off x="7928268" y="5666226"/>
            <a:ext cx="432048" cy="432048"/>
          </a:xfrm>
          <a:prstGeom prst="dodec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Microsoft Uighur" pitchFamily="2" charset="-78"/>
                <a:cs typeface="Microsoft Uighur" pitchFamily="2" charset="-78"/>
              </a:rPr>
              <a:t>6</a:t>
            </a:r>
            <a:endParaRPr lang="ru-RU" sz="3600" b="1" dirty="0">
              <a:cs typeface="Microsoft Uighu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5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520940" cy="548640"/>
          </a:xfrm>
        </p:spPr>
        <p:txBody>
          <a:bodyPr/>
          <a:lstStyle/>
          <a:p>
            <a:pPr algn="ctr"/>
            <a:r>
              <a:rPr lang="en-US" sz="4400" smtClean="0"/>
              <a:t>Conclusion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0333" y="548680"/>
            <a:ext cx="6249262" cy="446449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I’m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sure, people can`t live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without the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Internet, because: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They start and finish their day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with the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Internet, walk in the park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with it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, have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breakfast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, lunch and dinner in the cafe or restaurant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with the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Internet and chat with friends in Social Network!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We can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take any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information from the Internet in two minutes. </a:t>
            </a:r>
            <a:endParaRPr lang="en-US" sz="24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are used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to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check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our phone in any free time: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when we are going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by bus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or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taxi,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resting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after school or work. We check our social network every day, every hour! </a:t>
            </a:r>
          </a:p>
          <a:p>
            <a:pPr marL="0" indent="0" algn="ctr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In my opinion Internet has advantages and disadvantages, but it is very useful and convenient. But we mustn`t forget activities which make us happy! We live actual life with wonderful invention is Internet!</a:t>
            </a:r>
            <a:endParaRPr lang="ru-RU" sz="2400" dirty="0">
              <a:cs typeface="Microsoft Uighur" pitchFamily="2" charset="-7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453" y="692696"/>
            <a:ext cx="2674036" cy="1932487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755456" y="5725998"/>
            <a:ext cx="720080" cy="432048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0453" y="3000437"/>
            <a:ext cx="2674035" cy="17966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3648" y="5031357"/>
            <a:ext cx="74888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THANKS  YOU FOR ATTENTION!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8316417" y="6093296"/>
            <a:ext cx="648072" cy="633556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99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76064"/>
          </a:xfrm>
        </p:spPr>
        <p:txBody>
          <a:bodyPr/>
          <a:lstStyle/>
          <a:p>
            <a:pPr algn="ctr"/>
            <a:r>
              <a:rPr lang="en-US" dirty="0" smtClean="0"/>
              <a:t>Working in office of society </a:t>
            </a:r>
            <a:r>
              <a:rPr lang="en-US" dirty="0" err="1" smtClean="0"/>
              <a:t>nETwork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5281592" cy="2123283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000" b="0" dirty="0" smtClean="0">
                <a:latin typeface="+mj-lt"/>
                <a:cs typeface="Microsoft Uighur" pitchFamily="2" charset="-78"/>
              </a:rPr>
              <a:t>I’ve watched a lot of videos about working in companies of social network. I am sure, it isn`t so boring like wasting time in an usual office! People are fine and happy all of day there! However, they are pretty smart, everybody has a high education. There is a modern, beautiful and cozy interior. Let`s know more about offices!</a:t>
            </a:r>
            <a:endParaRPr lang="ru-RU" sz="2000" b="0" dirty="0">
              <a:latin typeface="+mj-lt"/>
              <a:cs typeface="Microsoft Uighur" pitchFamily="2" charset="-78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7088" y="908720"/>
            <a:ext cx="3521559" cy="2448272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8156"/>
            <a:ext cx="3521555" cy="2903754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926612"/>
            <a:ext cx="4268618" cy="2448272"/>
          </a:xfrm>
          <a:prstGeom prst="rect">
            <a:avLst/>
          </a:prstGeom>
        </p:spPr>
      </p:pic>
      <p:sp>
        <p:nvSpPr>
          <p:cNvPr id="9" name="Управляющая кнопка: возврат 8">
            <a:hlinkClick r:id="rId8" action="ppaction://hlinksldjump" highlightClick="1"/>
          </p:cNvPr>
          <p:cNvSpPr/>
          <p:nvPr/>
        </p:nvSpPr>
        <p:spPr>
          <a:xfrm>
            <a:off x="8388424" y="5949280"/>
            <a:ext cx="576064" cy="543773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0684" y="5994083"/>
            <a:ext cx="1177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Click here</a:t>
            </a:r>
            <a:endParaRPr lang="ru-RU" sz="1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1632" y="6170668"/>
            <a:ext cx="1159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Click here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908719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Click here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25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3798168" cy="3856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err="1">
                <a:latin typeface="Microsoft Uighur" pitchFamily="2" charset="-78"/>
                <a:cs typeface="Microsoft Uighur" pitchFamily="2" charset="-78"/>
              </a:rPr>
              <a:t>Instagram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 is an app created for free exchange of photos and short videos.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It appeared in 2010. And it</a:t>
            </a:r>
            <a:r>
              <a:rPr lang="ru-RU" sz="24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has 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conquered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all over the 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world! Today, </a:t>
            </a:r>
            <a:r>
              <a:rPr lang="en-US" sz="2400" dirty="0" err="1">
                <a:latin typeface="Microsoft Uighur" pitchFamily="2" charset="-78"/>
                <a:cs typeface="Microsoft Uighur" pitchFamily="2" charset="-78"/>
              </a:rPr>
              <a:t>Instagram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 is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popular among stars 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and politicians, sports and show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business and usual people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. No wonder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it 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has become a wonderful advertising platform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whose skillful </a:t>
            </a:r>
            <a:r>
              <a:rPr lang="en-US" sz="2400" dirty="0">
                <a:latin typeface="Microsoft Uighur" pitchFamily="2" charset="-78"/>
                <a:cs typeface="Microsoft Uighur" pitchFamily="2" charset="-78"/>
              </a:rPr>
              <a:t>approach can bring huge </a:t>
            </a:r>
            <a:r>
              <a:rPr lang="en-US" sz="2400" dirty="0" smtClean="0">
                <a:latin typeface="Microsoft Uighur" pitchFamily="2" charset="-78"/>
                <a:cs typeface="Microsoft Uighur" pitchFamily="2" charset="-78"/>
              </a:rPr>
              <a:t>money!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764704"/>
            <a:ext cx="4608512" cy="4120493"/>
          </a:xfrm>
        </p:spPr>
        <p:txBody>
          <a:bodyPr>
            <a:normAutofit fontScale="25000" lnSpcReduction="20000"/>
          </a:bodyPr>
          <a:lstStyle/>
          <a:p>
            <a:pPr marL="0">
              <a:spcBef>
                <a:spcPts val="0"/>
              </a:spcBef>
            </a:pP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An </a:t>
            </a:r>
            <a:r>
              <a:rPr lang="en-US" sz="9600" dirty="0" err="1" smtClean="0">
                <a:latin typeface="Microsoft Uighur" pitchFamily="2" charset="-78"/>
                <a:cs typeface="Microsoft Uighur" pitchFamily="2" charset="-78"/>
              </a:rPr>
              <a:t>Instagram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 worker must have:</a:t>
            </a:r>
            <a:endParaRPr lang="en-US" sz="9600" dirty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strategic 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vision which helps to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understand the needs and interests of the 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public;</a:t>
            </a:r>
            <a:endParaRPr lang="en-US" sz="9600" dirty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the ability to find locations of potential customers and encourage them to sign up for the 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public;</a:t>
            </a:r>
            <a:endParaRPr lang="en-US" sz="9600" dirty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the 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skill </a:t>
            </a: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of creating the right image of a company or an individual person 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in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9600" dirty="0" err="1" smtClean="0">
                <a:latin typeface="Microsoft Uighur" pitchFamily="2" charset="-78"/>
                <a:cs typeface="Microsoft Uighur" pitchFamily="2" charset="-78"/>
              </a:rPr>
              <a:t>Instagram</a:t>
            </a:r>
            <a:r>
              <a:rPr lang="en-US" sz="9600" dirty="0" smtClean="0">
                <a:latin typeface="Microsoft Uighur" pitchFamily="2" charset="-78"/>
                <a:cs typeface="Microsoft Uighur" pitchFamily="2" charset="-78"/>
              </a:rPr>
              <a:t>;</a:t>
            </a:r>
            <a:endParaRPr lang="en-US" sz="9600" dirty="0">
              <a:latin typeface="Microsoft Uighur" pitchFamily="2" charset="-78"/>
              <a:cs typeface="Microsoft Uighur" pitchFamily="2" charset="-78"/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Char char="v"/>
            </a:pPr>
            <a:r>
              <a:rPr lang="en-US" sz="9600" dirty="0">
                <a:latin typeface="Microsoft Uighur" pitchFamily="2" charset="-78"/>
                <a:cs typeface="Microsoft Uighur" pitchFamily="2" charset="-78"/>
              </a:rPr>
              <a:t>the ability to configure all types of advertising, the ability to analyze and predict the customer's budget on promotion.</a:t>
            </a:r>
          </a:p>
          <a:p>
            <a:pPr marL="0" indent="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en-US" sz="4800" dirty="0" err="1" smtClean="0"/>
              <a:t>instagram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527122"/>
            <a:ext cx="3024336" cy="2142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527122"/>
            <a:ext cx="3312368" cy="2126540"/>
          </a:xfrm>
          <a:prstGeom prst="rect">
            <a:avLst/>
          </a:prstGeom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244408" y="6093296"/>
            <a:ext cx="648072" cy="576064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70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526566"/>
            <a:ext cx="9144000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Russian division of Google appeared in December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2005;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recruitment process in the Corporation is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different: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candidate is interviewed not only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with the head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but also with colleagues. Candidates have to solve non-standard tasks like counting the number of tennis balls that can fit in the plane. There can be no right or wrong answer — the important reaction and way of solving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problem;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Usual workers took part in decoration of the office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 So,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4th floor is decorated in the style of Russian fairy tales,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9th floor is made in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style of the Moscow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metro;</a:t>
            </a:r>
            <a:endParaRPr lang="ru-RU" sz="2200" dirty="0">
              <a:cs typeface="Microsoft Uighur" pitchFamily="2" charset="-7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4797152"/>
            <a:ext cx="9289032" cy="18542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All the food in the office is completely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free. 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4th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floor has a dining room "on the ground", where you can come for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breakfast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, lunch and dinner.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There are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different types of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cereal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and muesli, fresh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juice and sandwiches;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You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can spend 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night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 the Google Office :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there are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 shower and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 bed; </a:t>
            </a:r>
            <a:endParaRPr lang="ru-RU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In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office you can also play video games and table tennis. The </a:t>
            </a:r>
            <a:r>
              <a:rPr lang="ru-RU" sz="2200" dirty="0" smtClean="0">
                <a:latin typeface="Microsoft Uighur" pitchFamily="2" charset="-78"/>
                <a:cs typeface="Microsoft Uighur" pitchFamily="2" charset="-78"/>
              </a:rPr>
              <a:t>4</a:t>
            </a:r>
            <a:r>
              <a:rPr lang="en-US" sz="2200" dirty="0" err="1" smtClean="0">
                <a:latin typeface="Microsoft Uighur" pitchFamily="2" charset="-78"/>
                <a:cs typeface="Microsoft Uighur" pitchFamily="2" charset="-78"/>
              </a:rPr>
              <a:t>th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floor has area "</a:t>
            </a:r>
            <a:r>
              <a:rPr lang="en-US" sz="2200" dirty="0" err="1">
                <a:latin typeface="Microsoft Uighur" pitchFamily="2" charset="-78"/>
                <a:cs typeface="Microsoft Uighur" pitchFamily="2" charset="-78"/>
              </a:rPr>
              <a:t>Lukomorye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". Come here to chat, drink coffee and relax. For this is chess, guitar and a mini library. </a:t>
            </a:r>
            <a:endParaRPr lang="ru-RU" sz="2200" dirty="0">
              <a:cs typeface="Microsoft Uighur" pitchFamily="2" charset="-7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0362" y="44624"/>
            <a:ext cx="7520940" cy="548640"/>
          </a:xfrm>
        </p:spPr>
        <p:txBody>
          <a:bodyPr/>
          <a:lstStyle/>
          <a:p>
            <a:pPr algn="ctr"/>
            <a:r>
              <a:rPr lang="en-US" sz="4800" dirty="0" err="1" smtClean="0"/>
              <a:t>google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5" y="2860069"/>
            <a:ext cx="2713583" cy="1793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923907"/>
            <a:ext cx="2926272" cy="1729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900862"/>
            <a:ext cx="2304256" cy="1752274"/>
          </a:xfrm>
          <a:prstGeom prst="rect">
            <a:avLst/>
          </a:prstGeom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316416" y="6021288"/>
            <a:ext cx="557335" cy="288032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59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3744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company "Facebook" is the most popular social network in the world.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It appeared in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July 2013, the Facebook audience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is 1.2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billion users.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 creator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of Facebook Mark </a:t>
            </a:r>
            <a:r>
              <a:rPr lang="en-US" sz="2200" dirty="0" err="1">
                <a:latin typeface="Microsoft Uighur" pitchFamily="2" charset="-78"/>
                <a:cs typeface="Microsoft Uighur" pitchFamily="2" charset="-78"/>
              </a:rPr>
              <a:t>Zuckerberg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 is the youngest billionaire in the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world. </a:t>
            </a:r>
            <a:endParaRPr lang="en-US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For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workers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there is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everything needed, e.g. a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gym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and a game room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 There is also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a real city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with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bicycle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paths, recreation areas, bridges and even wild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foxes inside.</a:t>
            </a:r>
            <a:endParaRPr lang="en-US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here are lots of different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restaurants and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cafes.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only difference is that almost all of them are free.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You can taste any food you like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.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There is a Mexican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restaurant, burgers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,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salads and cookies.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Do y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ou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want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candy?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There is a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detached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cafe with ice cream and cakes. </a:t>
            </a:r>
            <a:endParaRPr lang="en-US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Workers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execute their jobs themselves, so here you can find everything from trainers to huge plush toys. </a:t>
            </a:r>
            <a:endParaRPr lang="en-US" sz="2200" dirty="0" smtClean="0">
              <a:latin typeface="Microsoft Uighur" pitchFamily="2" charset="-78"/>
              <a:cs typeface="Microsoft Uighur" pitchFamily="2" charset="-78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I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was also surprised that the people can leave their phones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on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the tables.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There is an opinion that nothing has stolen there yet. In fact,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I didn`t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see a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security </a:t>
            </a:r>
            <a:r>
              <a:rPr lang="en-US" sz="2200" dirty="0" smtClean="0">
                <a:latin typeface="Microsoft Uighur" pitchFamily="2" charset="-78"/>
                <a:cs typeface="Microsoft Uighur" pitchFamily="2" charset="-78"/>
              </a:rPr>
              <a:t>guard. It’s an amazing </a:t>
            </a:r>
            <a:r>
              <a:rPr lang="en-US" sz="2200" dirty="0">
                <a:latin typeface="Microsoft Uighur" pitchFamily="2" charset="-78"/>
                <a:cs typeface="Microsoft Uighur" pitchFamily="2" charset="-78"/>
              </a:rPr>
              <a:t>place!</a:t>
            </a:r>
          </a:p>
          <a:p>
            <a:pPr marL="0" indent="0"/>
            <a:endParaRPr lang="ru-RU" sz="2200" dirty="0">
              <a:cs typeface="Microsoft Uighur" pitchFamily="2" charset="-7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5046" y="116632"/>
            <a:ext cx="7520940" cy="548640"/>
          </a:xfrm>
        </p:spPr>
        <p:txBody>
          <a:bodyPr/>
          <a:lstStyle/>
          <a:p>
            <a:pPr algn="ctr"/>
            <a:r>
              <a:rPr lang="en-US" sz="4800" dirty="0" err="1" smtClean="0"/>
              <a:t>facebook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085184"/>
            <a:ext cx="3240360" cy="1692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5085184"/>
            <a:ext cx="3333939" cy="1698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5085184"/>
            <a:ext cx="3160117" cy="1698540"/>
          </a:xfrm>
          <a:prstGeom prst="rect">
            <a:avLst/>
          </a:prstGeom>
        </p:spPr>
      </p:pic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8380188" y="6093296"/>
            <a:ext cx="584299" cy="577300"/>
          </a:xfrm>
          <a:prstGeom prst="actionButtonRetur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744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1707</Words>
  <Application>Microsoft Office PowerPoint</Application>
  <PresentationFormat>Экран (4:3)</PresentationFormat>
  <Paragraphs>70</Paragraphs>
  <Slides>12</Slides>
  <Notes>0</Notes>
  <HiddenSlides>7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 Internet. Social network</vt:lpstr>
      <vt:lpstr>Слайд 2</vt:lpstr>
      <vt:lpstr>Слайд 3</vt:lpstr>
      <vt:lpstr>Life without internet. how was it?</vt:lpstr>
      <vt:lpstr>Conclusion</vt:lpstr>
      <vt:lpstr>Working in office of society nETwork</vt:lpstr>
      <vt:lpstr>instagram</vt:lpstr>
      <vt:lpstr>google</vt:lpstr>
      <vt:lpstr>facebook</vt:lpstr>
      <vt:lpstr>Advantages and disadvantages</vt:lpstr>
      <vt:lpstr>A lot of abilities, nothing impossible!</vt:lpstr>
      <vt:lpstr>you can be popular in the social network, can’t you?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</dc:title>
  <dc:creator>Александр</dc:creator>
  <cp:lastModifiedBy>Екатерина</cp:lastModifiedBy>
  <cp:revision>71</cp:revision>
  <dcterms:created xsi:type="dcterms:W3CDTF">2018-01-23T05:13:31Z</dcterms:created>
  <dcterms:modified xsi:type="dcterms:W3CDTF">2018-01-30T18:29:25Z</dcterms:modified>
</cp:coreProperties>
</file>