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94" r:id="rId7"/>
    <p:sldId id="280" r:id="rId8"/>
    <p:sldId id="263" r:id="rId9"/>
    <p:sldId id="285" r:id="rId10"/>
    <p:sldId id="264" r:id="rId11"/>
    <p:sldId id="265" r:id="rId12"/>
    <p:sldId id="290" r:id="rId13"/>
    <p:sldId id="266" r:id="rId14"/>
    <p:sldId id="286" r:id="rId15"/>
    <p:sldId id="267" r:id="rId16"/>
    <p:sldId id="282" r:id="rId17"/>
    <p:sldId id="284" r:id="rId18"/>
    <p:sldId id="270" r:id="rId19"/>
    <p:sldId id="271" r:id="rId20"/>
    <p:sldId id="273" r:id="rId21"/>
    <p:sldId id="272" r:id="rId22"/>
    <p:sldId id="291" r:id="rId23"/>
    <p:sldId id="274" r:id="rId24"/>
    <p:sldId id="292" r:id="rId25"/>
    <p:sldId id="275" r:id="rId26"/>
    <p:sldId id="293" r:id="rId27"/>
    <p:sldId id="276" r:id="rId28"/>
    <p:sldId id="288" r:id="rId29"/>
    <p:sldId id="277" r:id="rId30"/>
    <p:sldId id="289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6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Фирмы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NIKE</c:v>
                </c:pt>
                <c:pt idx="1">
                  <c:v>REEBOK</c:v>
                </c:pt>
                <c:pt idx="2">
                  <c:v>ADIDAS</c:v>
                </c:pt>
                <c:pt idx="3">
                  <c:v>NEW BALANCE</c:v>
                </c:pt>
                <c:pt idx="4">
                  <c:v>ASICS</c:v>
                </c:pt>
                <c:pt idx="5">
                  <c:v>PUMA</c:v>
                </c:pt>
                <c:pt idx="6">
                  <c:v>DEMIX</c:v>
                </c:pt>
                <c:pt idx="7">
                  <c:v>Незнают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</c:v>
                </c:pt>
                <c:pt idx="1">
                  <c:v>6</c:v>
                </c:pt>
                <c:pt idx="2">
                  <c:v>11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solidFill>
      <a:schemeClr val="lt1"/>
    </a:solidFill>
    <a:ln w="2222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c:spPr>
    </c:sideWall>
    <c:backWall>
      <c:spPr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23</c:v>
                </c:pt>
              </c:numCache>
            </c:numRef>
          </c:val>
        </c:ser>
        <c:shape val="cylinder"/>
        <c:axId val="116230400"/>
        <c:axId val="116244480"/>
        <c:axId val="0"/>
      </c:bar3DChart>
      <c:catAx>
        <c:axId val="116230400"/>
        <c:scaling>
          <c:orientation val="minMax"/>
        </c:scaling>
        <c:axPos val="b"/>
        <c:numFmt formatCode="General" sourceLinked="1"/>
        <c:tickLblPos val="nextTo"/>
        <c:crossAx val="116244480"/>
        <c:crosses val="autoZero"/>
        <c:auto val="1"/>
        <c:lblAlgn val="ctr"/>
        <c:lblOffset val="100"/>
      </c:catAx>
      <c:valAx>
        <c:axId val="116244480"/>
        <c:scaling>
          <c:orientation val="minMax"/>
        </c:scaling>
        <c:axPos val="l"/>
        <c:majorGridlines/>
        <c:numFmt formatCode="General" sourceLinked="1"/>
        <c:tickLblPos val="nextTo"/>
        <c:crossAx val="116230400"/>
        <c:crosses val="autoZero"/>
        <c:crossBetween val="between"/>
      </c:valAx>
      <c:spPr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overlap val="100"/>
        <c:axId val="86844160"/>
        <c:axId val="86845696"/>
      </c:barChart>
      <c:catAx>
        <c:axId val="86844160"/>
        <c:scaling>
          <c:orientation val="minMax"/>
        </c:scaling>
        <c:axPos val="b"/>
        <c:tickLblPos val="nextTo"/>
        <c:crossAx val="86845696"/>
        <c:crosses val="autoZero"/>
        <c:auto val="1"/>
        <c:lblAlgn val="ctr"/>
        <c:lblOffset val="100"/>
      </c:catAx>
      <c:valAx>
        <c:axId val="86845696"/>
        <c:scaling>
          <c:orientation val="minMax"/>
        </c:scaling>
        <c:axPos val="l"/>
        <c:majorGridlines/>
        <c:numFmt formatCode="General" sourceLinked="1"/>
        <c:tickLblPos val="nextTo"/>
        <c:crossAx val="86844160"/>
        <c:crosses val="autoZero"/>
        <c:crossBetween val="between"/>
      </c:valAx>
      <c:spPr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B626-E0A2-4912-886A-A8397A6B0523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E4464-6CA5-45EB-8031-300762CF4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E4464-6CA5-45EB-8031-300762CF42B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14356"/>
            <a:ext cx="7245448" cy="77042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500438"/>
            <a:ext cx="3643338" cy="264320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Автор: </a:t>
            </a:r>
          </a:p>
          <a:p>
            <a:pPr algn="r"/>
            <a:r>
              <a:rPr lang="ru-RU" sz="1800" dirty="0" smtClean="0"/>
              <a:t>учащийся 10 класса </a:t>
            </a:r>
          </a:p>
          <a:p>
            <a:pPr algn="r"/>
            <a:r>
              <a:rPr lang="ru-RU" sz="1800" dirty="0" smtClean="0"/>
              <a:t>Вожиков Никита Александрович</a:t>
            </a:r>
          </a:p>
          <a:p>
            <a:pPr algn="r"/>
            <a:r>
              <a:rPr lang="ru-RU" sz="1800" dirty="0" smtClean="0"/>
              <a:t>Руководитель: </a:t>
            </a:r>
          </a:p>
          <a:p>
            <a:pPr algn="r"/>
            <a:r>
              <a:rPr lang="ru-RU" sz="1800" dirty="0" smtClean="0"/>
              <a:t>учитель физики</a:t>
            </a:r>
          </a:p>
          <a:p>
            <a:pPr algn="r"/>
            <a:r>
              <a:rPr lang="ru-RU" sz="1800" dirty="0" smtClean="0"/>
              <a:t>Жарикова Светлана Семеновна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 теме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ИССЛЕДОВАНИЕ  КОЭФФИЦИЕНТА </a:t>
            </a:r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ТРЕНИЯ </a:t>
            </a:r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 СПОРТИВНОЙ ОБУВИ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О РАЗЛИЧНУЮ ПОВЕРХНОСТЬ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DeViL\Влияние-обуви-на-здоровье-человека\21516d17ad5b06c1c645d46ad6edb2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643314"/>
            <a:ext cx="3096880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85786" y="285728"/>
            <a:ext cx="75009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«Табулгинская средняя общеобразовательная школа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П.Д.Слюсарева»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Чистоозерного района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Новосибирской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781300"/>
            <a:ext cx="6378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768752" cy="115212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Особенности сил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трения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43116"/>
            <a:ext cx="7543800" cy="2571768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озникают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при 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соприкосновении;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ействуют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вдоль поверхности;</a:t>
            </a:r>
          </a:p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сегда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направлены против направления движения тела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32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3200" b="1" dirty="0" smtClean="0"/>
              <a:t>   коэффициент трения µ – определяется шероховатостью соприкасающихся поверхностей</a:t>
            </a:r>
            <a:r>
              <a:rPr lang="ru-RU" sz="3200" dirty="0" smtClean="0"/>
              <a:t>; </a:t>
            </a:r>
          </a:p>
          <a:p>
            <a:endParaRPr lang="ru-RU" sz="2800" dirty="0" smtClean="0"/>
          </a:p>
          <a:p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571868" y="4429132"/>
          <a:ext cx="1000132" cy="1175155"/>
        </p:xfrm>
        <a:graphic>
          <a:graphicData uri="http://schemas.openxmlformats.org/presentationml/2006/ole">
            <p:oleObj spid="_x0000_s24577" name="Формула" r:id="rId3" imgW="380825" imgH="444291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00166" y="4572008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     µ = 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0508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00800" cy="1024072"/>
          </a:xfrm>
        </p:spPr>
        <p:txBody>
          <a:bodyPr>
            <a:noAutofit/>
          </a:bodyPr>
          <a:lstStyle/>
          <a:p>
            <a:r>
              <a:rPr lang="x-none" sz="4400">
                <a:solidFill>
                  <a:schemeClr val="accent1">
                    <a:lumMod val="75000"/>
                  </a:schemeClr>
                </a:solidFill>
              </a:rPr>
              <a:t>Типы спортивных покрытий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43800" cy="3886200"/>
          </a:xfrm>
        </p:spPr>
        <p:txBody>
          <a:bodyPr/>
          <a:lstStyle/>
          <a:p>
            <a:pPr algn="ctr"/>
            <a:r>
              <a:rPr lang="x-none" sz="2800" b="1">
                <a:latin typeface="Georgia" panose="02040502050405020303" pitchFamily="18" charset="0"/>
              </a:rPr>
              <a:t>Деревянные </a:t>
            </a:r>
            <a:r>
              <a:rPr lang="x-none" sz="2800" b="1" smtClean="0">
                <a:latin typeface="Georgia" panose="02040502050405020303" pitchFamily="18" charset="0"/>
              </a:rPr>
              <a:t>полы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pPr algn="ctr"/>
            <a:endParaRPr lang="ru-RU" sz="2800" b="1" dirty="0">
              <a:latin typeface="Georgia" panose="02040502050405020303" pitchFamily="18" charset="0"/>
            </a:endParaRPr>
          </a:p>
          <a:p>
            <a:pPr algn="ctr"/>
            <a:r>
              <a:rPr lang="x-none" sz="2800" b="1">
                <a:latin typeface="Georgia" panose="02040502050405020303" pitchFamily="18" charset="0"/>
              </a:rPr>
              <a:t>Резиновые </a:t>
            </a:r>
            <a:r>
              <a:rPr lang="x-none" sz="2800" b="1" smtClean="0">
                <a:latin typeface="Georgia" panose="02040502050405020303" pitchFamily="18" charset="0"/>
              </a:rPr>
              <a:t>покрытия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pPr algn="ctr"/>
            <a:endParaRPr lang="ru-RU" sz="2800" b="1" dirty="0">
              <a:latin typeface="Georgia" panose="02040502050405020303" pitchFamily="18" charset="0"/>
            </a:endParaRPr>
          </a:p>
          <a:p>
            <a:pPr algn="ctr"/>
            <a:r>
              <a:rPr lang="x-none" sz="2800" b="1">
                <a:latin typeface="Georgia" panose="02040502050405020303" pitchFamily="18" charset="0"/>
              </a:rPr>
              <a:t>Цементные покрытия</a:t>
            </a:r>
            <a:endParaRPr lang="ru-RU" sz="2800" b="1" dirty="0"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1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E0000"/>
                </a:solidFill>
              </a:rPr>
              <a:t>Методика и результаты исследований</a:t>
            </a:r>
            <a:endParaRPr lang="ru-RU" dirty="0">
              <a:solidFill>
                <a:srgbClr val="9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736304" cy="16002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Анкета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428604"/>
            <a:ext cx="2286016" cy="178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500042"/>
            <a:ext cx="2357454" cy="168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2214555"/>
            <a:ext cx="85725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1.Обувь </a:t>
            </a:r>
            <a:r>
              <a:rPr lang="ru-RU" sz="2400" b="1" dirty="0">
                <a:solidFill>
                  <a:srgbClr val="002060"/>
                </a:solidFill>
                <a:latin typeface="Candara" pitchFamily="34" charset="0"/>
              </a:rPr>
              <a:t>каких производителей вы носите</a:t>
            </a:r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?</a:t>
            </a:r>
          </a:p>
          <a:p>
            <a:endParaRPr lang="ru-RU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2. Знаете ли вы, что материал подошвы существенно влияет на трение при ходьбе?</a:t>
            </a:r>
          </a:p>
          <a:p>
            <a:endParaRPr lang="ru-RU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ndara" pitchFamily="34" charset="0"/>
              </a:rPr>
              <a:t>3. </a:t>
            </a:r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При покупке обуви интересуетесь ли вы, из какого материала изготовлена подошва обуви?</a:t>
            </a:r>
          </a:p>
          <a:p>
            <a:endParaRPr lang="ru-RU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4. Знаете ли вы о физических свойствах и характеристиках различных материалов для изготовления подошв?</a:t>
            </a:r>
          </a:p>
          <a:p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0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818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анкеты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5500726" cy="1785950"/>
          </a:xfrm>
        </p:spPr>
        <p:txBody>
          <a:bodyPr/>
          <a:lstStyle/>
          <a:p>
            <a:pPr algn="ctr"/>
            <a:r>
              <a:rPr lang="ru-RU" b="1" dirty="0" smtClean="0"/>
              <a:t>В анкетирование участвовало 48 учащихся 7-11 классов, из них :</a:t>
            </a:r>
          </a:p>
          <a:p>
            <a:pPr algn="ctr"/>
            <a:r>
              <a:rPr lang="ru-RU" b="1" dirty="0" smtClean="0"/>
              <a:t>23 Девочки</a:t>
            </a:r>
          </a:p>
          <a:p>
            <a:pPr algn="ctr"/>
            <a:r>
              <a:rPr lang="ru-RU" b="1" dirty="0" smtClean="0"/>
              <a:t>25 Мальчиков</a:t>
            </a:r>
            <a:endParaRPr lang="ru-RU" b="1" dirty="0"/>
          </a:p>
        </p:txBody>
      </p:sp>
      <p:pic>
        <p:nvPicPr>
          <p:cNvPr id="3074" name="Picture 2" descr="C:\Users\ADMIN\Desktop\DeViL\Влияние-обуви-на-здоровье-человека\Исследовательская работа Сила трения - Коваленко Инна Сергеевна\p73_dscf0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357562"/>
            <a:ext cx="3821908" cy="257176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02638" cy="950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Обувь каких производителей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вы носите?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733553382"/>
              </p:ext>
            </p:extLst>
          </p:nvPr>
        </p:nvGraphicFramePr>
        <p:xfrm>
          <a:off x="1619672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787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736"/>
            <a:ext cx="6781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>
                <a:latin typeface="Candara" pitchFamily="34" charset="0"/>
              </a:rPr>
              <a:t/>
            </a:r>
            <a:br>
              <a:rPr lang="ru-RU" sz="4000" b="1" dirty="0" smtClean="0"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Знаете ли вы, что материал подошвы существенно влияет на трение при ходьбе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0692595"/>
              </p:ext>
            </p:extLst>
          </p:nvPr>
        </p:nvGraphicFramePr>
        <p:xfrm>
          <a:off x="762000" y="2285993"/>
          <a:ext cx="76676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Знаете ли вы о физических свойствах и характеристиках различных материалов для изготовления подошв?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3698075"/>
              </p:ext>
            </p:extLst>
          </p:nvPr>
        </p:nvGraphicFramePr>
        <p:xfrm>
          <a:off x="1357313" y="2285992"/>
          <a:ext cx="6643711" cy="374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4437706" cy="13812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E0000"/>
                </a:solidFill>
              </a:rPr>
              <a:t>Исследование</a:t>
            </a:r>
            <a:endParaRPr lang="ru-RU" dirty="0">
              <a:solidFill>
                <a:srgbClr val="9E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5438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Цель </a:t>
            </a:r>
            <a:r>
              <a:rPr lang="ru-RU" sz="2800" b="1" dirty="0" smtClean="0">
                <a:solidFill>
                  <a:srgbClr val="002060"/>
                </a:solidFill>
              </a:rPr>
              <a:t>работы состоит </a:t>
            </a:r>
            <a:r>
              <a:rPr lang="ru-RU" sz="2800" b="1" dirty="0">
                <a:solidFill>
                  <a:srgbClr val="002060"/>
                </a:solidFill>
              </a:rPr>
              <a:t>в исследовании зависимости силы трения </a:t>
            </a:r>
            <a:r>
              <a:rPr lang="ru-RU" sz="2800" b="1" dirty="0" smtClean="0">
                <a:solidFill>
                  <a:srgbClr val="002060"/>
                </a:solidFill>
              </a:rPr>
              <a:t> спортивной обуви </a:t>
            </a:r>
            <a:r>
              <a:rPr lang="ru-RU" sz="2800" b="1" dirty="0">
                <a:solidFill>
                  <a:srgbClr val="002060"/>
                </a:solidFill>
              </a:rPr>
              <a:t>о </a:t>
            </a:r>
            <a:r>
              <a:rPr lang="ru-RU" sz="2800" b="1" dirty="0" smtClean="0">
                <a:solidFill>
                  <a:srgbClr val="002060"/>
                </a:solidFill>
              </a:rPr>
              <a:t>различную поверхность, </a:t>
            </a:r>
            <a:r>
              <a:rPr lang="ru-RU" sz="2800" b="1" dirty="0">
                <a:solidFill>
                  <a:srgbClr val="002060"/>
                </a:solidFill>
              </a:rPr>
              <a:t>определение коэффициентов трения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8779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800102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mbria" pitchFamily="18" charset="0"/>
              </a:rPr>
              <a:t>Приборы 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и материалы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,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используемые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mbria" pitchFamily="18" charset="0"/>
              </a:rPr>
              <a:t>в опыте</a:t>
            </a:r>
            <a:endParaRPr lang="ru-RU" sz="4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143116"/>
            <a:ext cx="7543800" cy="31432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1.Красовки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 резиновой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,пластиковой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каучуковой подошвой.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Деревянная, асфальтированная поверхности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линолеум.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3.Динамометр</a:t>
            </a:r>
            <a:r>
              <a:rPr lang="ru-RU" b="1" dirty="0" smtClean="0">
                <a:latin typeface="Georgia" panose="02040502050405020303" pitchFamily="18" charset="0"/>
              </a:rPr>
              <a:t>.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7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8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Чтобы на соревнованиях или тренировки не порвались и не потрескались кроссовки, </a:t>
            </a:r>
            <a:r>
              <a:rPr lang="ru-RU" sz="2800" b="1" dirty="0">
                <a:solidFill>
                  <a:srgbClr val="002060"/>
                </a:solidFill>
              </a:rPr>
              <a:t>важно при покупке обуви учитывать особенности подошв и погодные условия,  в </a:t>
            </a:r>
            <a:r>
              <a:rPr lang="ru-RU" sz="2800" b="1" dirty="0" smtClean="0">
                <a:solidFill>
                  <a:srgbClr val="002060"/>
                </a:solidFill>
              </a:rPr>
              <a:t>которых </a:t>
            </a:r>
            <a:r>
              <a:rPr lang="ru-RU" sz="2800" b="1" dirty="0">
                <a:solidFill>
                  <a:srgbClr val="002060"/>
                </a:solidFill>
              </a:rPr>
              <a:t>вы будете носить данную обувь.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429000"/>
            <a:ext cx="3643338" cy="2466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6" name="Picture 2" descr="http://tvoya-life.ru/wp-content/uploads/2016/08/b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786174" cy="2524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725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опыта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543800" cy="38862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Измерил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силу тяжести, действующую на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обувь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 резиновой подошвой. Для этого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подвесили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его к динамометру.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Положил эти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крассовки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с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резиновой подошвой на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деревянную поверхность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протянул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его с равномерной скоростью по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полу приблизительно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около метра, сняв показания динамометра в этом положении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49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11256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Повторил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подсчитал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среднее значение силы трения для получения более точных результатов,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вычислил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коэффициент трения.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Протянул  обувь по асфальту ,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деревянной поверхностям и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линолеуму и снял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показания динамометра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Повторил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опыты и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подсчитал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среднее значение силы трения для получения более точных результатов,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вычислил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коэффициент трения.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Полученные данные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занес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в таблицы.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71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353304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№1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Трение о линолеум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143116"/>
            <a:ext cx="7072362" cy="29289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Место проведения: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коридор школы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№1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Трение о линолеум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9772543"/>
              </p:ext>
            </p:extLst>
          </p:nvPr>
        </p:nvGraphicFramePr>
        <p:xfrm>
          <a:off x="785787" y="2143116"/>
          <a:ext cx="7919738" cy="3978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569"/>
                <a:gridCol w="1214446"/>
                <a:gridCol w="1626630"/>
                <a:gridCol w="1418052"/>
                <a:gridCol w="1418052"/>
                <a:gridCol w="1170989"/>
              </a:tblGrid>
              <a:tr h="14125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Фирма обуви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материал подошвы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материал поверхности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тяж., 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средн.значение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)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тр., Н (средн.значение)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коэффициент трения 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μ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6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Nike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пластик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линолеум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1.03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0,39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6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Adidas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каучук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линолеум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2,2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1,1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</a:t>
                      </a: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6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Reebok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резина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линолеум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0,42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149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№2 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Трение о асфальт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857364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Место проведения:</a:t>
            </a:r>
          </a:p>
          <a:p>
            <a:pPr algn="ctr"/>
            <a:r>
              <a:rPr lang="ru-RU" sz="2800" b="1" dirty="0" smtClean="0"/>
              <a:t>школьный стадион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81800" cy="130868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№2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Трение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асфальт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5779540"/>
              </p:ext>
            </p:extLst>
          </p:nvPr>
        </p:nvGraphicFramePr>
        <p:xfrm>
          <a:off x="642910" y="2500306"/>
          <a:ext cx="8286808" cy="3484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843"/>
                <a:gridCol w="1295605"/>
                <a:gridCol w="1349194"/>
                <a:gridCol w="1676768"/>
                <a:gridCol w="1676768"/>
                <a:gridCol w="1384630"/>
              </a:tblGrid>
              <a:tr h="17522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Фирма обуви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материал подошвы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  материал поверхности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тяж., 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среднее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.значение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)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тр</a:t>
                      </a:r>
                      <a:r>
                        <a:rPr lang="ru-RU" sz="1800" dirty="0" err="1" smtClean="0">
                          <a:effectLst/>
                          <a:latin typeface="Georgia" panose="02040502050405020303" pitchFamily="18" charset="0"/>
                        </a:rPr>
                        <a:t>.,Н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средн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значение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коэффициент трения μ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77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Nike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пластик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асфальт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0,46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0,18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77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Adidas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каучук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асфальт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2,2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0,27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77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Reebok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резина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асфальт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0,83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0,25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38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 3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Трение о дерево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000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Место проведения:</a:t>
            </a:r>
          </a:p>
          <a:p>
            <a:pPr algn="ctr"/>
            <a:r>
              <a:rPr lang="ru-RU" sz="2800" b="1" dirty="0" smtClean="0"/>
              <a:t>школьный спортзал</a:t>
            </a:r>
            <a:endParaRPr lang="ru-RU" sz="2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1800" cy="16658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№3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Трение о дерево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6845277"/>
              </p:ext>
            </p:extLst>
          </p:nvPr>
        </p:nvGraphicFramePr>
        <p:xfrm>
          <a:off x="857224" y="2571744"/>
          <a:ext cx="7920880" cy="3493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946"/>
                <a:gridCol w="1109317"/>
                <a:gridCol w="1189508"/>
                <a:gridCol w="1615623"/>
                <a:gridCol w="1560590"/>
                <a:gridCol w="1121896"/>
              </a:tblGrid>
              <a:tr h="1813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Фирма обуви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материал подошвы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материал поверхности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тяж., 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(средн.значение)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тр., Н (средн.значение)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коэффициент трения μ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9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Nike   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пластик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дерево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1,6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0,62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9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Adidas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каучук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дерево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2,2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1,76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0,8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9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Reebok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резина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дерево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0,78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35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781800" cy="78581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Выводы из опытов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9634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 Проведя опыт,  сделал вывод, что наибольший коэффициент трения у подошвы каучука , затем у  резины, а наименьший коэффициент у пластика. Фирма </a:t>
            </a:r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Adidas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имеет наибольший коэффициент трения.</a:t>
            </a:r>
            <a:endParaRPr lang="ru-RU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/>
              <a:cs typeface="Calibri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  Из этого следует, что при покупке обуви следует учитывать особенности подошв  и погодных условий, в которых вы будете носить обувь.</a:t>
            </a:r>
          </a:p>
          <a:p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Выводы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543800" cy="43182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Все опрошенные </a:t>
            </a:r>
            <a:r>
              <a:rPr lang="ru-RU" b="1" dirty="0" smtClean="0">
                <a:solidFill>
                  <a:srgbClr val="002060"/>
                </a:solidFill>
              </a:rPr>
              <a:t> учащиеся знают </a:t>
            </a:r>
            <a:r>
              <a:rPr lang="ru-RU" b="1" dirty="0">
                <a:solidFill>
                  <a:srgbClr val="002060"/>
                </a:solidFill>
              </a:rPr>
              <a:t>о влиянии материала подошвы на трение при ходьбе, но большинство из них не интересуется при покупке обуви материалом подошвы.</a:t>
            </a:r>
          </a:p>
          <a:p>
            <a:r>
              <a:rPr lang="ru-RU" b="1" dirty="0">
                <a:solidFill>
                  <a:srgbClr val="002060"/>
                </a:solidFill>
              </a:rPr>
              <a:t>  Материал подошвы существенно влияет на значение коэффициента трения. Наибольшим значением коэффициента трения скольжения обладает подошва, изготовленная из </a:t>
            </a:r>
            <a:r>
              <a:rPr lang="ru-RU" b="1" dirty="0" smtClean="0">
                <a:solidFill>
                  <a:srgbClr val="002060"/>
                </a:solidFill>
              </a:rPr>
              <a:t>каучука </a:t>
            </a:r>
            <a:r>
              <a:rPr lang="ru-RU" b="1" dirty="0">
                <a:solidFill>
                  <a:srgbClr val="002060"/>
                </a:solidFill>
              </a:rPr>
              <a:t>и резины, а наименьшим - из пластика.</a:t>
            </a:r>
          </a:p>
          <a:p>
            <a:r>
              <a:rPr lang="ru-RU" b="1" dirty="0">
                <a:solidFill>
                  <a:srgbClr val="002060"/>
                </a:solidFill>
              </a:rPr>
              <a:t> Зная коэффициент трения материала подошвы о различную поверхность, можно подобрать оптимальный вариант приобретения обуви. В качестве идеального варианта можно предложить обувь на каучуковой </a:t>
            </a:r>
            <a:r>
              <a:rPr lang="ru-RU" b="1" dirty="0" smtClean="0">
                <a:solidFill>
                  <a:srgbClr val="002060"/>
                </a:solidFill>
              </a:rPr>
              <a:t>подошве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148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280"/>
            <a:ext cx="9114020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Проблема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500570"/>
            <a:ext cx="2332856" cy="14289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572008"/>
            <a:ext cx="2560937" cy="133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143380"/>
            <a:ext cx="250033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503" y="1844825"/>
            <a:ext cx="88222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Georgia" pitchFamily="18" charset="0"/>
              </a:rPr>
              <a:t>При покупке обуви мало кто обращает внимание на материал, из которого изготовлена подошва и не учитывает коэффициент трения обуви о различные поверхности.</a:t>
            </a:r>
            <a:r>
              <a:rPr lang="ru-RU" sz="2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66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ПРАКТИЧЕСКИЕ РЕКОМЕНДАЦИИ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7715304" cy="407196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r>
              <a:rPr lang="ru-RU" dirty="0" smtClean="0"/>
              <a:t> </a:t>
            </a:r>
            <a:endParaRPr lang="ru-RU" sz="5600" dirty="0" smtClean="0"/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От падения не спасают средства «народные», такие как приклеенный к подошве пластырь, мех, песок и др. Подготовьте обувь заблаговременно. Если вы не спортивный человек, бегающий зимой в кроссовках, лучше обратиться к специалистам и наклеить </a:t>
            </a:r>
            <a:r>
              <a:rPr lang="ru-RU" sz="5600" b="1" dirty="0" err="1" smtClean="0">
                <a:solidFill>
                  <a:srgbClr val="002060"/>
                </a:solidFill>
              </a:rPr>
              <a:t>антискользящую</a:t>
            </a:r>
            <a:r>
              <a:rPr lang="ru-RU" sz="5600" b="1" dirty="0" smtClean="0">
                <a:solidFill>
                  <a:srgbClr val="002060"/>
                </a:solidFill>
              </a:rPr>
              <a:t> профилактику.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Во время движения по льду не идите на цыпочках, старайтесь наступать на всю подошву, т.к. при этом увеличивается площадь соприкосновения со льдом и усиливается трение. Поднимайте ноги, а в буквальном смысле – скользите, как будто вы на лыжах. Помните, что шпильки в гололед могут стать причиной серьезной травмы головы.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 Старайтесь ходить там, где можно за что-то держаться.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При ходьбе смотрите под ноги, а не рассматривайте других пешеходов, машины или дома. Для сохранения равновесия  руки лучше держать свободными, при ходьбе ими можно размахивать, удерживая равновесие, а сумку лучше повесить на плечо.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Носите шапку и капюшон. Они могут смягчить падение, если будете падать на затылок.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Как только вы начинаете терять равновесие, тотчас же присядьте, причем резко. Тогда ваше падение произойдет с небольшой высоты. Вполне возможно, что вы и вовсе не упадете. При этом, когда будете падать, втяните как можно сильней голову в плечи, к бокам прижмите локти и спину держите как можно прямей. Благодаря этой группировке вы сможете избежать растяжений и ушибов. Падайте на бок, на предплечье, амортизируя таким образом удар. Не выставляйте назад локти и не подставляйте ладонь вытянутой руки. Такие падения чреваты переломами.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Чтобы при падении все вышеперечисленные советы вспоминались автоматически, заранее отрепетируйте все эти движения. Иначе, когда будете падать, вы вовсе про них не вспомните. А так ваше тело при падении само примет нужное положение</a:t>
            </a:r>
            <a:r>
              <a:rPr lang="ru-RU" sz="6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fontAlgn="base">
              <a:buNone/>
            </a:pPr>
            <a:r>
              <a:rPr lang="ru-RU" b="1" dirty="0" smtClean="0"/>
              <a:t>Литература</a:t>
            </a:r>
            <a:endParaRPr lang="ru-RU" dirty="0" smtClean="0"/>
          </a:p>
          <a:p>
            <a:pPr fontAlgn="base"/>
            <a:r>
              <a:rPr lang="ru-RU" dirty="0" smtClean="0"/>
              <a:t>1. Аксёнова М., Володин В. Энциклопедия «Физика»: «</a:t>
            </a:r>
            <a:r>
              <a:rPr lang="ru-RU" dirty="0" err="1" smtClean="0"/>
              <a:t>Аванта</a:t>
            </a:r>
            <a:r>
              <a:rPr lang="ru-RU" dirty="0" smtClean="0"/>
              <a:t>», 2005.</a:t>
            </a:r>
          </a:p>
          <a:p>
            <a:pPr fontAlgn="base"/>
            <a:r>
              <a:rPr lang="ru-RU" dirty="0" smtClean="0"/>
              <a:t>2.Елкин В.И. «Необычные учебные материалы по физике». «Физика в школе» библиотека журнала,   №16, 2000.</a:t>
            </a:r>
          </a:p>
          <a:p>
            <a:pPr fontAlgn="base"/>
            <a:r>
              <a:rPr lang="ru-RU" dirty="0" smtClean="0"/>
              <a:t>3. Н. М. </a:t>
            </a:r>
            <a:r>
              <a:rPr lang="ru-RU" dirty="0" err="1" smtClean="0"/>
              <a:t>Шахмаев</a:t>
            </a:r>
            <a:r>
              <a:rPr lang="ru-RU" dirty="0" smtClean="0"/>
              <a:t>, С. Н. </a:t>
            </a:r>
            <a:r>
              <a:rPr lang="ru-RU" dirty="0" err="1" smtClean="0"/>
              <a:t>Шахмаев</a:t>
            </a:r>
            <a:r>
              <a:rPr lang="ru-RU" dirty="0" smtClean="0"/>
              <a:t>, Д. Ш. </a:t>
            </a:r>
            <a:r>
              <a:rPr lang="ru-RU" dirty="0" err="1" smtClean="0"/>
              <a:t>Шодиев</a:t>
            </a:r>
            <a:r>
              <a:rPr lang="ru-RU" dirty="0" smtClean="0"/>
              <a:t> «Физика»: Москва «Просвещение», 1995.</a:t>
            </a:r>
          </a:p>
          <a:p>
            <a:pPr fontAlgn="base"/>
            <a:r>
              <a:rPr lang="ru-RU" dirty="0" smtClean="0"/>
              <a:t>4. А. В. </a:t>
            </a:r>
            <a:r>
              <a:rPr lang="ru-RU" dirty="0" err="1" smtClean="0"/>
              <a:t>Пёрышкин</a:t>
            </a:r>
            <a:r>
              <a:rPr lang="ru-RU" dirty="0" smtClean="0"/>
              <a:t>, Е. М. </a:t>
            </a:r>
            <a:r>
              <a:rPr lang="ru-RU" dirty="0" err="1" smtClean="0"/>
              <a:t>Гутник</a:t>
            </a:r>
            <a:r>
              <a:rPr lang="ru-RU" dirty="0" smtClean="0"/>
              <a:t> «Физика»: Москва «Дрофа», 2003.</a:t>
            </a:r>
          </a:p>
          <a:p>
            <a:pPr fontAlgn="base"/>
            <a:r>
              <a:rPr lang="ru-RU" dirty="0" smtClean="0"/>
              <a:t>5 . Изображения взяты на сайте    </a:t>
            </a:r>
            <a:r>
              <a:rPr lang="ru-RU" u="sng" dirty="0" smtClean="0">
                <a:hlinkClick r:id="rId2"/>
              </a:rPr>
              <a:t>http://yandex.ru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6781800" cy="457203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4800" dirty="0">
                <a:solidFill>
                  <a:schemeClr val="accent1">
                    <a:lumMod val="75000"/>
                  </a:schemeClr>
                </a:solidFill>
              </a:rPr>
              <a:t>Цель работы:</a:t>
            </a:r>
            <a:r>
              <a:rPr lang="ru-RU" altLang="ru-RU" sz="3600" dirty="0">
                <a:solidFill>
                  <a:srgbClr val="002060"/>
                </a:solidFill>
              </a:rPr>
              <a:t/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3600" dirty="0">
                <a:solidFill>
                  <a:srgbClr val="5A160B"/>
                </a:solidFill>
                <a:latin typeface="Georgia" pitchFamily="18" charset="0"/>
              </a:rPr>
              <a:t/>
            </a:r>
            <a:br>
              <a:rPr lang="ru-RU" altLang="ru-RU" sz="3600" dirty="0">
                <a:solidFill>
                  <a:srgbClr val="5A160B"/>
                </a:solidFill>
                <a:latin typeface="Georgia" pitchFamily="18" charset="0"/>
              </a:rPr>
            </a:br>
            <a:r>
              <a:rPr lang="ru-RU" altLang="ru-RU" sz="3600" dirty="0"/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  <a:t>Исследование трения подошв </a:t>
            </a:r>
            <a:r>
              <a:rPr lang="ru-RU" altLang="ru-RU" sz="3600" b="1" dirty="0" smtClean="0">
                <a:solidFill>
                  <a:srgbClr val="002060"/>
                </a:solidFill>
                <a:latin typeface="Georgia" pitchFamily="18" charset="0"/>
              </a:rPr>
              <a:t>спортивной обуви</a:t>
            </a:r>
            <a: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  <a:t>, изготовленных из разных материалов о различные </a:t>
            </a:r>
            <a:r>
              <a:rPr lang="ru-RU" altLang="ru-RU" sz="3600" b="1" dirty="0" smtClean="0">
                <a:solidFill>
                  <a:srgbClr val="002060"/>
                </a:solidFill>
                <a:latin typeface="Georgia" pitchFamily="18" charset="0"/>
              </a:rPr>
              <a:t>поверхности.</a:t>
            </a:r>
            <a: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0273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852"/>
            <a:ext cx="9144000" cy="1243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4608512"/>
          </a:xfrm>
        </p:spPr>
        <p:txBody>
          <a:bodyPr>
            <a:normAutofit lnSpcReduction="10000"/>
          </a:bodyPr>
          <a:lstStyle/>
          <a:p>
            <a:pPr marL="273050" indent="-273050" algn="just">
              <a:buNone/>
            </a:pPr>
            <a:r>
              <a:rPr lang="ru-RU" altLang="ru-RU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1</a:t>
            </a:r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.  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Изучить теоретические основы сухого трения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marL="273050" indent="-273050"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 Провести анкетирование среди учащихся для выявления наиболее популярных производителей обуви и уровня осведомлённости о материале подошвы и влияния материала подошвы на трение при ходьбе.</a:t>
            </a:r>
          </a:p>
          <a:p>
            <a:pPr marL="273050" indent="-273050" algn="just">
              <a:buNone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3. Измерить коэффициент трения скольжения материала обувной подошвы о различную поверхность.</a:t>
            </a:r>
          </a:p>
          <a:p>
            <a:pPr marL="273050" indent="-273050" algn="just">
              <a:buNone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4.Провести анализ полученных результатов измерений и выявить наиболее приемлемые варианты эксплуатации обуви.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86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315416"/>
            <a:ext cx="8643998" cy="18155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Методы исследования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608512"/>
          </a:xfrm>
        </p:spPr>
        <p:txBody>
          <a:bodyPr/>
          <a:lstStyle/>
          <a:p>
            <a:pPr algn="ct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.  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Анкетирование</a:t>
            </a:r>
          </a:p>
          <a:p>
            <a:pPr algn="ct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.  Физический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эксперимент</a:t>
            </a:r>
          </a:p>
          <a:p>
            <a:pPr algn="ct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3.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  Анализ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результатов</a:t>
            </a:r>
          </a:p>
          <a:p>
            <a:pPr algn="ctr">
              <a:buNone/>
              <a:defRPr/>
            </a:pP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4.  Математический расчет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70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72206"/>
            <a:ext cx="2881306" cy="999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85800"/>
            <a:ext cx="7734328" cy="54578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Гипотеза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Коэффициент трения обуви о различную поверхность зависит от свойств материал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sz="4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</a:rPr>
              <a:t>Объект исследования</a:t>
            </a:r>
            <a:endParaRPr lang="ru-RU" sz="3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Спортивная обувь на резиновой, каучуковой и пластиковой подошве.</a:t>
            </a:r>
          </a:p>
          <a:p>
            <a:pPr>
              <a:buNone/>
            </a:pPr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</a:rPr>
              <a:t>Предмет исследования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Зависимость силы трения подошвы обуви о различную поверхность, определение коэффициентов трения.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Падают, падают, падают, падают люди, ну и пусть за то прозрачней с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40"/>
            <a:ext cx="2129533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7650" name="Picture 2" descr="http://www.ivetta.ua/wp-content/uploads/2010/11/zhenskie-nogi-v-krosovk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2255900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387424"/>
            <a:ext cx="7256786" cy="26734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Теоретическая часть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ADMIN\Desktop\DeViL\вап\работа в процесе\443816-410-nike-free-run-2-womens-blue-orange-white-654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2205571" cy="148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eViL\вап\работа в процесе\T111HAXX4hXXcyOaA._110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357694"/>
            <a:ext cx="2224436" cy="147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liberty-rb.ru/images/cms/data/0k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786058"/>
            <a:ext cx="4058927" cy="178592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30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543800" cy="3886200"/>
          </a:xfrm>
        </p:spPr>
        <p:txBody>
          <a:bodyPr>
            <a:normAutofit fontScale="92500" lnSpcReduction="10000"/>
          </a:bodyPr>
          <a:lstStyle/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Трение </a:t>
            </a:r>
            <a:r>
              <a:rPr lang="ru-RU" altLang="ru-RU" dirty="0" smtClean="0">
                <a:solidFill>
                  <a:srgbClr val="002060"/>
                </a:solidFill>
                <a:latin typeface="Georgia" pitchFamily="18" charset="0"/>
              </a:rPr>
              <a:t>— процесс взаимодействия твёрдых тел при их относительном движении (смещении) либо при движении тела в газообразной или жидкой среде. </a:t>
            </a:r>
          </a:p>
          <a:p>
            <a:endParaRPr lang="ru-RU" dirty="0"/>
          </a:p>
        </p:txBody>
      </p:sp>
      <p:sp>
        <p:nvSpPr>
          <p:cNvPr id="24578" name="AutoShape 2" descr="http://ru.stockfresh.com/thumbs/maridav/1690067_%D1%80%D0%B0%D0%B1%D0%BE%D1%82%D0%B0%D0%B5%D1%82-%D1%81%D0%BF%D0%BE%D1%80%D1%82-%D0%BE%D0%B1%D1%83%D0%B2%D1%8C-runner-%D0%BD%D0%BE%D0%B3-%D0%BE%D0%B1%D1%83%D0%B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ru.stockfresh.com/thumbs/maridav/1690067_%D1%80%D0%B0%D0%B1%D0%BE%D1%82%D0%B0%D0%B5%D1%82-%D1%81%D0%BF%D0%BE%D1%80%D1%82-%D0%BE%D0%B1%D1%83%D0%B2%D1%8C-runner-%D0%BD%D0%BE%D0%B3-%D0%BE%D0%B1%D1%83%D0%B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ru.stockfresh.com/thumbs/maridav/1690067_%D1%80%D0%B0%D0%B1%D0%BE%D1%82%D0%B0%D0%B5%D1%82-%D1%81%D0%BF%D0%BE%D1%80%D1%82-%D0%BE%D0%B1%D1%83%D0%B2%D1%8C-runner-%D0%BD%D0%BE%D0%B3-%D0%BE%D0%B1%D1%83%D0%B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lifesport.by/img/cms/as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78643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983</TotalTime>
  <Words>712</Words>
  <Application>Microsoft Office PowerPoint</Application>
  <PresentationFormat>Экран (4:3)</PresentationFormat>
  <Paragraphs>215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NewsPrint</vt:lpstr>
      <vt:lpstr>Формула</vt:lpstr>
      <vt:lpstr>     </vt:lpstr>
      <vt:lpstr>Актуальность</vt:lpstr>
      <vt:lpstr>Проблема</vt:lpstr>
      <vt:lpstr>Цель работы:   Исследование трения подошв спортивной обуви, изготовленных из разных материалов о различные поверхности. </vt:lpstr>
      <vt:lpstr>Задачи</vt:lpstr>
      <vt:lpstr>Методы исследования</vt:lpstr>
      <vt:lpstr>Слайд 7</vt:lpstr>
      <vt:lpstr>Теоретическая часть</vt:lpstr>
      <vt:lpstr>Слайд 9</vt:lpstr>
      <vt:lpstr>Особенности сил трения</vt:lpstr>
      <vt:lpstr>Типы спортивных покрытий</vt:lpstr>
      <vt:lpstr>Методика и результаты исследований</vt:lpstr>
      <vt:lpstr>Анкета </vt:lpstr>
      <vt:lpstr>Результаты анкеты</vt:lpstr>
      <vt:lpstr>Слайд 15</vt:lpstr>
      <vt:lpstr>    Знаете ли вы, что материал подошвы существенно влияет на трение при ходьбе?</vt:lpstr>
      <vt:lpstr>     Знаете ли вы о физических свойствах и характеристиках различных материалов для изготовления подошв? </vt:lpstr>
      <vt:lpstr>Исследование</vt:lpstr>
      <vt:lpstr>Приборы и материалы, используемые  в опыте</vt:lpstr>
      <vt:lpstr>Порядок  проведения опыта</vt:lpstr>
      <vt:lpstr>Слайд 21</vt:lpstr>
      <vt:lpstr> Исследование №1 Трение о линолеум</vt:lpstr>
      <vt:lpstr>        Исследование №1 Трение о линолеум</vt:lpstr>
      <vt:lpstr>Исследование №2   Трение о асфальт</vt:lpstr>
      <vt:lpstr>Исследование №2 Трение о асфальт</vt:lpstr>
      <vt:lpstr>Исследование № 3 Трение о дерево</vt:lpstr>
      <vt:lpstr>Исследование №3 Трение о дерево</vt:lpstr>
      <vt:lpstr>Выводы из опытов</vt:lpstr>
      <vt:lpstr>Выводы</vt:lpstr>
      <vt:lpstr> ПРАКТИЧЕСКИЕ РЕКОМЕНДАЦИИ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ПО ФИЗИКЕ  </dc:title>
  <dc:creator>ADMIN</dc:creator>
  <cp:lastModifiedBy>user</cp:lastModifiedBy>
  <cp:revision>120</cp:revision>
  <dcterms:created xsi:type="dcterms:W3CDTF">2017-05-07T10:05:02Z</dcterms:created>
  <dcterms:modified xsi:type="dcterms:W3CDTF">2018-02-02T06:00:17Z</dcterms:modified>
</cp:coreProperties>
</file>