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46" r:id="rId4"/>
    <p:sldId id="347" r:id="rId5"/>
    <p:sldId id="357" r:id="rId6"/>
    <p:sldId id="356" r:id="rId7"/>
    <p:sldId id="354" r:id="rId8"/>
    <p:sldId id="353" r:id="rId9"/>
    <p:sldId id="367" r:id="rId10"/>
    <p:sldId id="374" r:id="rId11"/>
    <p:sldId id="377" r:id="rId12"/>
    <p:sldId id="378" r:id="rId13"/>
    <p:sldId id="379" r:id="rId14"/>
    <p:sldId id="371" r:id="rId15"/>
    <p:sldId id="380" r:id="rId16"/>
    <p:sldId id="360" r:id="rId17"/>
    <p:sldId id="384" r:id="rId18"/>
    <p:sldId id="385" r:id="rId19"/>
    <p:sldId id="386" r:id="rId20"/>
    <p:sldId id="375" r:id="rId21"/>
    <p:sldId id="362" r:id="rId22"/>
    <p:sldId id="387" r:id="rId23"/>
    <p:sldId id="365" r:id="rId24"/>
    <p:sldId id="366" r:id="rId25"/>
    <p:sldId id="376" r:id="rId26"/>
    <p:sldId id="3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AE09D-3FA7-429A-83F4-CA3C103A3C3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F7739D-5A64-410F-8446-62B3BD933884}">
      <dgm:prSet custT="1"/>
      <dgm:spPr/>
      <dgm:t>
        <a:bodyPr/>
        <a:lstStyle/>
        <a:p>
          <a:pPr algn="ctr" rtl="0"/>
          <a:r>
            <a:rPr lang="ru-RU" sz="1800" dirty="0" smtClean="0"/>
            <a:t>Постановка проблемы.</a:t>
          </a:r>
          <a:endParaRPr lang="ru-RU" sz="1800" dirty="0"/>
        </a:p>
      </dgm:t>
    </dgm:pt>
    <dgm:pt modelId="{B94BB86B-835F-4E1E-B1B4-97FAF6426DF0}" type="parTrans" cxnId="{03EFF778-63A7-44CB-A4DD-9CFE0D623A9A}">
      <dgm:prSet/>
      <dgm:spPr/>
      <dgm:t>
        <a:bodyPr/>
        <a:lstStyle/>
        <a:p>
          <a:endParaRPr lang="ru-RU"/>
        </a:p>
      </dgm:t>
    </dgm:pt>
    <dgm:pt modelId="{930D7C51-9B85-4DB5-A762-5F11C2586A62}" type="sibTrans" cxnId="{03EFF778-63A7-44CB-A4DD-9CFE0D623A9A}">
      <dgm:prSet/>
      <dgm:spPr/>
      <dgm:t>
        <a:bodyPr/>
        <a:lstStyle/>
        <a:p>
          <a:endParaRPr lang="ru-RU"/>
        </a:p>
      </dgm:t>
    </dgm:pt>
    <dgm:pt modelId="{34F12E90-E85D-4511-BD85-D6BEF66580D2}">
      <dgm:prSet custT="1"/>
      <dgm:spPr/>
      <dgm:t>
        <a:bodyPr/>
        <a:lstStyle/>
        <a:p>
          <a:pPr rtl="0"/>
          <a:r>
            <a:rPr lang="ru-RU" sz="1800" dirty="0" smtClean="0"/>
            <a:t>Изучение информации из разных источников по данной проблеме.</a:t>
          </a:r>
          <a:endParaRPr lang="ru-RU" sz="1800" dirty="0"/>
        </a:p>
      </dgm:t>
    </dgm:pt>
    <dgm:pt modelId="{5B3A1C4D-AA7F-444B-9D3E-4A9DB6611D9C}" type="parTrans" cxnId="{9AA78014-3C9D-40B6-A92C-87CA0A939C2E}">
      <dgm:prSet/>
      <dgm:spPr/>
      <dgm:t>
        <a:bodyPr/>
        <a:lstStyle/>
        <a:p>
          <a:endParaRPr lang="ru-RU"/>
        </a:p>
      </dgm:t>
    </dgm:pt>
    <dgm:pt modelId="{1B9729C5-D2CA-4E9A-9AB2-84B3E84A4C01}" type="sibTrans" cxnId="{9AA78014-3C9D-40B6-A92C-87CA0A939C2E}">
      <dgm:prSet/>
      <dgm:spPr/>
      <dgm:t>
        <a:bodyPr/>
        <a:lstStyle/>
        <a:p>
          <a:endParaRPr lang="ru-RU"/>
        </a:p>
      </dgm:t>
    </dgm:pt>
    <dgm:pt modelId="{5495D6CD-EF05-4E4A-9B7B-E9988880235F}">
      <dgm:prSet custT="1"/>
      <dgm:spPr/>
      <dgm:t>
        <a:bodyPr/>
        <a:lstStyle/>
        <a:p>
          <a:pPr rtl="0"/>
          <a:r>
            <a:rPr lang="ru-RU" sz="1800" dirty="0" smtClean="0"/>
            <a:t>Выбор методов исследования и практическое овладение ими.</a:t>
          </a:r>
          <a:endParaRPr lang="ru-RU" sz="1800" dirty="0"/>
        </a:p>
      </dgm:t>
    </dgm:pt>
    <dgm:pt modelId="{B98B3B73-8050-4951-9449-25FB41AF3F0D}" type="parTrans" cxnId="{D12836FD-4EC0-4C2B-83F4-25D1A61A1045}">
      <dgm:prSet/>
      <dgm:spPr/>
      <dgm:t>
        <a:bodyPr/>
        <a:lstStyle/>
        <a:p>
          <a:endParaRPr lang="ru-RU"/>
        </a:p>
      </dgm:t>
    </dgm:pt>
    <dgm:pt modelId="{A6429C5E-988E-45FE-9016-A102B3DE98DA}" type="sibTrans" cxnId="{D12836FD-4EC0-4C2B-83F4-25D1A61A1045}">
      <dgm:prSet/>
      <dgm:spPr/>
      <dgm:t>
        <a:bodyPr/>
        <a:lstStyle/>
        <a:p>
          <a:endParaRPr lang="ru-RU"/>
        </a:p>
      </dgm:t>
    </dgm:pt>
    <dgm:pt modelId="{3B710181-559A-4063-9497-C9999E9504AA}">
      <dgm:prSet custT="1"/>
      <dgm:spPr/>
      <dgm:t>
        <a:bodyPr/>
        <a:lstStyle/>
        <a:p>
          <a:pPr rtl="0"/>
          <a:r>
            <a:rPr lang="ru-RU" sz="1800" dirty="0" smtClean="0"/>
            <a:t>Сбор собственного материала – комплектование подручных материалов, проведение опытов.</a:t>
          </a:r>
          <a:endParaRPr lang="ru-RU" sz="1800" dirty="0"/>
        </a:p>
      </dgm:t>
    </dgm:pt>
    <dgm:pt modelId="{9F34D679-C186-43D5-887D-0468A0A83657}" type="parTrans" cxnId="{493FB1A7-148F-4E1A-808A-0D1A48D0F4BD}">
      <dgm:prSet/>
      <dgm:spPr/>
      <dgm:t>
        <a:bodyPr/>
        <a:lstStyle/>
        <a:p>
          <a:endParaRPr lang="ru-RU"/>
        </a:p>
      </dgm:t>
    </dgm:pt>
    <dgm:pt modelId="{F53279DB-F23D-4ACB-81B0-0E7ACC4922DF}" type="sibTrans" cxnId="{493FB1A7-148F-4E1A-808A-0D1A48D0F4BD}">
      <dgm:prSet/>
      <dgm:spPr/>
      <dgm:t>
        <a:bodyPr/>
        <a:lstStyle/>
        <a:p>
          <a:endParaRPr lang="ru-RU"/>
        </a:p>
      </dgm:t>
    </dgm:pt>
    <dgm:pt modelId="{56711653-F205-4B08-A154-F5DF26FBB021}">
      <dgm:prSet/>
      <dgm:spPr/>
      <dgm:t>
        <a:bodyPr/>
        <a:lstStyle/>
        <a:p>
          <a:pPr rtl="0"/>
          <a:r>
            <a:rPr lang="ru-RU" dirty="0" smtClean="0"/>
            <a:t>Анализ и обобщение.</a:t>
          </a:r>
          <a:endParaRPr lang="ru-RU" dirty="0"/>
        </a:p>
      </dgm:t>
    </dgm:pt>
    <dgm:pt modelId="{704357F7-784A-4F26-BCE6-B97DE1D18EC1}" type="parTrans" cxnId="{E3D4C027-55BA-4B4B-AB89-82264EC1D674}">
      <dgm:prSet/>
      <dgm:spPr/>
      <dgm:t>
        <a:bodyPr/>
        <a:lstStyle/>
        <a:p>
          <a:endParaRPr lang="ru-RU"/>
        </a:p>
      </dgm:t>
    </dgm:pt>
    <dgm:pt modelId="{6C9971FC-01C5-499F-A997-8441F8347016}" type="sibTrans" cxnId="{E3D4C027-55BA-4B4B-AB89-82264EC1D674}">
      <dgm:prSet/>
      <dgm:spPr/>
      <dgm:t>
        <a:bodyPr/>
        <a:lstStyle/>
        <a:p>
          <a:endParaRPr lang="ru-RU"/>
        </a:p>
      </dgm:t>
    </dgm:pt>
    <dgm:pt modelId="{23DA60B4-E3EA-4C55-BAFD-F3029D116C79}">
      <dgm:prSet/>
      <dgm:spPr/>
      <dgm:t>
        <a:bodyPr/>
        <a:lstStyle/>
        <a:p>
          <a:pPr rtl="0"/>
          <a:r>
            <a:rPr lang="ru-RU" dirty="0" smtClean="0"/>
            <a:t>Формулировка выводов.</a:t>
          </a:r>
          <a:endParaRPr lang="ru-RU" dirty="0"/>
        </a:p>
      </dgm:t>
    </dgm:pt>
    <dgm:pt modelId="{6385BF61-9F50-4D3F-A21E-879E46B8A6A6}" type="parTrans" cxnId="{2FEB075F-2EF2-4E7D-9269-CF2EA4C0C883}">
      <dgm:prSet/>
      <dgm:spPr/>
      <dgm:t>
        <a:bodyPr/>
        <a:lstStyle/>
        <a:p>
          <a:endParaRPr lang="ru-RU"/>
        </a:p>
      </dgm:t>
    </dgm:pt>
    <dgm:pt modelId="{5DAF0FDA-B8CE-4177-85CF-C570B5427A00}" type="sibTrans" cxnId="{2FEB075F-2EF2-4E7D-9269-CF2EA4C0C883}">
      <dgm:prSet/>
      <dgm:spPr/>
      <dgm:t>
        <a:bodyPr/>
        <a:lstStyle/>
        <a:p>
          <a:endParaRPr lang="ru-RU"/>
        </a:p>
      </dgm:t>
    </dgm:pt>
    <dgm:pt modelId="{06A72843-876F-431E-A659-082226541D77}" type="pres">
      <dgm:prSet presAssocID="{26DAE09D-3FA7-429A-83F4-CA3C103A3C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A57CB-F52B-46EA-A7E7-5691B111CE75}" type="pres">
      <dgm:prSet presAssocID="{23DA60B4-E3EA-4C55-BAFD-F3029D116C79}" presName="boxAndChildren" presStyleCnt="0"/>
      <dgm:spPr/>
    </dgm:pt>
    <dgm:pt modelId="{AB2AA4B3-57EE-4B96-B625-E1997C597C38}" type="pres">
      <dgm:prSet presAssocID="{23DA60B4-E3EA-4C55-BAFD-F3029D116C79}" presName="parentTextBox" presStyleLbl="node1" presStyleIdx="0" presStyleCnt="6"/>
      <dgm:spPr/>
      <dgm:t>
        <a:bodyPr/>
        <a:lstStyle/>
        <a:p>
          <a:endParaRPr lang="ru-RU"/>
        </a:p>
      </dgm:t>
    </dgm:pt>
    <dgm:pt modelId="{78A68C11-4238-449A-8439-9169ACFEB9A0}" type="pres">
      <dgm:prSet presAssocID="{6C9971FC-01C5-499F-A997-8441F8347016}" presName="sp" presStyleCnt="0"/>
      <dgm:spPr/>
    </dgm:pt>
    <dgm:pt modelId="{DB7A8E62-3061-47FA-B43E-F26635E537AB}" type="pres">
      <dgm:prSet presAssocID="{56711653-F205-4B08-A154-F5DF26FBB021}" presName="arrowAndChildren" presStyleCnt="0"/>
      <dgm:spPr/>
    </dgm:pt>
    <dgm:pt modelId="{FBE93A98-A6CF-4D36-97DF-F89E9E293ABD}" type="pres">
      <dgm:prSet presAssocID="{56711653-F205-4B08-A154-F5DF26FBB02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B58B9AC-A3CC-4B30-AFE1-8E7723592550}" type="pres">
      <dgm:prSet presAssocID="{F53279DB-F23D-4ACB-81B0-0E7ACC4922DF}" presName="sp" presStyleCnt="0"/>
      <dgm:spPr/>
    </dgm:pt>
    <dgm:pt modelId="{52FF86DB-BE1C-4876-8DA7-A8700E4F80EC}" type="pres">
      <dgm:prSet presAssocID="{3B710181-559A-4063-9497-C9999E9504AA}" presName="arrowAndChildren" presStyleCnt="0"/>
      <dgm:spPr/>
    </dgm:pt>
    <dgm:pt modelId="{4CB12466-BCEE-4D00-9860-EA1199A32374}" type="pres">
      <dgm:prSet presAssocID="{3B710181-559A-4063-9497-C9999E9504A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6C198858-D5A2-4CC4-9992-8684CFAAA788}" type="pres">
      <dgm:prSet presAssocID="{A6429C5E-988E-45FE-9016-A102B3DE98DA}" presName="sp" presStyleCnt="0"/>
      <dgm:spPr/>
    </dgm:pt>
    <dgm:pt modelId="{8A3F97E6-F52B-4ECA-A7C0-D88FB14E9ADA}" type="pres">
      <dgm:prSet presAssocID="{5495D6CD-EF05-4E4A-9B7B-E9988880235F}" presName="arrowAndChildren" presStyleCnt="0"/>
      <dgm:spPr/>
    </dgm:pt>
    <dgm:pt modelId="{41FA62A5-4CE4-4FC0-8F2B-13BCD8410789}" type="pres">
      <dgm:prSet presAssocID="{5495D6CD-EF05-4E4A-9B7B-E9988880235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3706B335-8884-4008-86AD-BC1CC91B9ED0}" type="pres">
      <dgm:prSet presAssocID="{1B9729C5-D2CA-4E9A-9AB2-84B3E84A4C01}" presName="sp" presStyleCnt="0"/>
      <dgm:spPr/>
    </dgm:pt>
    <dgm:pt modelId="{685E176D-E4BF-48D3-BE57-091838D03721}" type="pres">
      <dgm:prSet presAssocID="{34F12E90-E85D-4511-BD85-D6BEF66580D2}" presName="arrowAndChildren" presStyleCnt="0"/>
      <dgm:spPr/>
    </dgm:pt>
    <dgm:pt modelId="{144811E1-00C9-4E75-9CE7-C44DF5D89741}" type="pres">
      <dgm:prSet presAssocID="{34F12E90-E85D-4511-BD85-D6BEF66580D2}" presName="parentTextArrow" presStyleLbl="node1" presStyleIdx="4" presStyleCnt="6" custLinFactNeighborX="4110" custLinFactNeighborY="-2891"/>
      <dgm:spPr/>
      <dgm:t>
        <a:bodyPr/>
        <a:lstStyle/>
        <a:p>
          <a:endParaRPr lang="ru-RU"/>
        </a:p>
      </dgm:t>
    </dgm:pt>
    <dgm:pt modelId="{57BC106A-FC1B-4B2B-94D5-4C6D0CBB76F7}" type="pres">
      <dgm:prSet presAssocID="{930D7C51-9B85-4DB5-A762-5F11C2586A62}" presName="sp" presStyleCnt="0"/>
      <dgm:spPr/>
    </dgm:pt>
    <dgm:pt modelId="{021997AB-5A64-4D8F-A11F-20458901C22B}" type="pres">
      <dgm:prSet presAssocID="{A2F7739D-5A64-410F-8446-62B3BD933884}" presName="arrowAndChildren" presStyleCnt="0"/>
      <dgm:spPr/>
    </dgm:pt>
    <dgm:pt modelId="{FF09C717-6C84-4E72-8441-C742737F6DA0}" type="pres">
      <dgm:prSet presAssocID="{A2F7739D-5A64-410F-8446-62B3BD933884}" presName="parentTextArrow" presStyleLbl="node1" presStyleIdx="5" presStyleCnt="6" custLinFactNeighborY="-265"/>
      <dgm:spPr/>
      <dgm:t>
        <a:bodyPr/>
        <a:lstStyle/>
        <a:p>
          <a:endParaRPr lang="ru-RU"/>
        </a:p>
      </dgm:t>
    </dgm:pt>
  </dgm:ptLst>
  <dgm:cxnLst>
    <dgm:cxn modelId="{9AA78014-3C9D-40B6-A92C-87CA0A939C2E}" srcId="{26DAE09D-3FA7-429A-83F4-CA3C103A3C33}" destId="{34F12E90-E85D-4511-BD85-D6BEF66580D2}" srcOrd="1" destOrd="0" parTransId="{5B3A1C4D-AA7F-444B-9D3E-4A9DB6611D9C}" sibTransId="{1B9729C5-D2CA-4E9A-9AB2-84B3E84A4C01}"/>
    <dgm:cxn modelId="{C86B61E5-E99F-4ED8-A5E7-2342CB34A287}" type="presOf" srcId="{3B710181-559A-4063-9497-C9999E9504AA}" destId="{4CB12466-BCEE-4D00-9860-EA1199A32374}" srcOrd="0" destOrd="0" presId="urn:microsoft.com/office/officeart/2005/8/layout/process4"/>
    <dgm:cxn modelId="{03EFF778-63A7-44CB-A4DD-9CFE0D623A9A}" srcId="{26DAE09D-3FA7-429A-83F4-CA3C103A3C33}" destId="{A2F7739D-5A64-410F-8446-62B3BD933884}" srcOrd="0" destOrd="0" parTransId="{B94BB86B-835F-4E1E-B1B4-97FAF6426DF0}" sibTransId="{930D7C51-9B85-4DB5-A762-5F11C2586A62}"/>
    <dgm:cxn modelId="{452009AC-CFD2-4DBD-9C97-8A4AADE9EED3}" type="presOf" srcId="{56711653-F205-4B08-A154-F5DF26FBB021}" destId="{FBE93A98-A6CF-4D36-97DF-F89E9E293ABD}" srcOrd="0" destOrd="0" presId="urn:microsoft.com/office/officeart/2005/8/layout/process4"/>
    <dgm:cxn modelId="{493FB1A7-148F-4E1A-808A-0D1A48D0F4BD}" srcId="{26DAE09D-3FA7-429A-83F4-CA3C103A3C33}" destId="{3B710181-559A-4063-9497-C9999E9504AA}" srcOrd="3" destOrd="0" parTransId="{9F34D679-C186-43D5-887D-0468A0A83657}" sibTransId="{F53279DB-F23D-4ACB-81B0-0E7ACC4922DF}"/>
    <dgm:cxn modelId="{17897571-17DF-4A44-8EBD-67EF7E73BCE2}" type="presOf" srcId="{34F12E90-E85D-4511-BD85-D6BEF66580D2}" destId="{144811E1-00C9-4E75-9CE7-C44DF5D89741}" srcOrd="0" destOrd="0" presId="urn:microsoft.com/office/officeart/2005/8/layout/process4"/>
    <dgm:cxn modelId="{E3D4C027-55BA-4B4B-AB89-82264EC1D674}" srcId="{26DAE09D-3FA7-429A-83F4-CA3C103A3C33}" destId="{56711653-F205-4B08-A154-F5DF26FBB021}" srcOrd="4" destOrd="0" parTransId="{704357F7-784A-4F26-BCE6-B97DE1D18EC1}" sibTransId="{6C9971FC-01C5-499F-A997-8441F8347016}"/>
    <dgm:cxn modelId="{F062C5EA-8E5E-4F4C-96EA-FDA8E214682B}" type="presOf" srcId="{23DA60B4-E3EA-4C55-BAFD-F3029D116C79}" destId="{AB2AA4B3-57EE-4B96-B625-E1997C597C38}" srcOrd="0" destOrd="0" presId="urn:microsoft.com/office/officeart/2005/8/layout/process4"/>
    <dgm:cxn modelId="{F040BB55-E205-4946-8D83-ABB46101BB22}" type="presOf" srcId="{A2F7739D-5A64-410F-8446-62B3BD933884}" destId="{FF09C717-6C84-4E72-8441-C742737F6DA0}" srcOrd="0" destOrd="0" presId="urn:microsoft.com/office/officeart/2005/8/layout/process4"/>
    <dgm:cxn modelId="{D12836FD-4EC0-4C2B-83F4-25D1A61A1045}" srcId="{26DAE09D-3FA7-429A-83F4-CA3C103A3C33}" destId="{5495D6CD-EF05-4E4A-9B7B-E9988880235F}" srcOrd="2" destOrd="0" parTransId="{B98B3B73-8050-4951-9449-25FB41AF3F0D}" sibTransId="{A6429C5E-988E-45FE-9016-A102B3DE98DA}"/>
    <dgm:cxn modelId="{18231A64-9A8F-4A21-8459-7BB63278955F}" type="presOf" srcId="{5495D6CD-EF05-4E4A-9B7B-E9988880235F}" destId="{41FA62A5-4CE4-4FC0-8F2B-13BCD8410789}" srcOrd="0" destOrd="0" presId="urn:microsoft.com/office/officeart/2005/8/layout/process4"/>
    <dgm:cxn modelId="{2FEB075F-2EF2-4E7D-9269-CF2EA4C0C883}" srcId="{26DAE09D-3FA7-429A-83F4-CA3C103A3C33}" destId="{23DA60B4-E3EA-4C55-BAFD-F3029D116C79}" srcOrd="5" destOrd="0" parTransId="{6385BF61-9F50-4D3F-A21E-879E46B8A6A6}" sibTransId="{5DAF0FDA-B8CE-4177-85CF-C570B5427A00}"/>
    <dgm:cxn modelId="{7395C964-601F-4BBD-9E5F-27DB0F3B9201}" type="presOf" srcId="{26DAE09D-3FA7-429A-83F4-CA3C103A3C33}" destId="{06A72843-876F-431E-A659-082226541D77}" srcOrd="0" destOrd="0" presId="urn:microsoft.com/office/officeart/2005/8/layout/process4"/>
    <dgm:cxn modelId="{B21EB049-D20E-4627-AB0F-8EBCF156C1F8}" type="presParOf" srcId="{06A72843-876F-431E-A659-082226541D77}" destId="{D54A57CB-F52B-46EA-A7E7-5691B111CE75}" srcOrd="0" destOrd="0" presId="urn:microsoft.com/office/officeart/2005/8/layout/process4"/>
    <dgm:cxn modelId="{C453341E-364D-47BE-98D1-19F43BFCB035}" type="presParOf" srcId="{D54A57CB-F52B-46EA-A7E7-5691B111CE75}" destId="{AB2AA4B3-57EE-4B96-B625-E1997C597C38}" srcOrd="0" destOrd="0" presId="urn:microsoft.com/office/officeart/2005/8/layout/process4"/>
    <dgm:cxn modelId="{7D809CDD-A906-4A36-937E-C1E839141939}" type="presParOf" srcId="{06A72843-876F-431E-A659-082226541D77}" destId="{78A68C11-4238-449A-8439-9169ACFEB9A0}" srcOrd="1" destOrd="0" presId="urn:microsoft.com/office/officeart/2005/8/layout/process4"/>
    <dgm:cxn modelId="{E7221110-78D3-486C-B79C-7A53677C1926}" type="presParOf" srcId="{06A72843-876F-431E-A659-082226541D77}" destId="{DB7A8E62-3061-47FA-B43E-F26635E537AB}" srcOrd="2" destOrd="0" presId="urn:microsoft.com/office/officeart/2005/8/layout/process4"/>
    <dgm:cxn modelId="{33177AF7-1B09-4994-9C57-8FC210F4A81F}" type="presParOf" srcId="{DB7A8E62-3061-47FA-B43E-F26635E537AB}" destId="{FBE93A98-A6CF-4D36-97DF-F89E9E293ABD}" srcOrd="0" destOrd="0" presId="urn:microsoft.com/office/officeart/2005/8/layout/process4"/>
    <dgm:cxn modelId="{8DCD2583-18B9-4C0D-AA5A-885010972AC0}" type="presParOf" srcId="{06A72843-876F-431E-A659-082226541D77}" destId="{6B58B9AC-A3CC-4B30-AFE1-8E7723592550}" srcOrd="3" destOrd="0" presId="urn:microsoft.com/office/officeart/2005/8/layout/process4"/>
    <dgm:cxn modelId="{D1B5EA65-FF5D-446B-8A18-69C7EA261588}" type="presParOf" srcId="{06A72843-876F-431E-A659-082226541D77}" destId="{52FF86DB-BE1C-4876-8DA7-A8700E4F80EC}" srcOrd="4" destOrd="0" presId="urn:microsoft.com/office/officeart/2005/8/layout/process4"/>
    <dgm:cxn modelId="{85A0895D-B665-46F3-9C00-84DE7E2A73B7}" type="presParOf" srcId="{52FF86DB-BE1C-4876-8DA7-A8700E4F80EC}" destId="{4CB12466-BCEE-4D00-9860-EA1199A32374}" srcOrd="0" destOrd="0" presId="urn:microsoft.com/office/officeart/2005/8/layout/process4"/>
    <dgm:cxn modelId="{C9CCFC1E-13B5-4374-9961-B1069A053D64}" type="presParOf" srcId="{06A72843-876F-431E-A659-082226541D77}" destId="{6C198858-D5A2-4CC4-9992-8684CFAAA788}" srcOrd="5" destOrd="0" presId="urn:microsoft.com/office/officeart/2005/8/layout/process4"/>
    <dgm:cxn modelId="{F813A443-1EC7-4E41-AA06-B8B84F97C32E}" type="presParOf" srcId="{06A72843-876F-431E-A659-082226541D77}" destId="{8A3F97E6-F52B-4ECA-A7C0-D88FB14E9ADA}" srcOrd="6" destOrd="0" presId="urn:microsoft.com/office/officeart/2005/8/layout/process4"/>
    <dgm:cxn modelId="{8AF3AB02-DC2C-4917-B4D4-C1A482DBFB0D}" type="presParOf" srcId="{8A3F97E6-F52B-4ECA-A7C0-D88FB14E9ADA}" destId="{41FA62A5-4CE4-4FC0-8F2B-13BCD8410789}" srcOrd="0" destOrd="0" presId="urn:microsoft.com/office/officeart/2005/8/layout/process4"/>
    <dgm:cxn modelId="{092F68D5-11FB-4C80-9F68-6ABFCF45D5D8}" type="presParOf" srcId="{06A72843-876F-431E-A659-082226541D77}" destId="{3706B335-8884-4008-86AD-BC1CC91B9ED0}" srcOrd="7" destOrd="0" presId="urn:microsoft.com/office/officeart/2005/8/layout/process4"/>
    <dgm:cxn modelId="{48F39CA4-5699-41FE-94CB-62664D6B5406}" type="presParOf" srcId="{06A72843-876F-431E-A659-082226541D77}" destId="{685E176D-E4BF-48D3-BE57-091838D03721}" srcOrd="8" destOrd="0" presId="urn:microsoft.com/office/officeart/2005/8/layout/process4"/>
    <dgm:cxn modelId="{B9821E1B-EDE0-4C44-8EAC-5C0C0CE61B4F}" type="presParOf" srcId="{685E176D-E4BF-48D3-BE57-091838D03721}" destId="{144811E1-00C9-4E75-9CE7-C44DF5D89741}" srcOrd="0" destOrd="0" presId="urn:microsoft.com/office/officeart/2005/8/layout/process4"/>
    <dgm:cxn modelId="{EB823549-BF1E-430E-984B-BD860D12E35B}" type="presParOf" srcId="{06A72843-876F-431E-A659-082226541D77}" destId="{57BC106A-FC1B-4B2B-94D5-4C6D0CBB76F7}" srcOrd="9" destOrd="0" presId="urn:microsoft.com/office/officeart/2005/8/layout/process4"/>
    <dgm:cxn modelId="{E315DCBD-1F73-4A0D-9B1A-B6A10DEF45D6}" type="presParOf" srcId="{06A72843-876F-431E-A659-082226541D77}" destId="{021997AB-5A64-4D8F-A11F-20458901C22B}" srcOrd="10" destOrd="0" presId="urn:microsoft.com/office/officeart/2005/8/layout/process4"/>
    <dgm:cxn modelId="{B7AB22C3-6E96-4F39-916B-A491ADAC04BD}" type="presParOf" srcId="{021997AB-5A64-4D8F-A11F-20458901C22B}" destId="{FF09C717-6C84-4E72-8441-C742737F6DA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AA4B3-57EE-4B96-B625-E1997C597C38}">
      <dsp:nvSpPr>
        <dsp:cNvPr id="0" name=""/>
        <dsp:cNvSpPr/>
      </dsp:nvSpPr>
      <dsp:spPr>
        <a:xfrm>
          <a:off x="0" y="4102785"/>
          <a:ext cx="5214973" cy="538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Формулировка выводов.</a:t>
          </a:r>
          <a:endParaRPr lang="ru-RU" sz="1900" kern="1200" dirty="0"/>
        </a:p>
      </dsp:txBody>
      <dsp:txXfrm>
        <a:off x="0" y="4102785"/>
        <a:ext cx="5214973" cy="538488"/>
      </dsp:txXfrm>
    </dsp:sp>
    <dsp:sp modelId="{FBE93A98-A6CF-4D36-97DF-F89E9E293ABD}">
      <dsp:nvSpPr>
        <dsp:cNvPr id="0" name=""/>
        <dsp:cNvSpPr/>
      </dsp:nvSpPr>
      <dsp:spPr>
        <a:xfrm rot="10800000">
          <a:off x="0" y="3282667"/>
          <a:ext cx="5214973" cy="82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 и обобщение.</a:t>
          </a:r>
          <a:endParaRPr lang="ru-RU" sz="1900" kern="1200" dirty="0"/>
        </a:p>
      </dsp:txBody>
      <dsp:txXfrm rot="10800000">
        <a:off x="0" y="3282667"/>
        <a:ext cx="5214973" cy="538136"/>
      </dsp:txXfrm>
    </dsp:sp>
    <dsp:sp modelId="{4CB12466-BCEE-4D00-9860-EA1199A32374}">
      <dsp:nvSpPr>
        <dsp:cNvPr id="0" name=""/>
        <dsp:cNvSpPr/>
      </dsp:nvSpPr>
      <dsp:spPr>
        <a:xfrm rot="10800000">
          <a:off x="0" y="2462549"/>
          <a:ext cx="5214973" cy="82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Сбор собственного материала – комплектование подручных материалов, проведение опытов.</a:t>
          </a:r>
          <a:endParaRPr lang="ru-RU" sz="1800" kern="1200" dirty="0"/>
        </a:p>
      </dsp:txBody>
      <dsp:txXfrm rot="10800000">
        <a:off x="0" y="2462549"/>
        <a:ext cx="5214973" cy="538136"/>
      </dsp:txXfrm>
    </dsp:sp>
    <dsp:sp modelId="{41FA62A5-4CE4-4FC0-8F2B-13BCD8410789}">
      <dsp:nvSpPr>
        <dsp:cNvPr id="0" name=""/>
        <dsp:cNvSpPr/>
      </dsp:nvSpPr>
      <dsp:spPr>
        <a:xfrm rot="10800000">
          <a:off x="0" y="1642431"/>
          <a:ext cx="5214973" cy="82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 методов исследования и практическое овладение ими.</a:t>
          </a:r>
          <a:endParaRPr lang="ru-RU" sz="1800" kern="1200" dirty="0"/>
        </a:p>
      </dsp:txBody>
      <dsp:txXfrm rot="10800000">
        <a:off x="0" y="1642431"/>
        <a:ext cx="5214973" cy="538136"/>
      </dsp:txXfrm>
    </dsp:sp>
    <dsp:sp modelId="{144811E1-00C9-4E75-9CE7-C44DF5D89741}">
      <dsp:nvSpPr>
        <dsp:cNvPr id="0" name=""/>
        <dsp:cNvSpPr/>
      </dsp:nvSpPr>
      <dsp:spPr>
        <a:xfrm rot="10800000">
          <a:off x="0" y="798371"/>
          <a:ext cx="5214973" cy="82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Изучение информации из разных источников по данной проблеме.</a:t>
          </a:r>
          <a:endParaRPr lang="ru-RU" sz="1800" kern="1200" dirty="0"/>
        </a:p>
      </dsp:txBody>
      <dsp:txXfrm rot="10800000">
        <a:off x="0" y="798371"/>
        <a:ext cx="5214973" cy="538136"/>
      </dsp:txXfrm>
    </dsp:sp>
    <dsp:sp modelId="{FF09C717-6C84-4E72-8441-C742737F6DA0}">
      <dsp:nvSpPr>
        <dsp:cNvPr id="0" name=""/>
        <dsp:cNvSpPr/>
      </dsp:nvSpPr>
      <dsp:spPr>
        <a:xfrm rot="10800000">
          <a:off x="0" y="1"/>
          <a:ext cx="5214973" cy="82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Постановка проблемы.</a:t>
          </a:r>
          <a:endParaRPr lang="ru-RU" sz="1800" kern="1200" dirty="0"/>
        </a:p>
      </dsp:txBody>
      <dsp:txXfrm rot="10800000">
        <a:off x="0" y="1"/>
        <a:ext cx="5214973" cy="53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93D8-4D85-4708-AD35-9B4A8402771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0E974-5226-47FF-BEDF-40101242C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7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0E974-5226-47FF-BEDF-40101242C8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33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64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86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7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2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6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71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12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66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06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8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BF19-B618-4D7B-9E48-BAFC3664315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2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45030-elektromagnitnaya-katapulta-dlya-rossiyskogo-avianosca.html" TargetMode="External"/><Relationship Id="rId2" Type="http://schemas.openxmlformats.org/officeDocument/2006/relationships/hyperlink" Target="http://foto-history.livejournal.com/979868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vzvezda.ru/news/opk/content/201607200808-5ph2.htm" TargetMode="External"/><Relationship Id="rId4" Type="http://schemas.openxmlformats.org/officeDocument/2006/relationships/hyperlink" Target="https://ru.wikipedia.org/wiki/%D0%AD%D0%BB%D0%B5%D0%BA%D1%82%D1%80%D0%BE%D0%BC%D0%B0%D0%B3%D0%BD%D0%B8%D1%82%D0%BD%D0%B0%D1%8F_%D0%BA%D0%B0%D1%82%D0%B0%D0%BF%D1%83%D0%BB%D1%8C%D1%82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(2824946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327"/>
          <a:stretch/>
        </p:blipFill>
        <p:spPr bwMode="auto">
          <a:xfrm>
            <a:off x="-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57166"/>
            <a:ext cx="5758408" cy="92869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МКОУ «Табулгинская средняя общеобразовательная школа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им. П.Д.Слюсарева»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Чистоозерного  района  Новосибирской  области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785926"/>
            <a:ext cx="6429420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Проект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теме: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</a:t>
            </a:r>
            <a:r>
              <a:rPr lang="ru-RU" sz="7200" b="1" dirty="0" smtClean="0">
                <a:solidFill>
                  <a:srgbClr val="C00000"/>
                </a:solidFill>
                <a:latin typeface="Candara" pitchFamily="34" charset="0"/>
              </a:rPr>
              <a:t>Катапульта</a:t>
            </a:r>
            <a:r>
              <a:rPr lang="en-US" sz="7200" b="1" dirty="0" smtClean="0">
                <a:solidFill>
                  <a:srgbClr val="C00000"/>
                </a:solidFill>
                <a:latin typeface="Candara" pitchFamily="34" charset="0"/>
              </a:rPr>
              <a:t>”</a:t>
            </a:r>
            <a:endParaRPr lang="ru-RU" sz="7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026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0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IM\Desktop\catap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29066"/>
            <a:ext cx="2786082" cy="278608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43570" y="4500570"/>
            <a:ext cx="3316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учащийся 10 класса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Раков Тимофей Тимофеевич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Руководитель проекта: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физики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Жарикова Светлана Семеновна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 «Катапульта»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428737"/>
            <a:ext cx="6715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Катапульта</a:t>
            </a:r>
            <a:r>
              <a:rPr lang="ru-RU" sz="2000" dirty="0" smtClean="0">
                <a:solidFill>
                  <a:srgbClr val="002060"/>
                </a:solidFill>
              </a:rPr>
              <a:t> – греческий термин, которым обозначается  любая  метательная  машина.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Правда, в более узком смысле его применяют обычно к </a:t>
            </a:r>
            <a:r>
              <a:rPr lang="ru-RU" sz="2000" dirty="0" err="1" smtClean="0">
                <a:solidFill>
                  <a:srgbClr val="002060"/>
                </a:solidFill>
              </a:rPr>
              <a:t>двухплечевым</a:t>
            </a:r>
            <a:r>
              <a:rPr lang="ru-RU" sz="2000" dirty="0" smtClean="0">
                <a:solidFill>
                  <a:srgbClr val="002060"/>
                </a:solidFill>
              </a:rPr>
              <a:t> торсионным </a:t>
            </a:r>
            <a:r>
              <a:rPr lang="ru-RU" sz="2000" dirty="0" err="1" smtClean="0">
                <a:solidFill>
                  <a:srgbClr val="002060"/>
                </a:solidFill>
              </a:rPr>
              <a:t>стрелометам</a:t>
            </a:r>
            <a:r>
              <a:rPr lang="ru-RU" sz="2000" dirty="0" smtClean="0">
                <a:solidFill>
                  <a:srgbClr val="002060"/>
                </a:solidFill>
              </a:rPr>
              <a:t>, но нельзя сказать, что это жесткий, узаконенный узус слова "катапульта".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 римский период "катапультой" называли что угодно: хоть баллисту, хоть онагр, хоть скорпион.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dolzhenznat.ru/wp-content/uploads/2017/02/srednevekovaja-katapu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786322"/>
            <a:ext cx="2705948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data.photo.sibnet.ru/upload/imgbig/118680453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86322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Теоретическая часть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0-tub-ru.yandex.net/i?id=508a9cac4e03a8edad516f68998aec69&amp;n=33&amp;h=215&amp;w=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2057400" cy="20478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1357298"/>
            <a:ext cx="3929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Изобретение катапульты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399 </a:t>
            </a:r>
            <a:r>
              <a:rPr lang="ru-RU" sz="2000" b="1" dirty="0" smtClean="0">
                <a:solidFill>
                  <a:srgbClr val="002060"/>
                </a:solidFill>
              </a:rPr>
              <a:t>до н.э. </a:t>
            </a:r>
            <a:r>
              <a:rPr lang="ru-RU" sz="2000" b="1" dirty="0" smtClean="0">
                <a:solidFill>
                  <a:srgbClr val="002060"/>
                </a:solidFill>
              </a:rPr>
              <a:t>приписывают </a:t>
            </a:r>
            <a:r>
              <a:rPr lang="ru-RU" sz="2000" b="1" dirty="0" err="1" smtClean="0">
                <a:solidFill>
                  <a:srgbClr val="002060"/>
                </a:solidFill>
              </a:rPr>
              <a:t>сиракузскому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тирану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Дионисию Старшему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6868" name="Picture 4" descr="http://i59.fastpic.ru/big/2014/0228/ab/86aba16ec168d2c1b3387fa4c62a79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43314"/>
            <a:ext cx="3206360" cy="205741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s://im0-tub-ru.yandex.net/i?id=1ac7049154f856502434ec9ffbedd8e4&amp;n=33&amp;h=215&amp;w=2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643314"/>
            <a:ext cx="2781300" cy="20478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67793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Теоретическая часть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pretich.ru/images/articles/alex_maked_mon00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239495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http://ciwar.ru/wp-content/uploads/2012/06/balli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429132"/>
            <a:ext cx="3443083" cy="206055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://warweapons.ru/wp-content/uploads/2013/02/wpid-BoPMbK1_zZ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3562335" cy="267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ndara" pitchFamily="34" charset="0"/>
              </a:rPr>
              <a:t>Теоретическая часть</a:t>
            </a:r>
            <a:endParaRPr lang="ru-RU" sz="4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6000768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Баллисты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cx.aos.ask.com/question/aq/700px-394px/were-catapults-used_c4b66a010b0a71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85860"/>
            <a:ext cx="4061449" cy="22860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ic.pics.livejournal.com/m2kozhemyakin/76378950/89696/89696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714752"/>
            <a:ext cx="4143404" cy="22654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Теоретическая часть</a:t>
            </a:r>
            <a:endParaRPr lang="ru-RU" sz="36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218" name="Picture 2" descr="https://upload.wikimedia.org/wikipedia/commons/thumb/5/5d/Catapult_for_town_wall.jpg/250px-Catapult_for_town_w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85860"/>
            <a:ext cx="4012953" cy="36919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14612" y="4286256"/>
            <a:ext cx="607223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Средневековая катапульта для обороны крепости (фантастическая реконструкция, включающая многие черты, появившиеся не ранее XIX века, включая конструкцию станка)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Теоретическая </a:t>
            </a:r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часть</a:t>
            </a:r>
            <a:endParaRPr lang="ru-RU" sz="36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1500174"/>
            <a:ext cx="5857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Основные сведения об устройстве катапульт и других метательных машин оставили </a:t>
            </a:r>
            <a:r>
              <a:rPr lang="ru-RU" sz="2000" b="1" dirty="0" smtClean="0">
                <a:solidFill>
                  <a:srgbClr val="002060"/>
                </a:solidFill>
              </a:rPr>
              <a:t>авторы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I в. до н. э. римлянин </a:t>
            </a:r>
            <a:r>
              <a:rPr lang="ru-RU" sz="2000" b="1" dirty="0" err="1" smtClean="0">
                <a:solidFill>
                  <a:srgbClr val="002060"/>
                </a:solidFill>
              </a:rPr>
              <a:t>Витрувий</a:t>
            </a:r>
            <a:r>
              <a:rPr lang="ru-RU" sz="2000" b="1" dirty="0" smtClean="0">
                <a:solidFill>
                  <a:srgbClr val="002060"/>
                </a:solidFill>
              </a:rPr>
              <a:t>, греки Герон Александрийский («</a:t>
            </a:r>
            <a:r>
              <a:rPr lang="ru-RU" sz="2000" b="1" dirty="0" err="1" smtClean="0">
                <a:solidFill>
                  <a:srgbClr val="002060"/>
                </a:solidFill>
              </a:rPr>
              <a:t>Belopoeica</a:t>
            </a:r>
            <a:r>
              <a:rPr lang="ru-RU" sz="2000" b="1" dirty="0" smtClean="0">
                <a:solidFill>
                  <a:srgbClr val="002060"/>
                </a:solidFill>
              </a:rPr>
              <a:t>») и Филон из Византия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63" name="Picture 3" descr="http://pics2.pokazuha.ru/p441/q/w/9683336d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52"/>
            <a:ext cx="4572032" cy="315470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современных катапульт</a:t>
            </a:r>
            <a:endParaRPr lang="ru-RU" sz="4000" b="1" dirty="0">
              <a:solidFill>
                <a:srgbClr val="C00000"/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1736" y="1357298"/>
            <a:ext cx="61436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400" u="sng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Гидравлическая катапульта 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рименялась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запуска самолётов с авианосцев до 1950 года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airwar.ru/image/idop/bpla/ranger/ranger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00372"/>
            <a:ext cx="2841437" cy="173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2.bp.blogspot.com/_wI-DdPSXymk/TTdE-htocAI/AAAAAAAABA4/Tuz7ItNZaJE/s1600/US_Navy_070910-N-7883G-009_Airman_Luis_Estrada%252C_topside_petty_officer_for_the_waist_catapult_aboard_USS_Kitty_Hawk_%2528CV_63%2529%252C_verifies_that_the_holdback_bar_is_in_place_prior_to_lau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714644" cy="174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современных катапульт</a:t>
            </a:r>
            <a:endParaRPr lang="ru-RU" sz="4000" b="1" dirty="0">
              <a:solidFill>
                <a:srgbClr val="C00000"/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1736" y="1357299"/>
            <a:ext cx="614366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Паровая катапульта-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применяется в настоящее время в артиллерии и ВВС.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Снаряд или самолёт разгоняется под действием сжатой парогазовой смеси.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invisiblethemepark.com/wp-content/uploads/2013/02/Aircraft-Carrier-Steam-Catapult-1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143248"/>
            <a:ext cx="5829401" cy="289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6286520"/>
            <a:ext cx="386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действия паровой катапульты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современных катапульт</a:t>
            </a:r>
            <a:endParaRPr lang="ru-RU" sz="4000" b="1" dirty="0">
              <a:solidFill>
                <a:srgbClr val="C00000"/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1736" y="1357298"/>
            <a:ext cx="61436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Электромагнитная катапульта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Проходит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испытания в ВВС США.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Электромагнитная катапульта для российского авианос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5286412" cy="39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современных катапульт</a:t>
            </a:r>
            <a:endParaRPr lang="ru-RU" sz="4000" b="1" dirty="0">
              <a:solidFill>
                <a:srgbClr val="C00000"/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1736" y="1357298"/>
            <a:ext cx="61436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Рельсотрон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Разновидность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электромагнитной катапульты.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xdsl.ru/wp-content/uploads/2017/05/uss_millinocket_railgu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0"/>
            <a:ext cx="2875410" cy="167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nauka21vek.ru/wp-content/uploads/2010/09/elhvrailt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14620"/>
            <a:ext cx="2857520" cy="172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Катапульта в космос: на что будет способен гигантский российский рельсотр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72008"/>
            <a:ext cx="3643338" cy="20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298" y="1285860"/>
            <a:ext cx="6347048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мне точку опоры,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переверну весь мир»</a:t>
            </a:r>
          </a:p>
          <a:p>
            <a:pPr marL="0" indent="0" algn="just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3.bp.blogspot.com/_LK6q3rXwEWg/TM3alX__UOI/AAAAAAAAAAM/32jywhK4an8/s1600/catapult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4026108" cy="302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70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Практическая часть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Оборудование и материалы</a:t>
            </a:r>
            <a:endParaRPr lang="ru-RU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Катапульта\DSCF2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143380"/>
            <a:ext cx="2747797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Катапульта\DSCF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80" y="1465430"/>
            <a:ext cx="3006452" cy="2254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Катапульта\DSCF2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357298"/>
            <a:ext cx="2071702" cy="229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143380"/>
            <a:ext cx="2666944" cy="200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288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</a:rPr>
              <a:t>Этапы работы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Катапульта\DSCF2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193848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I:\Катапульта\DSCF2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572008"/>
            <a:ext cx="1785950" cy="211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357430"/>
            <a:ext cx="2666944" cy="200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</a:rPr>
              <a:t>Этапы работы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SCF2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714488"/>
            <a:ext cx="240824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I:\Катапульта\DSCF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2500330" cy="283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Исследование зависимости дальности полета катапульты от длины рычага</a:t>
            </a:r>
            <a:endParaRPr lang="ru-RU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43174" y="2071678"/>
          <a:ext cx="5929353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51"/>
                <a:gridCol w="1976451"/>
                <a:gridCol w="197645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Длина рычага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Масса груза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Дальность полета</a:t>
                      </a:r>
                      <a:endParaRPr lang="ru-RU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см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64 см</a:t>
                      </a: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ru-RU" baseline="0" dirty="0" smtClean="0"/>
                        <a:t>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 см</a:t>
                      </a: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 см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8860" y="6000769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чем меньше длина рычага, тем меньше дальность полета.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ndara" pitchFamily="34" charset="0"/>
              </a:rPr>
              <a:t>Выводы</a:t>
            </a:r>
            <a:endParaRPr lang="ru-RU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488" y="1714488"/>
            <a:ext cx="52864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В ходе изучения литературы различных источников  понял, насколько катапульты важны были во все времена для человечества.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Сконструировал модель действующей  катапульты  из подручного материала.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 исследовании дальности полета снаряда, убедился, что она зависит от длины рычага.  Чем больше длина рычага, тем больше дальность полета снаряда.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chemeClr val="accent2">
                  <a:lumMod val="50000"/>
                </a:schemeClr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85736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Паровые катапульты на авианосцах, СПРАВОЧНИК . </a:t>
            </a:r>
            <a:r>
              <a:rPr lang="en-US" sz="2000" dirty="0" smtClean="0">
                <a:hlinkClick r:id="rId2"/>
              </a:rPr>
              <a:t>http://foto-history.livejournal.com/9798686.html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Сайт «Военное обозрение».  </a:t>
            </a:r>
            <a:r>
              <a:rPr lang="en-US" sz="2000" dirty="0" smtClean="0">
                <a:hlinkClick r:id="rId3"/>
              </a:rPr>
              <a:t>https://topwar.ru/45030-elektromagnitnaya-katapulta-dlya-rossiyskogo-avianosca.html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Википедия</a:t>
            </a:r>
            <a:r>
              <a:rPr lang="ru-RU" sz="2000" dirty="0" smtClean="0"/>
              <a:t> - свободная энциклопедия. </a:t>
            </a:r>
            <a:r>
              <a:rPr lang="en-US" sz="2000" dirty="0" smtClean="0">
                <a:hlinkClick r:id="rId4"/>
              </a:rPr>
              <a:t>https://ru.wikipedia.org/wiki/%D0%AD%D0%BB%D0%B5%D0%BA%D1%82%D1%80%D0%BE%D0%BC%D0%B0%D0%B3%D0%BD%D0%B8%D1%82%D0%BD%D0%B0%D1%8F_%D0%BA%D0%B0%D1%82%D0%B0%D0%BF%D1%83%D0%BB%D1%8C%D1%82%D0%B0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Катапульта в космос: на что будет способен гигантский российский </a:t>
            </a:r>
            <a:r>
              <a:rPr lang="ru-RU" sz="2000" dirty="0" err="1" smtClean="0"/>
              <a:t>рельсотрон</a:t>
            </a:r>
            <a:r>
              <a:rPr lang="ru-RU" sz="2000" dirty="0" smtClean="0"/>
              <a:t>. </a:t>
            </a:r>
            <a:r>
              <a:rPr lang="en-US" sz="2000" dirty="0" smtClean="0">
                <a:hlinkClick r:id="rId5"/>
              </a:rPr>
              <a:t>https://tvzvezda.ru/news/opk/content/201607200808-5ph2.htm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57166"/>
            <a:ext cx="6589966" cy="10604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7422" y="1214422"/>
            <a:ext cx="30003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Физика наука экспериментальная и создание приборов своими руками способствует лучшему усвоению законов и явлений!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285860"/>
            <a:ext cx="3000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настоящее время используется вид катапульты – </a:t>
            </a:r>
            <a:r>
              <a:rPr lang="ru-RU" sz="2000" b="1" dirty="0" err="1" smtClean="0">
                <a:solidFill>
                  <a:srgbClr val="002060"/>
                </a:solidFill>
              </a:rPr>
              <a:t>рельсотрон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 Оружие</a:t>
            </a:r>
            <a:r>
              <a:rPr lang="ru-RU" sz="2000" b="1" dirty="0" smtClean="0">
                <a:solidFill>
                  <a:srgbClr val="002060"/>
                </a:solidFill>
              </a:rPr>
              <a:t>, запускающее снаряды с помощью электромагнитного </a:t>
            </a:r>
            <a:r>
              <a:rPr lang="ru-RU" sz="2000" b="1" dirty="0" smtClean="0">
                <a:solidFill>
                  <a:srgbClr val="002060"/>
                </a:solidFill>
              </a:rPr>
              <a:t>ускорения.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http://www.membrana.ru/storage/img/v/v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929066"/>
            <a:ext cx="4322883" cy="246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29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2968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_BosaNovaDc2Fr" pitchFamily="82" charset="-52"/>
              </a:rPr>
              <a:t>.</a:t>
            </a:r>
            <a:endParaRPr lang="ru-RU" sz="4000" b="1" dirty="0">
              <a:solidFill>
                <a:srgbClr val="C00000"/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IM\Desktop\1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2216395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3" descr="C:\Users\TIM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72008"/>
            <a:ext cx="238400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14546" y="1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Цель проекта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катапульту из подручного материала.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500174"/>
            <a:ext cx="31432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  Задачи: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3. Изучить  литературу по данной </a:t>
            </a:r>
            <a:r>
              <a:rPr lang="ru-RU" b="1" dirty="0" smtClean="0">
                <a:solidFill>
                  <a:srgbClr val="002060"/>
                </a:solidFill>
              </a:rPr>
              <a:t>теме.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2. Изготовить катапульту из подручных </a:t>
            </a:r>
            <a:r>
              <a:rPr lang="ru-RU" b="1" dirty="0" smtClean="0">
                <a:solidFill>
                  <a:srgbClr val="002060"/>
                </a:solidFill>
              </a:rPr>
              <a:t>материалов.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1. Провести исследование о зависимости дальности полета от длины </a:t>
            </a:r>
            <a:r>
              <a:rPr lang="ru-RU" b="1" dirty="0" smtClean="0">
                <a:solidFill>
                  <a:srgbClr val="002060"/>
                </a:solidFill>
              </a:rPr>
              <a:t>рычага.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Проблема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00298" y="1571612"/>
            <a:ext cx="6143668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 это сделать, из какого материала и с помощью каких инструментов?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знания нам понадобятся?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-Где собирать информацию?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http://kingofwallpapers.com/catapult/catapult-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Объект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исследования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7422" y="128586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Катапульта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7" name="Picture 1" descr="C:\Users\TIM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2288676" cy="1714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3286124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Предмет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исследования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786322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Создание действующей модели катапульты.  Исследование дальности полета снаряда.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Методы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исследования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298" y="1643050"/>
            <a:ext cx="25003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-сбор материалов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-анализ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-наблюдение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-эксперимент.</a:t>
            </a:r>
          </a:p>
          <a:p>
            <a:endParaRPr lang="ru-RU" dirty="0"/>
          </a:p>
        </p:txBody>
      </p:sp>
      <p:pic>
        <p:nvPicPr>
          <p:cNvPr id="6146" name="Picture 2" descr="http://i130.photobucket.com/albums/p263/HeroSK/Ballisti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0"/>
            <a:ext cx="3100382" cy="364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Работа проводилась по следующей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схеме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3143240" y="1500174"/>
          <a:ext cx="521497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Теоретическая часть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userscontent2.emaze.com/images/6014deef-937e-4cd8-a128-e3386170d9e8/052d394c-5bd4-49d6-8c6f-0b48db55b2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4686">
            <a:off x="2642286" y="2174220"/>
            <a:ext cx="3549605" cy="158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www.aboutbritain.com/images/articles/big/medieval-weapons-battering-ram-36793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857364"/>
            <a:ext cx="2024065" cy="202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cs8.pikabu.ru/post_img/2016/12/14/7/148171460715992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hobbi36.ru/images/ii11/1394696559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00570"/>
            <a:ext cx="2240202" cy="196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433</Words>
  <Application>Microsoft Office PowerPoint</Application>
  <PresentationFormat>Экран (4:3)</PresentationFormat>
  <Paragraphs>119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МКОУ «Табулгинская средняя общеобразовательная школа  им. П.Д.Слюсарева» Чистоозерного  района  Новосибирской  области    </vt:lpstr>
      <vt:lpstr>Эпиграф</vt:lpstr>
      <vt:lpstr>Актуальность</vt:lpstr>
      <vt:lpstr>.</vt:lpstr>
      <vt:lpstr>Проблема</vt:lpstr>
      <vt:lpstr>Объект исследования</vt:lpstr>
      <vt:lpstr>Методы исследования</vt:lpstr>
      <vt:lpstr>Работа проводилась по следующей схеме</vt:lpstr>
      <vt:lpstr>Теоретическая часть</vt:lpstr>
      <vt:lpstr>Термин «Катапульта»</vt:lpstr>
      <vt:lpstr>Теоретическая часть</vt:lpstr>
      <vt:lpstr>Теоретическая часть</vt:lpstr>
      <vt:lpstr>Теоретическая часть</vt:lpstr>
      <vt:lpstr>Теоретическая часть</vt:lpstr>
      <vt:lpstr>Теоретическая часть</vt:lpstr>
      <vt:lpstr>Виды  современных катапульт</vt:lpstr>
      <vt:lpstr>Виды  современных катапульт</vt:lpstr>
      <vt:lpstr>Виды  современных катапульт</vt:lpstr>
      <vt:lpstr>Виды  современных катапульт</vt:lpstr>
      <vt:lpstr>Практическая часть Оборудование и материалы</vt:lpstr>
      <vt:lpstr>Этапы работы</vt:lpstr>
      <vt:lpstr>Этапы работы</vt:lpstr>
      <vt:lpstr>  Исследование зависимости дальности полета катапульты от длины рычага</vt:lpstr>
      <vt:lpstr>Выводы</vt:lpstr>
      <vt:lpstr>Слайд 25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теме:</dc:title>
  <dc:creator>Учитель</dc:creator>
  <cp:lastModifiedBy>user</cp:lastModifiedBy>
  <cp:revision>59</cp:revision>
  <dcterms:modified xsi:type="dcterms:W3CDTF">2018-02-07T13:10:09Z</dcterms:modified>
</cp:coreProperties>
</file>