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1" r:id="rId2"/>
    <p:sldId id="282" r:id="rId3"/>
    <p:sldId id="257" r:id="rId4"/>
    <p:sldId id="283" r:id="rId5"/>
    <p:sldId id="260" r:id="rId6"/>
    <p:sldId id="265" r:id="rId7"/>
    <p:sldId id="263" r:id="rId8"/>
    <p:sldId id="264" r:id="rId9"/>
    <p:sldId id="288" r:id="rId10"/>
    <p:sldId id="266" r:id="rId11"/>
    <p:sldId id="270" r:id="rId12"/>
    <p:sldId id="267" r:id="rId13"/>
    <p:sldId id="284" r:id="rId14"/>
    <p:sldId id="287" r:id="rId15"/>
    <p:sldId id="289" r:id="rId16"/>
    <p:sldId id="269" r:id="rId17"/>
    <p:sldId id="278" r:id="rId18"/>
    <p:sldId id="279" r:id="rId19"/>
    <p:sldId id="280" r:id="rId20"/>
    <p:sldId id="275" r:id="rId21"/>
    <p:sldId id="277" r:id="rId22"/>
    <p:sldId id="276" r:id="rId23"/>
    <p:sldId id="273" r:id="rId24"/>
    <p:sldId id="286" r:id="rId25"/>
    <p:sldId id="281" r:id="rId26"/>
    <p:sldId id="25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85D8A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AACF0-3234-4689-A3BC-1E50B127C7F4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688C3-E140-4031-AD7D-1A1F10234B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907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55FAFC-F37E-4026-8187-3DA7F33D26A9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0lik.ru/uploads/posts/2009-12/1260810784_0lik.ru_f31307236e09.jpg" TargetMode="External"/><Relationship Id="rId7" Type="http://schemas.openxmlformats.org/officeDocument/2006/relationships/hyperlink" Target="http://pedsovet.su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odst.ru/pix/user_files/2/3652/bubency.mp3" TargetMode="External"/><Relationship Id="rId5" Type="http://schemas.openxmlformats.org/officeDocument/2006/relationships/hyperlink" Target="http://s0.pic4you.ru/allimage/y2011/10-15/12216/1292780.png" TargetMode="External"/><Relationship Id="rId4" Type="http://schemas.openxmlformats.org/officeDocument/2006/relationships/hyperlink" Target="http://img0.liveinternet.ru/images/attach/c/6/92/740/92740632_large_5040093_Rysskayazima18.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971600" y="1844824"/>
            <a:ext cx="7242598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Урок </a:t>
            </a:r>
            <a:r>
              <a:rPr lang="ru-RU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русского языка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6 «б» класс</a:t>
            </a:r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>
          <a:xfrm>
            <a:off x="4788024" y="3645024"/>
            <a:ext cx="3929090" cy="3566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Tangerine" pitchFamily="2" charset="0"/>
                <a:cs typeface="Times New Roman" pitchFamily="18" charset="0"/>
              </a:rPr>
              <a:t>Автор : Наталья Михайловна Добжанская</a:t>
            </a:r>
            <a:endParaRPr kumimoji="0" lang="ru-RU" sz="1600" i="0" u="none" strike="noStrike" kern="1200" cap="none" spc="0" normalizeH="0" baseline="0" noProof="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uLnTx/>
              <a:uFillTx/>
              <a:ea typeface="Tangerin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332656"/>
            <a:ext cx="6572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КОУ «Калачинская  </a:t>
            </a:r>
            <a:r>
              <a:rPr lang="ru-RU" sz="22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адаптивная школа-интернат »</a:t>
            </a:r>
            <a:endParaRPr lang="ru-RU" sz="2200" b="1" dirty="0">
              <a:solidFill>
                <a:schemeClr val="bg1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714752"/>
            <a:ext cx="857224" cy="314324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6021288"/>
            <a:ext cx="1836400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2014-2015 </a:t>
            </a:r>
            <a:r>
              <a:rPr lang="ru-RU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уч.год</a:t>
            </a:r>
            <a:endParaRPr lang="ru-RU" dirty="0">
              <a:ln>
                <a:solidFill>
                  <a:schemeClr val="tx2">
                    <a:lumMod val="50000"/>
                  </a:schemeClr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бенц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урок письма\сосулькаа.jpg"/>
          <p:cNvPicPr>
            <a:picLocks noChangeAspect="1" noChangeArrowheads="1"/>
          </p:cNvPicPr>
          <p:nvPr/>
        </p:nvPicPr>
        <p:blipFill>
          <a:blip r:embed="rId2" cstate="print"/>
          <a:srcRect l="24450"/>
          <a:stretch>
            <a:fillRect/>
          </a:stretch>
        </p:blipFill>
        <p:spPr bwMode="auto">
          <a:xfrm>
            <a:off x="4067944" y="1148853"/>
            <a:ext cx="1551048" cy="2424980"/>
          </a:xfrm>
          <a:prstGeom prst="rect">
            <a:avLst/>
          </a:prstGeom>
          <a:noFill/>
        </p:spPr>
      </p:pic>
      <p:pic>
        <p:nvPicPr>
          <p:cNvPr id="3077" name="Picture 5" descr="G:\урок письма\ш9уба.jpg"/>
          <p:cNvPicPr>
            <a:picLocks noChangeAspect="1" noChangeArrowheads="1"/>
          </p:cNvPicPr>
          <p:nvPr/>
        </p:nvPicPr>
        <p:blipFill>
          <a:blip r:embed="rId3" cstate="print"/>
          <a:srcRect l="20000" r="22857"/>
          <a:stretch>
            <a:fillRect/>
          </a:stretch>
        </p:blipFill>
        <p:spPr bwMode="auto">
          <a:xfrm>
            <a:off x="6399817" y="1171356"/>
            <a:ext cx="1584176" cy="2520280"/>
          </a:xfrm>
          <a:prstGeom prst="rect">
            <a:avLst/>
          </a:prstGeom>
          <a:noFill/>
        </p:spPr>
      </p:pic>
      <p:pic>
        <p:nvPicPr>
          <p:cNvPr id="3078" name="Picture 6" descr="C:\Users\User\Desktop\imgpreview.jpg"/>
          <p:cNvPicPr>
            <a:picLocks noChangeAspect="1" noChangeArrowheads="1"/>
          </p:cNvPicPr>
          <p:nvPr/>
        </p:nvPicPr>
        <p:blipFill>
          <a:blip r:embed="rId4" cstate="print"/>
          <a:srcRect r="3704" b="3333"/>
          <a:stretch>
            <a:fillRect/>
          </a:stretch>
        </p:blipFill>
        <p:spPr bwMode="auto">
          <a:xfrm>
            <a:off x="971600" y="1196752"/>
            <a:ext cx="2088232" cy="232918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1560" y="4077072"/>
            <a:ext cx="80013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dirty="0" smtClean="0">
                <a:ln>
                  <a:solidFill>
                    <a:srgbClr val="385D8A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снежинка       сосулька      шуба</a:t>
            </a:r>
            <a:endParaRPr lang="ru-RU" sz="4000" dirty="0">
              <a:ln>
                <a:solidFill>
                  <a:srgbClr val="385D8A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4092" y="3919017"/>
            <a:ext cx="640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ж.р.                                           </a:t>
            </a:r>
            <a:r>
              <a:rPr lang="ru-RU" sz="20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ж.р</a:t>
            </a:r>
            <a:r>
              <a:rPr lang="ru-RU" sz="2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                          ж.р.</a:t>
            </a:r>
            <a:endParaRPr lang="ru-RU" sz="20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63870" y="3921458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сущ.,                                         сущ.,                         сущ.,                      </a:t>
            </a:r>
            <a:endParaRPr lang="ru-RU" sz="20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755576" y="764704"/>
            <a:ext cx="7747121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 w="19050">
                  <a:solidFill>
                    <a:srgbClr val="002060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«Правописание родовых окончаний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имён прилагательных женского рода».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708920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Задача: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научиться правильно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определять и писать окончания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имён прилагательных женского рода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80728"/>
            <a:ext cx="2635145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dirty="0" smtClean="0">
                <a:ln>
                  <a:solidFill>
                    <a:srgbClr val="385D8A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снежинка </a:t>
            </a:r>
          </a:p>
          <a:p>
            <a:pPr>
              <a:lnSpc>
                <a:spcPct val="150000"/>
              </a:lnSpc>
            </a:pPr>
            <a:r>
              <a:rPr lang="ru-RU" sz="4400" dirty="0" smtClean="0">
                <a:ln>
                  <a:solidFill>
                    <a:srgbClr val="385D8A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сосулька </a:t>
            </a:r>
          </a:p>
          <a:p>
            <a:pPr>
              <a:lnSpc>
                <a:spcPct val="150000"/>
              </a:lnSpc>
            </a:pPr>
            <a:r>
              <a:rPr lang="ru-RU" sz="4400" dirty="0" smtClean="0">
                <a:ln>
                  <a:solidFill>
                    <a:srgbClr val="385D8A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шуба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052736"/>
            <a:ext cx="1382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сущ., </a:t>
            </a:r>
            <a:r>
              <a:rPr lang="ru-RU" sz="24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ж.р</a:t>
            </a:r>
            <a:endParaRPr lang="ru-RU" sz="24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988840"/>
            <a:ext cx="1382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сущ., </a:t>
            </a:r>
            <a:r>
              <a:rPr lang="ru-RU" sz="24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ж.р</a:t>
            </a:r>
            <a:endParaRPr lang="ru-RU" sz="24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4518" y="2974305"/>
            <a:ext cx="1382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сущ., </a:t>
            </a:r>
            <a:r>
              <a:rPr lang="ru-RU" sz="24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ж.р</a:t>
            </a:r>
            <a:endParaRPr lang="ru-RU" sz="24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1196752"/>
            <a:ext cx="20906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n>
                  <a:solidFill>
                    <a:srgbClr val="385D8A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красив..</a:t>
            </a:r>
            <a:endParaRPr lang="ru-RU" sz="4400" dirty="0">
              <a:ln>
                <a:solidFill>
                  <a:srgbClr val="385D8A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32672" y="3280330"/>
            <a:ext cx="16498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err="1" smtClean="0">
                <a:ln>
                  <a:solidFill>
                    <a:srgbClr val="385D8A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зимн</a:t>
            </a:r>
            <a:r>
              <a:rPr lang="ru-RU" sz="4400" dirty="0" smtClean="0">
                <a:ln>
                  <a:solidFill>
                    <a:srgbClr val="385D8A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endParaRPr lang="ru-RU" sz="4400" dirty="0">
              <a:ln>
                <a:solidFill>
                  <a:srgbClr val="385D8A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15939" y="2132855"/>
            <a:ext cx="19399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err="1" smtClean="0">
                <a:ln>
                  <a:solidFill>
                    <a:srgbClr val="385D8A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длинн</a:t>
            </a:r>
            <a:r>
              <a:rPr lang="ru-RU" sz="4400" dirty="0" smtClean="0">
                <a:ln>
                  <a:solidFill>
                    <a:srgbClr val="385D8A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endParaRPr lang="ru-RU" sz="4400" dirty="0">
              <a:ln>
                <a:solidFill>
                  <a:srgbClr val="385D8A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31840" y="1196752"/>
            <a:ext cx="21008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(как</a:t>
            </a:r>
            <a:r>
              <a:rPr lang="ru-RU" sz="4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sz="4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?)</a:t>
            </a:r>
            <a:endParaRPr lang="ru-RU" sz="4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2132856"/>
            <a:ext cx="21008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(как</a:t>
            </a:r>
            <a:r>
              <a:rPr lang="ru-RU" sz="4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sz="4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?)</a:t>
            </a:r>
            <a:endParaRPr lang="ru-RU" sz="4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31840" y="3212976"/>
            <a:ext cx="21008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(как</a:t>
            </a:r>
            <a:r>
              <a:rPr lang="ru-RU" sz="4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sz="4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?)</a:t>
            </a:r>
            <a:endParaRPr lang="ru-RU" sz="4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32240" y="1196752"/>
            <a:ext cx="6944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endParaRPr lang="ru-RU" sz="44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03461" y="2122888"/>
            <a:ext cx="6944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endParaRPr lang="ru-RU" sz="44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51855" y="3277318"/>
            <a:ext cx="7040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яя</a:t>
            </a:r>
            <a:endParaRPr lang="ru-RU" sz="44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24128" y="1052736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ж.р.</a:t>
            </a:r>
            <a:endParaRPr lang="ru-RU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80112" y="2060848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ж.р.</a:t>
            </a:r>
            <a:endParaRPr lang="ru-RU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652120" y="3140968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ж.р</a:t>
            </a:r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7" grpId="0"/>
      <p:bldP spid="18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259632" y="559486"/>
            <a:ext cx="6979603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 w="1270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</a:t>
            </a:r>
            <a:r>
              <a:rPr kumimoji="0" lang="ru-RU" sz="4400" b="0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Имена прилагательные ж.р.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отвечают на вопрос </a:t>
            </a:r>
            <a:r>
              <a:rPr kumimoji="0" lang="ru-RU" sz="4400" b="0" i="1" u="none" strike="noStrike" cap="none" normalizeH="0" baseline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какая?</a:t>
            </a:r>
            <a:r>
              <a:rPr kumimoji="0" lang="ru-RU" sz="4400" b="0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имеют окончания </a:t>
            </a:r>
            <a:r>
              <a:rPr kumimoji="0" lang="ru-RU" sz="4400" b="0" i="1" u="none" strike="noStrike" cap="none" normalizeH="0" baseline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4400" b="0" i="1" u="none" strike="noStrike" cap="none" normalizeH="0" baseline="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ая</a:t>
            </a:r>
            <a:r>
              <a:rPr kumimoji="0" lang="ru-RU" sz="4400" b="0" i="1" u="none" strike="noStrike" cap="none" normalizeH="0" baseline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-</a:t>
            </a:r>
            <a:r>
              <a:rPr kumimoji="0" lang="ru-RU" sz="4400" b="0" i="1" u="none" strike="noStrike" cap="none" normalizeH="0" baseline="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яя</a:t>
            </a:r>
            <a:r>
              <a:rPr kumimoji="0" lang="ru-RU" sz="4400" b="0" i="1" u="none" strike="noStrike" cap="none" normalizeH="0" baseline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66492772_2748155cef2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12968" cy="63226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2204864"/>
            <a:ext cx="6120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ln w="28575">
                  <a:solidFill>
                    <a:srgbClr val="002060"/>
                  </a:solidFill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Зарядка для глаз</a:t>
            </a:r>
            <a:endParaRPr lang="ru-RU" sz="6000" dirty="0">
              <a:ln w="28575">
                <a:solidFill>
                  <a:srgbClr val="002060"/>
                </a:solidFill>
              </a:ln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5"/>
          <p:cNvSpPr>
            <a:spLocks noChangeArrowheads="1"/>
          </p:cNvSpPr>
          <p:nvPr/>
        </p:nvSpPr>
        <p:spPr bwMode="auto">
          <a:xfrm>
            <a:off x="1285852" y="500042"/>
            <a:ext cx="1082675" cy="1000125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7500938" y="428625"/>
            <a:ext cx="1082675" cy="1011238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57188" y="5500688"/>
            <a:ext cx="1082675" cy="1011237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7643833" y="5409407"/>
            <a:ext cx="1082675" cy="1011237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357158" y="1857364"/>
            <a:ext cx="1082675" cy="1011238"/>
          </a:xfrm>
          <a:prstGeom prst="ellipse">
            <a:avLst/>
          </a:prstGeom>
          <a:gradFill>
            <a:gsLst>
              <a:gs pos="0">
                <a:srgbClr val="03D4A8"/>
              </a:gs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dirty="0">
              <a:ln>
                <a:solidFill>
                  <a:srgbClr val="00B0F0"/>
                </a:solidFill>
              </a:ln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0">
                    <a:schemeClr val="tx2">
                      <a:lumMod val="60000"/>
                      <a:lumOff val="40000"/>
                    </a:schemeClr>
                  </a:gs>
                  <a:gs pos="0">
                    <a:schemeClr val="tx2">
                      <a:lumMod val="60000"/>
                      <a:lumOff val="40000"/>
                    </a:schemeClr>
                  </a:gs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</a:endParaRP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6228184" y="5389536"/>
            <a:ext cx="1082675" cy="1011238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382439" y="5500702"/>
            <a:ext cx="1082675" cy="1011237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7500938" y="428625"/>
            <a:ext cx="1082675" cy="1011238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4857752" y="3929066"/>
            <a:ext cx="1082675" cy="1011238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4000496" y="2071678"/>
            <a:ext cx="1082675" cy="1011238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3643306" y="4000504"/>
            <a:ext cx="1082675" cy="1011238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2214546" y="2714620"/>
            <a:ext cx="1082675" cy="1011238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7606998" y="2868602"/>
            <a:ext cx="1082675" cy="1011237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39 -0.02381 L 0.70173 -0.02381 L 0.70173 0.7207 L -0.10139 0.7207 L -0.10139 -0.02381 Z " pathEditMode="relative" rAng="0" ptsTypes="FFFFF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56" y="37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" presetClass="exit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5723E-6 L -0.39531 -0.003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0"/>
                            </p:stCondLst>
                            <p:childTnLst>
                              <p:par>
                                <p:cTn id="26" presetID="1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531 -0.0037 L 0.00261 0.66737 L -0.79288 0.66737 L -0.39531 -0.0037 Z " pathEditMode="relative" rAng="0" ptsTypes="FFFF">
                                      <p:cBhvr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000"/>
                            </p:stCondLst>
                            <p:childTnLst>
                              <p:par>
                                <p:cTn id="34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000"/>
                            </p:stCondLst>
                            <p:childTnLst>
                              <p:par>
                                <p:cTn id="39" presetID="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594 -0.74328 C 0.554 -0.74328 0.69132 -0.5787 0.69132 -0.37569 C 0.69132 -0.17338 0.554 -0.0081 0.38594 -0.0081 C 0.21754 -0.0081 0.08108 -0.17338 0.08108 -0.37569 C 0.08108 -0.5787 0.21754 -0.74328 0.38594 -0.74328 Z " pathEditMode="relative" rAng="0" ptsTypes="fffff">
                                      <p:cBhvr>
                                        <p:cTn id="4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0"/>
                            </p:stCondLst>
                            <p:childTnLst>
                              <p:par>
                                <p:cTn id="42" presetID="2" presetClass="exit" presetSubtype="1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000"/>
                            </p:stCondLst>
                            <p:childTnLst>
                              <p:par>
                                <p:cTn id="47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6000"/>
                            </p:stCondLst>
                            <p:childTnLst>
                              <p:par>
                                <p:cTn id="5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-3.33333E-6 L -0.79653 -0.74236 L -0.00173 -0.74467 L -0.8 -3.33333E-6 L -1.38889E-6 -3.33333E-6 " pathEditMode="relative" rAng="0" ptsTypes="AAAAA">
                                      <p:cBhvr>
                                        <p:cTn id="5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" y="-3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000"/>
                            </p:stCondLst>
                            <p:childTnLst>
                              <p:par>
                                <p:cTn id="55" presetID="2" presetClass="exit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40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4500"/>
                            </p:stCondLst>
                            <p:childTnLst>
                              <p:par>
                                <p:cTn id="67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0"/>
                            </p:stCondLst>
                            <p:childTnLst>
                              <p:par>
                                <p:cTn id="74" presetID="2" presetClass="exit" presetSubtype="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8000"/>
                            </p:stCondLst>
                            <p:childTnLst>
                              <p:par>
                                <p:cTn id="7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8500"/>
                            </p:stCondLst>
                            <p:childTnLst>
                              <p:par>
                                <p:cTn id="86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9000"/>
                            </p:stCondLst>
                            <p:childTnLst>
                              <p:par>
                                <p:cTn id="93" presetID="2" presetClass="exit" presetSubtype="3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2000"/>
                            </p:stCondLst>
                            <p:childTnLst>
                              <p:par>
                                <p:cTn id="9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05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3000"/>
                            </p:stCondLst>
                            <p:childTnLst>
                              <p:par>
                                <p:cTn id="112" presetID="2" presetClass="exit" presetSubtype="9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6000"/>
                            </p:stCondLst>
                            <p:childTnLst>
                              <p:par>
                                <p:cTn id="1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6500"/>
                            </p:stCondLst>
                            <p:childTnLst>
                              <p:par>
                                <p:cTn id="124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7000"/>
                            </p:stCondLst>
                            <p:childTnLst>
                              <p:par>
                                <p:cTn id="131" presetID="2" presetClass="exit" presetSubtype="1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0000"/>
                            </p:stCondLst>
                            <p:childTnLst>
                              <p:par>
                                <p:cTn id="1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0500"/>
                            </p:stCondLst>
                            <p:childTnLst>
                              <p:par>
                                <p:cTn id="143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1000"/>
                            </p:stCondLst>
                            <p:childTnLst>
                              <p:par>
                                <p:cTn id="150" presetID="1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63000"/>
                            </p:stCondLst>
                            <p:childTnLst>
                              <p:par>
                                <p:cTn id="166" presetID="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2" name="Picture 16" descr="C:\Users\User\Desktop\0_483c1_45fa93b4_X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1132" y="1268760"/>
            <a:ext cx="3793009" cy="50072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500034" y="642918"/>
            <a:ext cx="5346720" cy="483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n w="19050"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 деревьям серебристая</a:t>
            </a:r>
          </a:p>
          <a:p>
            <a:r>
              <a:rPr lang="ru-RU" sz="3600" dirty="0" smtClean="0">
                <a:ln w="19050"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Перебросилась фата,         </a:t>
            </a:r>
          </a:p>
          <a:p>
            <a:r>
              <a:rPr lang="ru-RU" sz="3600" dirty="0" smtClean="0">
                <a:ln w="19050"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Белоснежная, пушистая, </a:t>
            </a:r>
          </a:p>
          <a:p>
            <a:pPr>
              <a:spcAft>
                <a:spcPts val="1200"/>
              </a:spcAft>
            </a:pPr>
            <a:r>
              <a:rPr lang="ru-RU" sz="3600" dirty="0" smtClean="0">
                <a:ln w="19050"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Кружевная красота!</a:t>
            </a:r>
          </a:p>
          <a:p>
            <a:pPr>
              <a:spcBef>
                <a:spcPts val="1200"/>
              </a:spcBef>
            </a:pPr>
            <a:r>
              <a:rPr lang="ru-RU" sz="3600" dirty="0" smtClean="0">
                <a:ln w="19050"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 себя берёзка грустная </a:t>
            </a:r>
          </a:p>
          <a:p>
            <a:r>
              <a:rPr lang="ru-RU" sz="3600" dirty="0" smtClean="0">
                <a:ln w="19050"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Не могла узнать сама –   </a:t>
            </a:r>
          </a:p>
          <a:p>
            <a:r>
              <a:rPr lang="ru-RU" sz="3600" dirty="0" smtClean="0">
                <a:ln w="19050"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Так украсила искусная</a:t>
            </a:r>
          </a:p>
          <a:p>
            <a:r>
              <a:rPr lang="ru-RU" sz="3600" dirty="0" smtClean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Ветк</a:t>
            </a:r>
            <a:r>
              <a:rPr lang="ru-RU" sz="3600" dirty="0" smtClean="0">
                <a:ln w="19050"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 деревца зима.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987824" y="5373216"/>
            <a:ext cx="3201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сущ.(?) прил.</a:t>
            </a:r>
            <a:endParaRPr lang="ru-RU" sz="4000" dirty="0">
              <a:ln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827584" y="476672"/>
            <a:ext cx="7193829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11438" algn="l"/>
              </a:tabLst>
            </a:pPr>
            <a:r>
              <a:rPr kumimoji="0" lang="ru-RU" sz="4400" b="1" i="0" u="none" strike="noStrike" cap="none" normalizeH="0" baseline="0" dirty="0" smtClean="0">
                <a:ln w="285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Итог урока</a:t>
            </a:r>
            <a:endParaRPr lang="ru-RU" sz="4400" b="1" dirty="0" smtClean="0">
              <a:ln w="28575"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11438" algn="l"/>
              </a:tabLst>
            </a:pPr>
            <a:endParaRPr kumimoji="0" lang="ru-RU" sz="4400" b="0" i="0" u="none" strike="noStrike" cap="none" normalizeH="0" baseline="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1438" algn="l"/>
              </a:tabLst>
            </a:pPr>
            <a:r>
              <a:rPr kumimoji="0" lang="ru-RU" sz="4400" b="0" i="0" u="none" strike="noStrike" cap="none" normalizeH="0" baseline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Над какой темой работали?</a:t>
            </a:r>
            <a:endParaRPr kumimoji="0" lang="ru-RU" sz="4400" b="0" i="0" u="none" strike="noStrike" cap="none" normalizeH="0" baseline="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1438" algn="l"/>
              </a:tabLst>
            </a:pPr>
            <a:r>
              <a:rPr kumimoji="0" lang="ru-RU" sz="4400" b="0" i="0" u="none" strike="noStrike" cap="none" normalizeH="0" baseline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Чему научились? 	</a:t>
            </a:r>
            <a:endParaRPr kumimoji="0" lang="ru-RU" sz="4400" b="0" i="0" u="none" strike="noStrike" cap="none" normalizeH="0" baseline="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1438" algn="l"/>
              </a:tabLst>
            </a:pPr>
            <a:r>
              <a:rPr kumimoji="0" lang="ru-RU" sz="4400" b="0" i="0" u="none" strike="noStrike" cap="none" normalizeH="0" baseline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Что для этого сделали?</a:t>
            </a:r>
            <a:endParaRPr kumimoji="0" lang="ru-RU" sz="4400" b="0" i="0" u="none" strike="noStrike" cap="none" normalizeH="0" baseline="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547664" y="620688"/>
            <a:ext cx="6465616" cy="4547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11438" algn="l"/>
              </a:tabLst>
            </a:pPr>
            <a:r>
              <a:rPr kumimoji="0" lang="ru-RU" sz="4400" b="1" i="0" u="none" strike="noStrike" cap="none" normalizeH="0" baseline="0" dirty="0" smtClean="0">
                <a:ln w="28575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Рефлексия</a:t>
            </a:r>
            <a:endParaRPr kumimoji="0" lang="ru-RU" sz="4400" b="0" i="0" u="none" strike="noStrike" cap="none" normalizeH="0" baseline="0" dirty="0" smtClean="0">
              <a:ln w="28575"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1438" algn="l"/>
              </a:tabLst>
            </a:pPr>
            <a:endParaRPr kumimoji="0" lang="ru-RU" sz="3600" b="0" i="0" u="none" strike="noStrike" cap="none" normalizeH="0" baseline="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1438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-Я УЗНАЛ (-А) …</a:t>
            </a:r>
            <a:endParaRPr kumimoji="0" lang="ru-RU" sz="3600" b="0" i="0" u="none" strike="noStrike" cap="none" normalizeH="0" baseline="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1438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МНЕ УДАЛОСЬ … </a:t>
            </a:r>
            <a:endParaRPr kumimoji="0" lang="ru-RU" sz="3600" b="0" i="0" u="none" strike="noStrike" cap="none" normalizeH="0" baseline="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1438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ВЫЗВАЛО ЗАТРУДНЕНИЯ ...</a:t>
            </a:r>
            <a:endParaRPr kumimoji="0" lang="ru-RU" sz="3600" b="0" i="0" u="none" strike="noStrike" cap="none" normalizeH="0" baseline="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1438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НАДО ПОРАБОТАТЬ НАД …</a:t>
            </a:r>
            <a:endParaRPr kumimoji="0" lang="ru-RU" sz="3600" b="0" i="0" u="none" strike="noStrike" cap="none" normalizeH="0" baseline="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7078" y="2420888"/>
            <a:ext cx="492615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  <a:p>
            <a:pPr algn="ctr"/>
            <a:r>
              <a:rPr lang="ru-RU" sz="4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с.130 упр.210</a:t>
            </a:r>
            <a:endParaRPr lang="ru-RU" sz="44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683568" y="1124744"/>
            <a:ext cx="782637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Спит за окном пушистый снег,</a:t>
            </a:r>
            <a:endParaRPr kumimoji="0" lang="ru-RU" sz="3600" b="0" i="0" u="none" strike="noStrike" cap="none" normalizeH="0" baseline="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Деревья спят, и птицы все умолкли.</a:t>
            </a:r>
            <a:endParaRPr kumimoji="0" lang="ru-RU" sz="3600" b="0" i="0" u="none" strike="noStrike" cap="none" normalizeH="0" baseline="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Заманчиво, но ты, дружок, не спи</a:t>
            </a:r>
            <a:endParaRPr kumimoji="0" lang="ru-RU" sz="3600" b="0" i="0" u="none" strike="noStrike" cap="none" normalizeH="0" baseline="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Ведь у тебя ещё забот так много:</a:t>
            </a:r>
            <a:endParaRPr kumimoji="0" lang="ru-RU" sz="3600" b="0" i="0" u="none" strike="noStrike" cap="none" normalizeH="0" baseline="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Проверить </a:t>
            </a:r>
            <a:r>
              <a:rPr kumimoji="0" lang="ru-RU" sz="3600" b="0" i="0" u="sng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приготовил ли тетрадь</a:t>
            </a:r>
            <a:endParaRPr kumimoji="0" lang="ru-RU" sz="3600" b="0" i="0" u="sng" strike="noStrike" cap="none" normalizeH="0" baseline="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ru-RU" sz="3600" b="0" u="sng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ручки с пастой синей и зелёной</a:t>
            </a:r>
            <a:r>
              <a:rPr kumimoji="0" lang="ru-RU" sz="3600" b="0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3600" b="0" i="0" u="none" strike="noStrike" cap="none" normalizeH="0" baseline="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sng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Учебник и дневник на парте </a:t>
            </a:r>
            <a:r>
              <a:rPr kumimoji="0" lang="ru-RU" sz="3600" b="0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 лежат, </a:t>
            </a:r>
            <a:endParaRPr kumimoji="0" lang="ru-RU" sz="3600" b="0" i="0" u="none" strike="noStrike" cap="none" normalizeH="0" baseline="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Взбодриться и работать на уроке.</a:t>
            </a:r>
            <a:endParaRPr kumimoji="0" lang="ru-RU" sz="3600" b="0" i="0" u="none" strike="noStrike" cap="none" normalizeH="0" baseline="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404664"/>
            <a:ext cx="37253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n w="1270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Готов к уроку?</a:t>
            </a:r>
            <a:endParaRPr lang="ru-RU" sz="4400" dirty="0">
              <a:ln w="12700"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79208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«Угадай предмет».</a:t>
            </a:r>
            <a:endParaRPr lang="ru-RU" sz="4400" dirty="0" smtClean="0">
              <a:ln w="19050"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 descr="C:\Users\User\Desktop\imgpreview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340768"/>
            <a:ext cx="3384375" cy="4678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07904" y="5589240"/>
            <a:ext cx="14726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ёлка</a:t>
            </a:r>
            <a:endParaRPr lang="ru-RU" sz="5400" dirty="0">
              <a:ln w="19050">
                <a:solidFill>
                  <a:schemeClr val="tx2">
                    <a:lumMod val="50000"/>
                  </a:schemeClr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User\Desktop\Music-No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68760"/>
            <a:ext cx="5778219" cy="43336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404664"/>
            <a:ext cx="79208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«Угадай предмет».</a:t>
            </a:r>
            <a:endParaRPr lang="ru-RU" sz="4400" dirty="0" smtClean="0">
              <a:ln w="19050"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5157192"/>
            <a:ext cx="18770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песня</a:t>
            </a:r>
            <a:endParaRPr lang="ru-RU" sz="5400" dirty="0">
              <a:ln w="19050">
                <a:solidFill>
                  <a:schemeClr val="tx2">
                    <a:lumMod val="50000"/>
                  </a:schemeClr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«Угадай предмет».</a:t>
            </a:r>
            <a:endParaRPr lang="ru-RU" sz="4400" dirty="0" smtClean="0">
              <a:ln w="19050"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3" name="Picture 3" descr="C:\Users\User\Desktop\1195668030__5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268760"/>
            <a:ext cx="4762500" cy="4800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31840" y="5517232"/>
            <a:ext cx="30227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снежинка</a:t>
            </a:r>
            <a:endParaRPr lang="ru-RU" sz="5400" dirty="0">
              <a:ln w="19050">
                <a:solidFill>
                  <a:schemeClr val="tx2">
                    <a:lumMod val="50000"/>
                  </a:schemeClr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:\урок письма\сосуль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268760"/>
            <a:ext cx="4104456" cy="446449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260648"/>
            <a:ext cx="79208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«Угадай предмет».</a:t>
            </a:r>
            <a:endParaRPr lang="ru-RU" sz="4400" dirty="0" smtClean="0">
              <a:ln w="19050"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5517232"/>
            <a:ext cx="27663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сосулька</a:t>
            </a:r>
            <a:endParaRPr lang="ru-RU" sz="5400" dirty="0">
              <a:ln w="19050">
                <a:solidFill>
                  <a:schemeClr val="tx2">
                    <a:lumMod val="50000"/>
                  </a:schemeClr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3852863" cy="446405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u="sng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Интересный факт </a:t>
            </a:r>
            <a:r>
              <a:rPr lang="ru-RU" sz="32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время снегопада </a:t>
            </a:r>
            <a:br>
              <a:rPr lang="ru-RU" sz="28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1987 году </a:t>
            </a:r>
            <a:br>
              <a:rPr lang="ru-RU" sz="28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Форт-Кое (США) была найдена </a:t>
            </a:r>
            <a:br>
              <a:rPr lang="ru-RU" sz="28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снежинка-мировая рекордсменка диаметром 38 см. </a:t>
            </a:r>
          </a:p>
        </p:txBody>
      </p:sp>
      <p:pic>
        <p:nvPicPr>
          <p:cNvPr id="4" name="Содержимое 3" descr="1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971784" y="1285860"/>
            <a:ext cx="4710372" cy="4429156"/>
          </a:xfrm>
          <a:prstGeom prst="roundRect">
            <a:avLst>
              <a:gd name="adj" fmla="val 11111"/>
            </a:avLst>
          </a:prstGeom>
          <a:ln w="190500" cap="rnd">
            <a:solidFill>
              <a:srgbClr val="7295DC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3476" y="1916832"/>
            <a:ext cx="35405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окончен.</a:t>
            </a:r>
            <a:endParaRPr lang="ru-RU" sz="4400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94048" y="3068960"/>
            <a:ext cx="33970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свидания!</a:t>
            </a:r>
            <a:endParaRPr lang="ru-RU" sz="4400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142984"/>
            <a:ext cx="750099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http://0lik.ru/uploads/posts/2009-12/1260810784_0lik.ru_f31307236e09.jpg</a:t>
            </a:r>
            <a:r>
              <a:rPr lang="ru-RU" sz="1400" dirty="0" smtClean="0"/>
              <a:t> - зимний пейзаж </a:t>
            </a:r>
          </a:p>
          <a:p>
            <a:r>
              <a:rPr lang="en-US" sz="1400" dirty="0" smtClean="0">
                <a:hlinkClick r:id="rId4"/>
              </a:rPr>
              <a:t>http://img0.liveinternet.ru/images/attach/c/6/92/740/92740632_large_5040093_Rysskayazima18.png</a:t>
            </a:r>
            <a:r>
              <a:rPr lang="ru-RU" sz="1400" dirty="0" smtClean="0"/>
              <a:t> - дед Мороз на тройке </a:t>
            </a:r>
          </a:p>
          <a:p>
            <a:r>
              <a:rPr lang="en-US" sz="1400" dirty="0" smtClean="0">
                <a:hlinkClick r:id="rId5"/>
              </a:rPr>
              <a:t>http://s0.pic4you.ru/allimage/y2011/10-15/12216/1292780.png</a:t>
            </a:r>
            <a:r>
              <a:rPr lang="ru-RU" sz="1400" dirty="0" smtClean="0"/>
              <a:t> - метелица </a:t>
            </a:r>
          </a:p>
          <a:p>
            <a:r>
              <a:rPr lang="en-US" sz="1400" dirty="0" smtClean="0">
                <a:hlinkClick r:id="rId6"/>
              </a:rPr>
              <a:t>http://www.podst.ru/pix/user_files/2/3652/bubency.mp3</a:t>
            </a:r>
            <a:r>
              <a:rPr lang="ru-RU" sz="1400" dirty="0" smtClean="0"/>
              <a:t> - бубенцы (звук)  </a:t>
            </a:r>
          </a:p>
          <a:p>
            <a:endParaRPr lang="ru-RU" sz="1400" dirty="0" smtClean="0"/>
          </a:p>
          <a:p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857356" y="6029286"/>
            <a:ext cx="55007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Сайт</a:t>
            </a:r>
            <a:r>
              <a:rPr lang="ru-RU" sz="2000" dirty="0">
                <a:solidFill>
                  <a:prstClr val="black"/>
                </a:solidFill>
                <a:latin typeface="Monotype Corsiva" pitchFamily="66" charset="0"/>
              </a:rPr>
              <a:t> </a:t>
            </a:r>
            <a:r>
              <a:rPr lang="en-US" sz="2000" dirty="0" smtClean="0">
                <a:latin typeface="Monotype Corsiva" pitchFamily="66" charset="0"/>
                <a:hlinkClick r:id="rId7"/>
              </a:rPr>
              <a:t>http://pedsovet.su/</a:t>
            </a:r>
            <a:r>
              <a:rPr lang="ru-RU" sz="2000" dirty="0" smtClean="0">
                <a:latin typeface="Monotype Corsiva" pitchFamily="66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786" y="285728"/>
            <a:ext cx="7643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Использованные ресурсы</a:t>
            </a:r>
            <a:endParaRPr lang="ru-RU" sz="4400" b="1" dirty="0">
              <a:ln w="18415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620688"/>
            <a:ext cx="821537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План: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Проверить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Выполнить задание по чистописанию.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Вспомнить ранее изученный материал.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Изучить новую тему.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Выполнить упражнения на закрепление полученных знаний.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Подвести итог нашей работе.</a:t>
            </a:r>
          </a:p>
          <a:p>
            <a:pPr marL="514350" indent="-514350" algn="ctr"/>
            <a:r>
              <a:rPr lang="ru-RU" sz="28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конечно же, получить удовольствие от общения друг с другом.</a:t>
            </a:r>
          </a:p>
          <a:p>
            <a:pPr algn="ctr"/>
            <a:endParaRPr lang="ru-RU" sz="2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d0b7d0b8d0bcd0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646"/>
            <a:ext cx="8712968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4353"/>
            <a:ext cx="8208912" cy="535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707904" y="260648"/>
            <a:ext cx="196784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smtClean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Зима</a:t>
            </a:r>
            <a:endParaRPr lang="ru-RU" sz="6600" dirty="0">
              <a:ln w="19050"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User\Desktop\stihi-win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136904" cy="503047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38674" y="548680"/>
            <a:ext cx="42857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smtClean="0">
                <a:ln w="19050">
                  <a:solidFill>
                    <a:srgbClr val="00206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Собери картинку</a:t>
            </a:r>
            <a:endParaRPr lang="ru-RU" sz="4400" dirty="0">
              <a:ln w="19050">
                <a:solidFill>
                  <a:srgbClr val="002060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268760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Зима лодыря морозит. </a:t>
            </a:r>
          </a:p>
          <a:p>
            <a:pPr algn="ctr">
              <a:lnSpc>
                <a:spcPct val="150000"/>
              </a:lnSpc>
            </a:pPr>
            <a: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Береги нос в большой мороз. </a:t>
            </a:r>
          </a:p>
          <a:p>
            <a:pPr algn="ctr">
              <a:lnSpc>
                <a:spcPct val="150000"/>
              </a:lnSpc>
            </a:pPr>
            <a: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Готовь сани летом, а телегу – зимой.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476672"/>
            <a:ext cx="29510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n w="19050">
                  <a:solidFill>
                    <a:srgbClr val="00206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Пословицы</a:t>
            </a:r>
            <a:endParaRPr lang="ru-RU" sz="4400" dirty="0">
              <a:ln w="19050">
                <a:solidFill>
                  <a:srgbClr val="002060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068960"/>
            <a:ext cx="1944216" cy="32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652120" y="2636912"/>
            <a:ext cx="648072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31491" y="2204864"/>
            <a:ext cx="718837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Береги нос в большой мороз.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2204864"/>
            <a:ext cx="8867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м.р.</a:t>
            </a:r>
            <a:endParaRPr lang="ru-RU" sz="3200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72200" y="2348880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Х</a:t>
            </a:r>
            <a:endParaRPr lang="ru-RU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32240" y="2204864"/>
            <a:ext cx="8867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м.р.</a:t>
            </a:r>
            <a:endParaRPr lang="ru-RU" sz="3200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User\Desktop\stihi-win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136904" cy="5030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397</Words>
  <Application>Microsoft Office PowerPoint</Application>
  <PresentationFormat>Экран (4:3)</PresentationFormat>
  <Paragraphs>107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Интересный факт  Во время снегопада  в 1987 году  в Форт-Кое (США) была найдена  снежинка-мировая рекордсменка диаметром 38 см. 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87</cp:revision>
  <dcterms:created xsi:type="dcterms:W3CDTF">2014-08-07T00:52:59Z</dcterms:created>
  <dcterms:modified xsi:type="dcterms:W3CDTF">2018-01-30T17:28:17Z</dcterms:modified>
</cp:coreProperties>
</file>